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7" r:id="rId11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3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0635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9039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406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4533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211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6813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302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6242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278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932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043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C76F8-EEDF-4685-9F31-C41DC76C3BE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64E57-E679-41EE-B8C1-EFC6514E28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183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tm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microsoft.com/office/2007/relationships/hdphoto" Target="../media/hdphoto1.wdp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hyperlink" Target="http://upload.wikimedia.org/wikipedia/commons/d/d2/Kartodiagrm.jpg" TargetMode="Externa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5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hyperlink" Target="http://upload.wikimedia.org/wikipedia/commons/d/d2/Kartodiagrm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omenského mapa Moravy podle rytiny z roku 1627, vydání z r. 168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 contrast="-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93"/>
            <a:ext cx="9144000" cy="516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Group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00601"/>
              </p:ext>
            </p:extLst>
          </p:nvPr>
        </p:nvGraphicFramePr>
        <p:xfrm>
          <a:off x="736723" y="1635646"/>
          <a:ext cx="7671562" cy="3096343"/>
        </p:xfrm>
        <a:graphic>
          <a:graphicData uri="http://schemas.openxmlformats.org/drawingml/2006/table">
            <a:tbl>
              <a:tblPr/>
              <a:tblGrid>
                <a:gridCol w="1955754"/>
                <a:gridCol w="5715808"/>
              </a:tblGrid>
              <a:tr h="2916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Číslo projektu</a:t>
                      </a:r>
                      <a:endParaRPr kumimoji="0" lang="cs-CZ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Název projektu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Název školy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Předmět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Zeměpis 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(klíčová aktivita III/2)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Téma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Vybrané vyjadřovací metody tematických map 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Ročník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Jméno autora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8476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Anotace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navazuje na předchozí učivo o základech kartografie. Podrobněji rozebírá problematiku tematických map a popisuje vybrané vyjadřovací metody, které se používají při jejich tvorbě (kartogram, kartodiagram, lokalizovaný diagram, anamorfóza mapy). 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Datum tvorby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29. 12. 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2013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5" name="Skupina 4"/>
          <p:cNvGrpSpPr/>
          <p:nvPr/>
        </p:nvGrpSpPr>
        <p:grpSpPr>
          <a:xfrm>
            <a:off x="147632" y="17908"/>
            <a:ext cx="8883709" cy="1531420"/>
            <a:chOff x="-92650" y="483518"/>
            <a:chExt cx="8883709" cy="1531420"/>
          </a:xfrm>
        </p:grpSpPr>
        <p:pic>
          <p:nvPicPr>
            <p:cNvPr id="6" name="Obrázek 5" descr="Výřez obrazovky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9" name="Obrázek 8" descr="loga soukrškolyvjpeg.jpg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Obrázek 9" descr="loga soukrškolyvjpeg.jpg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Obdélník 10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1898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omenského mapa Moravy podle rytiny z roku 1627, vydání z r. 168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 contrast="-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93"/>
            <a:ext cx="9144000" cy="516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83518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VYBRANÉ VYJADŘOVACÍ METODY TEMATICKÝCH MAP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6660232" y="4155926"/>
            <a:ext cx="2160240" cy="6652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chemeClr val="bg1"/>
                </a:solidFill>
              </a:rPr>
              <a:t>©Dušan Kráčmar</a:t>
            </a:r>
          </a:p>
          <a:p>
            <a:r>
              <a:rPr lang="cs-CZ" sz="1800" dirty="0" smtClean="0">
                <a:solidFill>
                  <a:schemeClr val="bg1"/>
                </a:solidFill>
              </a:rPr>
              <a:t>2013</a:t>
            </a:r>
            <a:endParaRPr lang="cs-CZ" sz="1800" dirty="0">
              <a:solidFill>
                <a:schemeClr val="bg1"/>
              </a:solidFill>
            </a:endParaRPr>
          </a:p>
        </p:txBody>
      </p:sp>
      <p:pic>
        <p:nvPicPr>
          <p:cNvPr id="6" name="Picture 4" descr="http://gis.vsb.cz/pan-old/MS_Map/Cviceni/Obrazky/cvicen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06" y="2438391"/>
            <a:ext cx="1800200" cy="112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Skupina 6"/>
          <p:cNvGrpSpPr/>
          <p:nvPr/>
        </p:nvGrpSpPr>
        <p:grpSpPr>
          <a:xfrm>
            <a:off x="4876351" y="2433588"/>
            <a:ext cx="1802534" cy="1126356"/>
            <a:chOff x="2627784" y="1131590"/>
            <a:chExt cx="3725662" cy="3744416"/>
          </a:xfrm>
        </p:grpSpPr>
        <p:pic>
          <p:nvPicPr>
            <p:cNvPr id="8" name="Picture 4" descr="Soubor:Kartodiagrm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1131590"/>
              <a:ext cx="3725662" cy="37444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Obdélník 8"/>
            <p:cNvSpPr/>
            <p:nvPr/>
          </p:nvSpPr>
          <p:spPr>
            <a:xfrm>
              <a:off x="2771800" y="1798896"/>
              <a:ext cx="1152128" cy="9168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0" name="Picture 2" descr="Klikací mapa české republiky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380033"/>
            <a:ext cx="1800200" cy="113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Mapa států světa anamorfovaná podle počtu obyvatel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8518" y="2423294"/>
            <a:ext cx="1800200" cy="111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1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omenského mapa Moravy podle rytiny z roku 1627, vydání z r. 168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 contrast="-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93"/>
            <a:ext cx="9144000" cy="516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23478"/>
            <a:ext cx="8784976" cy="1102519"/>
          </a:xfrm>
        </p:spPr>
        <p:txBody>
          <a:bodyPr>
            <a:normAutofit/>
          </a:bodyPr>
          <a:lstStyle/>
          <a:p>
            <a:r>
              <a:rPr lang="cs-CZ" sz="3000" dirty="0" smtClean="0">
                <a:solidFill>
                  <a:srgbClr val="FFFF00"/>
                </a:solidFill>
              </a:rPr>
              <a:t>VYBRANÉ VYJADŘOVACÍ METODY TEMATICKÝCH MAP</a:t>
            </a:r>
            <a:r>
              <a:rPr lang="cs-CZ" sz="3000" dirty="0" smtClean="0">
                <a:solidFill>
                  <a:schemeClr val="bg1"/>
                </a:solidFill>
              </a:rPr>
              <a:t/>
            </a:r>
            <a:br>
              <a:rPr lang="cs-CZ" sz="3000" dirty="0" smtClean="0">
                <a:solidFill>
                  <a:schemeClr val="bg1"/>
                </a:solidFill>
              </a:rPr>
            </a:br>
            <a:r>
              <a:rPr lang="cs-CZ" sz="3000" dirty="0" smtClean="0">
                <a:solidFill>
                  <a:schemeClr val="bg1"/>
                </a:solidFill>
              </a:rPr>
              <a:t>DĚLENÍ MAP</a:t>
            </a:r>
            <a:endParaRPr lang="cs-CZ" sz="3000" dirty="0">
              <a:solidFill>
                <a:schemeClr val="bg1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51520" y="1275606"/>
            <a:ext cx="8712968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1800" dirty="0" smtClean="0">
                <a:solidFill>
                  <a:srgbClr val="FFFF00"/>
                </a:solidFill>
              </a:rPr>
              <a:t>obecně – zeměpisné mapy – </a:t>
            </a:r>
            <a:r>
              <a:rPr lang="cs-CZ" sz="1800" dirty="0" smtClean="0">
                <a:solidFill>
                  <a:srgbClr val="FFFFCC"/>
                </a:solidFill>
              </a:rPr>
              <a:t>snaží se rovnoměrně zachytit všechny prvky mapy z FG i SE sféry („od všeho něco, od ničeho vše“)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1800" dirty="0" smtClean="0">
                <a:solidFill>
                  <a:srgbClr val="FFFF00"/>
                </a:solidFill>
              </a:rPr>
              <a:t>tematické – </a:t>
            </a:r>
            <a:r>
              <a:rPr lang="cs-CZ" sz="1800" dirty="0" smtClean="0">
                <a:solidFill>
                  <a:srgbClr val="FFFFCC"/>
                </a:solidFill>
              </a:rPr>
              <a:t>zobrazují detailně jen jednu (maximálně dvě) složky, ostatní jsou velmi potlačeny (např. mapa vodstva, klimatu, průmyslu, zemědělství atd.)  </a:t>
            </a:r>
            <a:r>
              <a:rPr lang="cs-CZ" sz="1800" dirty="0" smtClean="0">
                <a:solidFill>
                  <a:srgbClr val="FFFF00"/>
                </a:solidFill>
              </a:rPr>
              <a:t> </a:t>
            </a:r>
          </a:p>
          <a:p>
            <a:pPr algn="l"/>
            <a:endParaRPr lang="cs-CZ" sz="1800" dirty="0" smtClean="0">
              <a:solidFill>
                <a:schemeClr val="bg1"/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431540" y="2890590"/>
            <a:ext cx="8280920" cy="1508807"/>
            <a:chOff x="467544" y="3435846"/>
            <a:chExt cx="8280920" cy="1508807"/>
          </a:xfrm>
        </p:grpSpPr>
        <p:pic>
          <p:nvPicPr>
            <p:cNvPr id="7" name="Picture 2" descr="http://www.mapysveta.sk/images/Stiefel_NM_statystrednehomora_big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3435846"/>
              <a:ext cx="2016224" cy="15088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Klikací mapa české republiky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176" y="3462939"/>
              <a:ext cx="2592288" cy="1415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Podnadpis 2"/>
            <p:cNvSpPr txBox="1">
              <a:spLocks/>
            </p:cNvSpPr>
            <p:nvPr/>
          </p:nvSpPr>
          <p:spPr>
            <a:xfrm>
              <a:off x="2457528" y="4612047"/>
              <a:ext cx="2736304" cy="33260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800" dirty="0">
                  <a:solidFill>
                    <a:srgbClr val="002060"/>
                  </a:solidFill>
                </a:rPr>
                <a:t>o</a:t>
              </a:r>
              <a:r>
                <a:rPr lang="cs-CZ" sz="1800" dirty="0" smtClean="0">
                  <a:solidFill>
                    <a:srgbClr val="002060"/>
                  </a:solidFill>
                </a:rPr>
                <a:t>becně – zeměpisná mapa</a:t>
              </a:r>
              <a:endParaRPr lang="cs-CZ" sz="1800" dirty="0">
                <a:solidFill>
                  <a:srgbClr val="002060"/>
                </a:solidFill>
              </a:endParaRPr>
            </a:p>
          </p:txBody>
        </p:sp>
        <p:sp>
          <p:nvSpPr>
            <p:cNvPr id="10" name="Podnadpis 2"/>
            <p:cNvSpPr txBox="1">
              <a:spLocks/>
            </p:cNvSpPr>
            <p:nvPr/>
          </p:nvSpPr>
          <p:spPr>
            <a:xfrm>
              <a:off x="4494165" y="3478691"/>
              <a:ext cx="1728192" cy="33260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800" dirty="0">
                  <a:solidFill>
                    <a:srgbClr val="002060"/>
                  </a:solidFill>
                </a:rPr>
                <a:t>t</a:t>
              </a:r>
              <a:r>
                <a:rPr lang="cs-CZ" sz="1800" dirty="0" smtClean="0">
                  <a:solidFill>
                    <a:srgbClr val="002060"/>
                  </a:solidFill>
                </a:rPr>
                <a:t>ematická mapa</a:t>
              </a:r>
              <a:endParaRPr lang="cs-CZ" sz="1800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55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omenského mapa Moravy podle rytiny z roku 1627, vydání z r. 168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 contrast="-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93"/>
            <a:ext cx="9144000" cy="516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23478"/>
            <a:ext cx="8784976" cy="1102519"/>
          </a:xfrm>
        </p:spPr>
        <p:txBody>
          <a:bodyPr>
            <a:normAutofit/>
          </a:bodyPr>
          <a:lstStyle/>
          <a:p>
            <a:r>
              <a:rPr lang="cs-CZ" sz="3000" dirty="0" smtClean="0">
                <a:solidFill>
                  <a:srgbClr val="FFFF00"/>
                </a:solidFill>
              </a:rPr>
              <a:t>VYBRANÉ VYJADŘOVACÍ METODY TEMATICKÝCH MAP</a:t>
            </a:r>
            <a:r>
              <a:rPr lang="cs-CZ" sz="3000" dirty="0" smtClean="0">
                <a:solidFill>
                  <a:schemeClr val="bg1"/>
                </a:solidFill>
              </a:rPr>
              <a:t/>
            </a:r>
            <a:br>
              <a:rPr lang="cs-CZ" sz="3000" dirty="0" smtClean="0">
                <a:solidFill>
                  <a:schemeClr val="bg1"/>
                </a:solidFill>
              </a:rPr>
            </a:br>
            <a:r>
              <a:rPr lang="cs-CZ" sz="3000" dirty="0" smtClean="0">
                <a:solidFill>
                  <a:schemeClr val="bg1"/>
                </a:solidFill>
              </a:rPr>
              <a:t>KARTOGRAM</a:t>
            </a:r>
            <a:endParaRPr lang="cs-CZ" sz="3000" dirty="0">
              <a:solidFill>
                <a:schemeClr val="bg1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51520" y="1275606"/>
            <a:ext cx="8712968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</a:rPr>
              <a:t>b</a:t>
            </a:r>
            <a:r>
              <a:rPr lang="cs-CZ" sz="1800" dirty="0" smtClean="0">
                <a:solidFill>
                  <a:schemeClr val="bg1"/>
                </a:solidFill>
              </a:rPr>
              <a:t>arvou nebo rastrováním (šrafováním) vyplněná plocha podle intenzity daného jevu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</a:rPr>
              <a:t>o</a:t>
            </a:r>
            <a:r>
              <a:rPr lang="cs-CZ" sz="1800" dirty="0" smtClean="0">
                <a:solidFill>
                  <a:schemeClr val="bg1"/>
                </a:solidFill>
              </a:rPr>
              <a:t>bvykle se vypracovává pro administrativní či statistické jednotky daného celku (např. ČR – okresy nebo kraje)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</a:rPr>
              <a:t>n</a:t>
            </a:r>
            <a:r>
              <a:rPr lang="cs-CZ" sz="1800" dirty="0" smtClean="0">
                <a:solidFill>
                  <a:schemeClr val="bg1"/>
                </a:solidFill>
              </a:rPr>
              <a:t>ěkdy může kartogram sledovat i více než jeden jev (tzv. vztahový kartogram)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rgbClr val="FFFFCC"/>
              </a:solidFill>
            </a:endParaRPr>
          </a:p>
        </p:txBody>
      </p:sp>
      <p:pic>
        <p:nvPicPr>
          <p:cNvPr id="1026" name="Picture 2" descr="http://upload.wikimedia.org/wikipedia/commons/3/37/Choropleth_ma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36622"/>
            <a:ext cx="2016224" cy="2301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gis.vsb.cz/pan-old/MS_Map/Cviceni/Obrazky/cvicen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089622"/>
            <a:ext cx="2400300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gis.vsb.cz/GACR_PAN/Clanky/Image31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391" y="2820852"/>
            <a:ext cx="2476523" cy="193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857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omenského mapa Moravy podle rytiny z roku 1627, vydání z r. 168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 contrast="-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93"/>
            <a:ext cx="9144000" cy="516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23478"/>
            <a:ext cx="8784976" cy="1102519"/>
          </a:xfrm>
        </p:spPr>
        <p:txBody>
          <a:bodyPr>
            <a:normAutofit/>
          </a:bodyPr>
          <a:lstStyle/>
          <a:p>
            <a:r>
              <a:rPr lang="cs-CZ" sz="3000" dirty="0" smtClean="0">
                <a:solidFill>
                  <a:srgbClr val="FFFF00"/>
                </a:solidFill>
              </a:rPr>
              <a:t>VYBRANÉ VYJADŘOVACÍ METODY TEMATICKÝCH MAP</a:t>
            </a:r>
            <a:r>
              <a:rPr lang="cs-CZ" sz="3000" dirty="0" smtClean="0">
                <a:solidFill>
                  <a:schemeClr val="bg1"/>
                </a:solidFill>
              </a:rPr>
              <a:t/>
            </a:r>
            <a:br>
              <a:rPr lang="cs-CZ" sz="3000" dirty="0" smtClean="0">
                <a:solidFill>
                  <a:schemeClr val="bg1"/>
                </a:solidFill>
              </a:rPr>
            </a:br>
            <a:r>
              <a:rPr lang="cs-CZ" sz="3000" dirty="0" smtClean="0">
                <a:solidFill>
                  <a:schemeClr val="bg1"/>
                </a:solidFill>
              </a:rPr>
              <a:t>KARTODIAGRAM</a:t>
            </a:r>
            <a:endParaRPr lang="cs-CZ" sz="3000" dirty="0">
              <a:solidFill>
                <a:schemeClr val="bg1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51520" y="1275606"/>
            <a:ext cx="8712968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rgbClr val="FFFF00"/>
                </a:solidFill>
              </a:rPr>
              <a:t>v</a:t>
            </a:r>
            <a:r>
              <a:rPr lang="cs-CZ" sz="2000" dirty="0" smtClean="0">
                <a:solidFill>
                  <a:srgbClr val="FFFF00"/>
                </a:solidFill>
              </a:rPr>
              <a:t>ztahuje se k určité plošné územní či statistické jednotce </a:t>
            </a:r>
            <a:r>
              <a:rPr lang="cs-CZ" sz="2000" dirty="0" smtClean="0">
                <a:solidFill>
                  <a:schemeClr val="bg1"/>
                </a:solidFill>
              </a:rPr>
              <a:t>(např. okres, kraj), četnost plošného jevu je vyjádřena diagramem v ní umístěným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udává hodnoty: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cs-CZ" sz="2000" b="1" dirty="0" smtClean="0">
                <a:solidFill>
                  <a:srgbClr val="FFFF00"/>
                </a:solidFill>
              </a:rPr>
              <a:t>kvalitativní</a:t>
            </a:r>
            <a:r>
              <a:rPr lang="cs-CZ" sz="2000" b="1" dirty="0" smtClean="0">
                <a:solidFill>
                  <a:schemeClr val="bg1"/>
                </a:solidFill>
              </a:rPr>
              <a:t> </a:t>
            </a:r>
            <a:r>
              <a:rPr lang="cs-CZ" sz="2000" dirty="0" smtClean="0">
                <a:solidFill>
                  <a:schemeClr val="bg1"/>
                </a:solidFill>
              </a:rPr>
              <a:t>(např. barvami odlišená odvětví průmyslu v kruhovém diagramu) dává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cs-CZ" sz="2000" b="1" dirty="0" smtClean="0">
                <a:solidFill>
                  <a:srgbClr val="FFFF00"/>
                </a:solidFill>
              </a:rPr>
              <a:t>kvantitativní</a:t>
            </a:r>
          </a:p>
          <a:p>
            <a:pPr marL="1257300" lvl="2" indent="-342900" algn="just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rgbClr val="FFFF00"/>
                </a:solidFill>
              </a:rPr>
              <a:t>r</a:t>
            </a:r>
            <a:r>
              <a:rPr lang="cs-CZ" sz="2000" b="1" dirty="0" smtClean="0">
                <a:solidFill>
                  <a:srgbClr val="FFFF00"/>
                </a:solidFill>
              </a:rPr>
              <a:t>elativní</a:t>
            </a:r>
            <a:r>
              <a:rPr lang="cs-CZ" sz="2000" b="1" dirty="0" smtClean="0">
                <a:solidFill>
                  <a:schemeClr val="bg1"/>
                </a:solidFill>
              </a:rPr>
              <a:t> – např. procentuální podíl průmyslového odvětví je dán velikostí kruhové výseče v kruhovém diagramu</a:t>
            </a:r>
          </a:p>
          <a:p>
            <a:pPr marL="1257300" lvl="2" indent="-342900" algn="just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rgbClr val="FFFF00"/>
                </a:solidFill>
              </a:rPr>
              <a:t>a</a:t>
            </a:r>
            <a:r>
              <a:rPr lang="cs-CZ" sz="2000" b="1" dirty="0" smtClean="0">
                <a:solidFill>
                  <a:srgbClr val="FFFF00"/>
                </a:solidFill>
              </a:rPr>
              <a:t>bsolutní </a:t>
            </a:r>
            <a:r>
              <a:rPr lang="cs-CZ" sz="2000" b="1" dirty="0" smtClean="0">
                <a:solidFill>
                  <a:schemeClr val="bg1"/>
                </a:solidFill>
              </a:rPr>
              <a:t>– např. celkový objem průmyslu je dán velikostí kruhového diagramu  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</a:p>
          <a:p>
            <a:pPr algn="just"/>
            <a:endParaRPr lang="cs-CZ" sz="2000" dirty="0" smtClean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32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omenského mapa Moravy podle rytiny z roku 1627, vydání z r. 168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 contrast="-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93"/>
            <a:ext cx="9144000" cy="516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23478"/>
            <a:ext cx="8784976" cy="1102519"/>
          </a:xfrm>
        </p:spPr>
        <p:txBody>
          <a:bodyPr>
            <a:normAutofit/>
          </a:bodyPr>
          <a:lstStyle/>
          <a:p>
            <a:r>
              <a:rPr lang="cs-CZ" sz="3000" dirty="0" smtClean="0">
                <a:solidFill>
                  <a:srgbClr val="FFFF00"/>
                </a:solidFill>
              </a:rPr>
              <a:t>VYBRANÉ VYJADŘOVACÍ METODY TEMATICKÝCH MAP</a:t>
            </a:r>
            <a:r>
              <a:rPr lang="cs-CZ" sz="3000" dirty="0" smtClean="0">
                <a:solidFill>
                  <a:schemeClr val="bg1"/>
                </a:solidFill>
              </a:rPr>
              <a:t/>
            </a:r>
            <a:br>
              <a:rPr lang="cs-CZ" sz="3000" dirty="0" smtClean="0">
                <a:solidFill>
                  <a:schemeClr val="bg1"/>
                </a:solidFill>
              </a:rPr>
            </a:br>
            <a:r>
              <a:rPr lang="cs-CZ" sz="3000" dirty="0" smtClean="0">
                <a:solidFill>
                  <a:schemeClr val="bg1"/>
                </a:solidFill>
              </a:rPr>
              <a:t>KARTODIAGRAM</a:t>
            </a:r>
            <a:endParaRPr lang="cs-CZ" sz="3000" dirty="0">
              <a:solidFill>
                <a:schemeClr val="bg1"/>
              </a:solidFill>
            </a:endParaRPr>
          </a:p>
        </p:txBody>
      </p:sp>
      <p:grpSp>
        <p:nvGrpSpPr>
          <p:cNvPr id="15" name="Skupina 14"/>
          <p:cNvGrpSpPr/>
          <p:nvPr/>
        </p:nvGrpSpPr>
        <p:grpSpPr>
          <a:xfrm>
            <a:off x="1547664" y="1131590"/>
            <a:ext cx="6048672" cy="3744416"/>
            <a:chOff x="2627784" y="1131590"/>
            <a:chExt cx="6048672" cy="3744416"/>
          </a:xfrm>
        </p:grpSpPr>
        <p:sp>
          <p:nvSpPr>
            <p:cNvPr id="5" name="Podnadpis 2"/>
            <p:cNvSpPr txBox="1">
              <a:spLocks/>
            </p:cNvSpPr>
            <p:nvPr/>
          </p:nvSpPr>
          <p:spPr>
            <a:xfrm>
              <a:off x="6660232" y="4185933"/>
              <a:ext cx="1656184" cy="64807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cs-CZ" sz="1200" b="1" dirty="0">
                  <a:solidFill>
                    <a:srgbClr val="002060"/>
                  </a:solidFill>
                </a:rPr>
                <a:t>k</a:t>
              </a:r>
              <a:r>
                <a:rPr lang="cs-CZ" sz="1200" b="1" dirty="0" smtClean="0">
                  <a:solidFill>
                    <a:srgbClr val="002060"/>
                  </a:solidFill>
                </a:rPr>
                <a:t>valitativní hledisko</a:t>
              </a:r>
              <a:r>
                <a:rPr lang="cs-CZ" sz="1200" dirty="0" smtClean="0">
                  <a:solidFill>
                    <a:srgbClr val="002060"/>
                  </a:solidFill>
                </a:rPr>
                <a:t> – barvami odlišené typy domácností</a:t>
              </a:r>
            </a:p>
            <a:p>
              <a:pPr marL="342900" indent="-342900" algn="just">
                <a:buFont typeface="Arial" panose="020B0604020202020204" pitchFamily="34" charset="0"/>
                <a:buChar char="•"/>
              </a:pPr>
              <a:endParaRPr lang="cs-CZ" sz="1800" dirty="0" smtClean="0">
                <a:solidFill>
                  <a:srgbClr val="FFFFCC"/>
                </a:solidFill>
              </a:endParaRPr>
            </a:p>
          </p:txBody>
        </p:sp>
        <p:grpSp>
          <p:nvGrpSpPr>
            <p:cNvPr id="6" name="Skupina 5"/>
            <p:cNvGrpSpPr/>
            <p:nvPr/>
          </p:nvGrpSpPr>
          <p:grpSpPr>
            <a:xfrm>
              <a:off x="2627784" y="1131590"/>
              <a:ext cx="3725662" cy="3744416"/>
              <a:chOff x="2627784" y="1131590"/>
              <a:chExt cx="3725662" cy="3744416"/>
            </a:xfrm>
          </p:grpSpPr>
          <p:pic>
            <p:nvPicPr>
              <p:cNvPr id="2052" name="Picture 4" descr="Soubor:Kartodiagrm.jpg">
                <a:hlinkClick r:id="rId4"/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27784" y="1131590"/>
                <a:ext cx="3725662" cy="37444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Obdélník 2"/>
              <p:cNvSpPr/>
              <p:nvPr/>
            </p:nvSpPr>
            <p:spPr>
              <a:xfrm>
                <a:off x="2771800" y="1798896"/>
                <a:ext cx="1152128" cy="9168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7" name="Ovál 6"/>
            <p:cNvSpPr/>
            <p:nvPr/>
          </p:nvSpPr>
          <p:spPr>
            <a:xfrm>
              <a:off x="5436096" y="4155926"/>
              <a:ext cx="720080" cy="72008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nice se šipkou 8"/>
            <p:cNvCxnSpPr/>
            <p:nvPr/>
          </p:nvCxnSpPr>
          <p:spPr>
            <a:xfrm flipH="1">
              <a:off x="6156176" y="4515966"/>
              <a:ext cx="504056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ál 11"/>
            <p:cNvSpPr/>
            <p:nvPr/>
          </p:nvSpPr>
          <p:spPr>
            <a:xfrm>
              <a:off x="5439222" y="3723878"/>
              <a:ext cx="917350" cy="41447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Podnadpis 2"/>
            <p:cNvSpPr txBox="1">
              <a:spLocks/>
            </p:cNvSpPr>
            <p:nvPr/>
          </p:nvSpPr>
          <p:spPr>
            <a:xfrm>
              <a:off x="6660232" y="3399842"/>
              <a:ext cx="2016224" cy="64807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sz="1200" b="1" dirty="0">
                  <a:solidFill>
                    <a:srgbClr val="002060"/>
                  </a:solidFill>
                </a:rPr>
                <a:t>k</a:t>
              </a:r>
              <a:r>
                <a:rPr lang="cs-CZ" sz="1200" b="1" dirty="0" smtClean="0">
                  <a:solidFill>
                    <a:srgbClr val="002060"/>
                  </a:solidFill>
                </a:rPr>
                <a:t>vantitativní absolutní hledisko</a:t>
              </a:r>
              <a:r>
                <a:rPr lang="cs-CZ" sz="1200" dirty="0" smtClean="0">
                  <a:solidFill>
                    <a:srgbClr val="002060"/>
                  </a:solidFill>
                </a:rPr>
                <a:t> – celkový počet domácností v daném území</a:t>
              </a:r>
            </a:p>
            <a:p>
              <a:pPr marL="342900" indent="-342900" algn="just">
                <a:buFont typeface="Arial" panose="020B0604020202020204" pitchFamily="34" charset="0"/>
                <a:buChar char="•"/>
              </a:pPr>
              <a:endParaRPr lang="cs-CZ" sz="1800" dirty="0" smtClean="0">
                <a:solidFill>
                  <a:srgbClr val="FFFFCC"/>
                </a:solidFill>
              </a:endParaRPr>
            </a:p>
          </p:txBody>
        </p:sp>
        <p:cxnSp>
          <p:nvCxnSpPr>
            <p:cNvPr id="14" name="Přímá spojnice se šipkou 13"/>
            <p:cNvCxnSpPr>
              <a:endCxn id="12" idx="6"/>
            </p:cNvCxnSpPr>
            <p:nvPr/>
          </p:nvCxnSpPr>
          <p:spPr>
            <a:xfrm flipH="1">
              <a:off x="6356572" y="3720570"/>
              <a:ext cx="307499" cy="210543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Podnadpis 2"/>
            <p:cNvSpPr txBox="1">
              <a:spLocks/>
            </p:cNvSpPr>
            <p:nvPr/>
          </p:nvSpPr>
          <p:spPr>
            <a:xfrm>
              <a:off x="6660232" y="2211710"/>
              <a:ext cx="2016224" cy="79208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sz="1200" b="1" dirty="0">
                  <a:solidFill>
                    <a:srgbClr val="002060"/>
                  </a:solidFill>
                </a:rPr>
                <a:t>k</a:t>
              </a:r>
              <a:r>
                <a:rPr lang="cs-CZ" sz="1200" b="1" dirty="0" smtClean="0">
                  <a:solidFill>
                    <a:srgbClr val="002060"/>
                  </a:solidFill>
                </a:rPr>
                <a:t>vantitativní relativní hledisko</a:t>
              </a:r>
              <a:r>
                <a:rPr lang="cs-CZ" sz="1200" dirty="0" smtClean="0">
                  <a:solidFill>
                    <a:srgbClr val="002060"/>
                  </a:solidFill>
                </a:rPr>
                <a:t> – podíl úplných rodin ze všech domácností v daném území</a:t>
              </a:r>
            </a:p>
            <a:p>
              <a:pPr marL="342900" indent="-342900" algn="just">
                <a:buFont typeface="Arial" panose="020B0604020202020204" pitchFamily="34" charset="0"/>
                <a:buChar char="•"/>
              </a:pPr>
              <a:endParaRPr lang="cs-CZ" sz="1800" dirty="0" smtClean="0">
                <a:solidFill>
                  <a:srgbClr val="FFFFCC"/>
                </a:solidFill>
              </a:endParaRPr>
            </a:p>
          </p:txBody>
        </p:sp>
        <p:cxnSp>
          <p:nvCxnSpPr>
            <p:cNvPr id="17" name="Přímá spojnice se šipkou 16"/>
            <p:cNvCxnSpPr/>
            <p:nvPr/>
          </p:nvCxnSpPr>
          <p:spPr>
            <a:xfrm flipH="1">
              <a:off x="6156176" y="2559201"/>
              <a:ext cx="504057" cy="48553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9100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omenského mapa Moravy podle rytiny z roku 1627, vydání z r. 168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 contrast="-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93"/>
            <a:ext cx="9144000" cy="516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23478"/>
            <a:ext cx="8784976" cy="1102519"/>
          </a:xfrm>
        </p:spPr>
        <p:txBody>
          <a:bodyPr>
            <a:normAutofit/>
          </a:bodyPr>
          <a:lstStyle/>
          <a:p>
            <a:r>
              <a:rPr lang="cs-CZ" sz="3000" dirty="0" smtClean="0">
                <a:solidFill>
                  <a:srgbClr val="FFFF00"/>
                </a:solidFill>
              </a:rPr>
              <a:t>VYBRANÉ VYJADŘOVACÍ METODY TEMATICKÝCH MAP</a:t>
            </a:r>
            <a:r>
              <a:rPr lang="cs-CZ" sz="3000" dirty="0" smtClean="0">
                <a:solidFill>
                  <a:schemeClr val="bg1"/>
                </a:solidFill>
              </a:rPr>
              <a:t/>
            </a:r>
            <a:br>
              <a:rPr lang="cs-CZ" sz="3000" dirty="0" smtClean="0">
                <a:solidFill>
                  <a:schemeClr val="bg1"/>
                </a:solidFill>
              </a:rPr>
            </a:br>
            <a:r>
              <a:rPr lang="cs-CZ" sz="3000" dirty="0" smtClean="0">
                <a:solidFill>
                  <a:schemeClr val="bg1"/>
                </a:solidFill>
              </a:rPr>
              <a:t>LOKALIZOVANÝ DIAGRAM</a:t>
            </a:r>
            <a:endParaRPr lang="cs-CZ" sz="3000" dirty="0">
              <a:solidFill>
                <a:schemeClr val="bg1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51520" y="1275606"/>
            <a:ext cx="8712968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p</a:t>
            </a:r>
            <a:r>
              <a:rPr lang="cs-CZ" sz="2000" dirty="0" smtClean="0">
                <a:solidFill>
                  <a:schemeClr val="bg1"/>
                </a:solidFill>
              </a:rPr>
              <a:t>rostřednictvím diagramu zachycuje </a:t>
            </a:r>
            <a:r>
              <a:rPr lang="cs-CZ" sz="2000" dirty="0" smtClean="0">
                <a:solidFill>
                  <a:srgbClr val="FFFF00"/>
                </a:solidFill>
              </a:rPr>
              <a:t>strukturu daného jevu přímo v místě</a:t>
            </a:r>
            <a:r>
              <a:rPr lang="cs-CZ" sz="2000" dirty="0" smtClean="0">
                <a:solidFill>
                  <a:schemeClr val="bg1"/>
                </a:solidFill>
              </a:rPr>
              <a:t>, kde je umístěn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na rozdíl od kartodiagramu (!!!) se tedy </a:t>
            </a:r>
            <a:r>
              <a:rPr lang="cs-CZ" sz="2000" dirty="0" smtClean="0">
                <a:solidFill>
                  <a:srgbClr val="FFFF00"/>
                </a:solidFill>
              </a:rPr>
              <a:t>vztahuje přímo ke konkrétnímu místu</a:t>
            </a:r>
            <a:r>
              <a:rPr lang="cs-CZ" sz="2000" dirty="0" smtClean="0">
                <a:solidFill>
                  <a:schemeClr val="bg1"/>
                </a:solidFill>
              </a:rPr>
              <a:t> a nikoli k administrativní či statistické jednotce</a:t>
            </a:r>
            <a:endParaRPr lang="cs-CZ" sz="1800" dirty="0" smtClean="0">
              <a:solidFill>
                <a:srgbClr val="FFFFCC"/>
              </a:solidFill>
            </a:endParaRPr>
          </a:p>
        </p:txBody>
      </p:sp>
      <p:pic>
        <p:nvPicPr>
          <p:cNvPr id="4098" name="Picture 2" descr="Klikací mapa české republik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95340"/>
            <a:ext cx="3744416" cy="204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5868144" y="3097485"/>
            <a:ext cx="2016224" cy="144016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400" b="1" dirty="0" smtClean="0">
                <a:solidFill>
                  <a:srgbClr val="002060"/>
                </a:solidFill>
              </a:rPr>
              <a:t>Mapa průmyslové struktury ve vybraných sídlech ČR</a:t>
            </a:r>
            <a:r>
              <a:rPr lang="cs-CZ" sz="1400" dirty="0" smtClean="0">
                <a:solidFill>
                  <a:srgbClr val="002060"/>
                </a:solidFill>
              </a:rPr>
              <a:t> – kruhová výseč je umístěná vždy v místě lokalizace daného sídla</a:t>
            </a:r>
            <a:endParaRPr lang="cs-CZ" sz="1400" dirty="0" smtClean="0">
              <a:solidFill>
                <a:srgbClr val="FFFFCC"/>
              </a:solidFill>
            </a:endParaRPr>
          </a:p>
        </p:txBody>
      </p:sp>
      <p:cxnSp>
        <p:nvCxnSpPr>
          <p:cNvPr id="7" name="Přímá spojnice se šipkou 6"/>
          <p:cNvCxnSpPr>
            <a:stCxn id="6" idx="1"/>
          </p:cNvCxnSpPr>
          <p:nvPr/>
        </p:nvCxnSpPr>
        <p:spPr>
          <a:xfrm flipH="1">
            <a:off x="4932040" y="3817565"/>
            <a:ext cx="936104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558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omenského mapa Moravy podle rytiny z roku 1627, vydání z r. 168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 contrast="-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93"/>
            <a:ext cx="9144000" cy="516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23478"/>
            <a:ext cx="8784976" cy="1102519"/>
          </a:xfrm>
        </p:spPr>
        <p:txBody>
          <a:bodyPr>
            <a:normAutofit/>
          </a:bodyPr>
          <a:lstStyle/>
          <a:p>
            <a:r>
              <a:rPr lang="cs-CZ" sz="3000" dirty="0" smtClean="0">
                <a:solidFill>
                  <a:srgbClr val="FFFF00"/>
                </a:solidFill>
              </a:rPr>
              <a:t>VYBRANÉ VYJADŘOVACÍ METODY TEMATICKÝCH MAP</a:t>
            </a:r>
            <a:r>
              <a:rPr lang="cs-CZ" sz="3000" dirty="0" smtClean="0">
                <a:solidFill>
                  <a:schemeClr val="bg1"/>
                </a:solidFill>
              </a:rPr>
              <a:t/>
            </a:r>
            <a:br>
              <a:rPr lang="cs-CZ" sz="3000" dirty="0" smtClean="0">
                <a:solidFill>
                  <a:schemeClr val="bg1"/>
                </a:solidFill>
              </a:rPr>
            </a:br>
            <a:r>
              <a:rPr lang="cs-CZ" sz="3000" dirty="0" smtClean="0">
                <a:solidFill>
                  <a:schemeClr val="bg1"/>
                </a:solidFill>
              </a:rPr>
              <a:t>ANAMORFÓZA MAPY</a:t>
            </a:r>
            <a:endParaRPr lang="cs-CZ" sz="3000" dirty="0">
              <a:solidFill>
                <a:schemeClr val="bg1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51520" y="1275606"/>
            <a:ext cx="8712968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rgbClr val="FFFF00"/>
                </a:solidFill>
              </a:rPr>
              <a:t>přeměna (deformace) mapy </a:t>
            </a:r>
            <a:r>
              <a:rPr lang="cs-CZ" sz="2000" dirty="0" smtClean="0">
                <a:solidFill>
                  <a:schemeClr val="bg1"/>
                </a:solidFill>
              </a:rPr>
              <a:t>– území je tak velké, jak velká je četnost jevu v něm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rgbClr val="FFFFCC"/>
                </a:solidFill>
              </a:rPr>
              <a:t>n</a:t>
            </a:r>
            <a:r>
              <a:rPr lang="cs-CZ" sz="1800" dirty="0" smtClean="0">
                <a:solidFill>
                  <a:srgbClr val="FFFFCC"/>
                </a:solidFill>
              </a:rPr>
              <a:t>apř. při anamorfóze mapy podle počtu obyvatel bude USA asi 8 x větší než Kanada (přičemž rozlohou je menší), protože má 8 x méně obyvatel</a:t>
            </a:r>
          </a:p>
          <a:p>
            <a:pPr algn="just"/>
            <a:r>
              <a:rPr lang="cs-CZ" sz="1800" dirty="0" smtClean="0">
                <a:solidFill>
                  <a:srgbClr val="FFFFCC"/>
                </a:solidFill>
              </a:rPr>
              <a:t> </a:t>
            </a:r>
          </a:p>
        </p:txBody>
      </p:sp>
      <p:pic>
        <p:nvPicPr>
          <p:cNvPr id="5122" name="Picture 2" descr="Mapa států světa anamorfovaná podle počtu obyvatel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80642"/>
            <a:ext cx="4032448" cy="203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90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omenského mapa Moravy podle rytiny z roku 1627, vydání z r. 168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 contrast="-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93"/>
            <a:ext cx="9144000" cy="516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5139" y="339502"/>
            <a:ext cx="8784976" cy="1224135"/>
          </a:xfrm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VYBRANÉ VYJADŘOVACÍ METODY TEMATICKÝCH MAP</a:t>
            </a:r>
            <a:r>
              <a:rPr lang="cs-CZ" sz="4000" dirty="0" smtClean="0">
                <a:solidFill>
                  <a:schemeClr val="bg1"/>
                </a:solidFill>
              </a:rPr>
              <a:t/>
            </a:r>
            <a:br>
              <a:rPr lang="cs-CZ" sz="4000" dirty="0" smtClean="0">
                <a:solidFill>
                  <a:schemeClr val="bg1"/>
                </a:solidFill>
              </a:rPr>
            </a:br>
            <a:endParaRPr lang="cs-CZ" sz="4000" dirty="0">
              <a:solidFill>
                <a:schemeClr val="bg1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51520" y="1275606"/>
            <a:ext cx="8712968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rgbClr val="FFFFCC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72816" y="2427734"/>
            <a:ext cx="56703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chemeClr val="bg1"/>
                </a:solidFill>
              </a:rPr>
              <a:t>DĚKUJI ZA POZORNOST.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15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omenského mapa Moravy podle rytiny z roku 1627, vydání z r. 168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 contrast="-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93"/>
            <a:ext cx="9144000" cy="516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23478"/>
            <a:ext cx="8424936" cy="1102519"/>
          </a:xfrm>
        </p:spPr>
        <p:txBody>
          <a:bodyPr>
            <a:normAutofit/>
          </a:bodyPr>
          <a:lstStyle/>
          <a:p>
            <a:r>
              <a:rPr lang="cs-CZ" sz="3000" dirty="0" smtClean="0">
                <a:solidFill>
                  <a:srgbClr val="FFFF00"/>
                </a:solidFill>
              </a:rPr>
              <a:t>VYBRANÉ VYJADŘOVACÍ METODY TEMATICKÝCH MAP</a:t>
            </a:r>
            <a:br>
              <a:rPr lang="cs-CZ" sz="3000" dirty="0" smtClean="0">
                <a:solidFill>
                  <a:srgbClr val="FFFF00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ZDROJE</a:t>
            </a:r>
            <a:endParaRPr lang="cs-CZ" sz="3000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059582"/>
            <a:ext cx="8208912" cy="36724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pt-BR" sz="1800" dirty="0">
                <a:solidFill>
                  <a:srgbClr val="002060"/>
                </a:solidFill>
              </a:rPr>
              <a:t>AUTOR NEUVEDEN. </a:t>
            </a:r>
            <a:r>
              <a:rPr lang="pt-BR" sz="1800" i="1" dirty="0">
                <a:solidFill>
                  <a:srgbClr val="002060"/>
                </a:solidFill>
              </a:rPr>
              <a:t>www.mestovsetin.cz</a:t>
            </a:r>
            <a:r>
              <a:rPr lang="pt-BR" sz="1800" dirty="0">
                <a:solidFill>
                  <a:srgbClr val="002060"/>
                </a:solidFill>
              </a:rPr>
              <a:t> [online]. [cit. </a:t>
            </a:r>
            <a:r>
              <a:rPr lang="cs-CZ" sz="1800" dirty="0" smtClean="0">
                <a:solidFill>
                  <a:srgbClr val="002060"/>
                </a:solidFill>
              </a:rPr>
              <a:t>29</a:t>
            </a:r>
            <a:r>
              <a:rPr lang="pt-BR" sz="1800" dirty="0" smtClean="0">
                <a:solidFill>
                  <a:srgbClr val="002060"/>
                </a:solidFill>
              </a:rPr>
              <a:t>.1</a:t>
            </a:r>
            <a:r>
              <a:rPr lang="cs-CZ" sz="1800" dirty="0" smtClean="0">
                <a:solidFill>
                  <a:srgbClr val="002060"/>
                </a:solidFill>
              </a:rPr>
              <a:t>2</a:t>
            </a:r>
            <a:r>
              <a:rPr lang="pt-BR" sz="1800" dirty="0" smtClean="0">
                <a:solidFill>
                  <a:srgbClr val="002060"/>
                </a:solidFill>
              </a:rPr>
              <a:t>.201</a:t>
            </a:r>
            <a:r>
              <a:rPr lang="cs-CZ" sz="1800" dirty="0" smtClean="0">
                <a:solidFill>
                  <a:srgbClr val="002060"/>
                </a:solidFill>
              </a:rPr>
              <a:t>3</a:t>
            </a:r>
            <a:r>
              <a:rPr lang="pt-BR" sz="1800" dirty="0" smtClean="0">
                <a:solidFill>
                  <a:srgbClr val="002060"/>
                </a:solidFill>
              </a:rPr>
              <a:t>]. </a:t>
            </a:r>
            <a:r>
              <a:rPr lang="pt-BR" sz="1800" dirty="0">
                <a:solidFill>
                  <a:srgbClr val="002060"/>
                </a:solidFill>
              </a:rPr>
              <a:t>Dostupný na WWW: http://www.mestovsetin.cz/komenskeho-mapa-moravy-podle-rytiny-z-roku-1627-vydani-z-r-1680/g-1389/id_obrazky=2024&amp;typ_sady=1&amp;p1=9082 </a:t>
            </a:r>
            <a:endParaRPr lang="cs-CZ" sz="1800" dirty="0" smtClean="0">
              <a:solidFill>
                <a:srgbClr val="002060"/>
              </a:solidFill>
            </a:endParaRPr>
          </a:p>
          <a:p>
            <a:pPr algn="l"/>
            <a:r>
              <a:rPr lang="cs-CZ" sz="1800" dirty="0">
                <a:solidFill>
                  <a:srgbClr val="002060"/>
                </a:solidFill>
              </a:rPr>
              <a:t>PETRAM. </a:t>
            </a:r>
            <a:r>
              <a:rPr lang="cs-CZ" sz="1800" i="1" dirty="0">
                <a:solidFill>
                  <a:srgbClr val="002060"/>
                </a:solidFill>
              </a:rPr>
              <a:t>cs.wikipedia.org</a:t>
            </a:r>
            <a:r>
              <a:rPr lang="cs-CZ" sz="1800" dirty="0">
                <a:solidFill>
                  <a:srgbClr val="002060"/>
                </a:solidFill>
              </a:rPr>
              <a:t> [online]. [cit. </a:t>
            </a:r>
            <a:r>
              <a:rPr lang="cs-CZ" sz="1800" dirty="0" smtClean="0">
                <a:solidFill>
                  <a:srgbClr val="002060"/>
                </a:solidFill>
              </a:rPr>
              <a:t>29.12.2013]. </a:t>
            </a:r>
            <a:r>
              <a:rPr lang="cs-CZ" sz="1800" dirty="0">
                <a:solidFill>
                  <a:srgbClr val="002060"/>
                </a:solidFill>
              </a:rPr>
              <a:t>Dostupný na WWW: http://</a:t>
            </a:r>
            <a:r>
              <a:rPr lang="cs-CZ" sz="1800" dirty="0" smtClean="0">
                <a:solidFill>
                  <a:srgbClr val="002060"/>
                </a:solidFill>
              </a:rPr>
              <a:t>cs.wikipedia.org/wiki/Kartogram</a:t>
            </a:r>
          </a:p>
          <a:p>
            <a:pPr algn="l"/>
            <a:r>
              <a:rPr lang="cs-CZ" sz="1800" dirty="0">
                <a:solidFill>
                  <a:srgbClr val="002060"/>
                </a:solidFill>
              </a:rPr>
              <a:t>AUTOR NEUVEDEN. </a:t>
            </a:r>
            <a:r>
              <a:rPr lang="cs-CZ" sz="1800" i="1" dirty="0">
                <a:solidFill>
                  <a:srgbClr val="002060"/>
                </a:solidFill>
              </a:rPr>
              <a:t>upload.wikimedia.org</a:t>
            </a:r>
            <a:r>
              <a:rPr lang="cs-CZ" sz="1800" dirty="0">
                <a:solidFill>
                  <a:srgbClr val="002060"/>
                </a:solidFill>
              </a:rPr>
              <a:t> [online]. [cit. </a:t>
            </a:r>
            <a:r>
              <a:rPr lang="cs-CZ" sz="1800" dirty="0" smtClean="0">
                <a:solidFill>
                  <a:srgbClr val="002060"/>
                </a:solidFill>
              </a:rPr>
              <a:t>29.12.2014</a:t>
            </a:r>
            <a:r>
              <a:rPr lang="cs-CZ" sz="1800" dirty="0">
                <a:solidFill>
                  <a:srgbClr val="002060"/>
                </a:solidFill>
              </a:rPr>
              <a:t>]. Dostupný na WWW: http://upload.wikimedia.org/wikipedia/commons/3/37/Choropleth_map.jpg </a:t>
            </a:r>
            <a:endParaRPr lang="cs-CZ" sz="1800" dirty="0" smtClean="0">
              <a:solidFill>
                <a:srgbClr val="002060"/>
              </a:solidFill>
            </a:endParaRPr>
          </a:p>
          <a:p>
            <a:pPr algn="l"/>
            <a:r>
              <a:rPr lang="cs-CZ" sz="1800" dirty="0" smtClean="0">
                <a:solidFill>
                  <a:srgbClr val="002060"/>
                </a:solidFill>
              </a:rPr>
              <a:t>STANKOVIČ</a:t>
            </a:r>
            <a:r>
              <a:rPr lang="cs-CZ" sz="1800" dirty="0">
                <a:solidFill>
                  <a:srgbClr val="002060"/>
                </a:solidFill>
              </a:rPr>
              <a:t>, Jan. </a:t>
            </a:r>
            <a:r>
              <a:rPr lang="cs-CZ" sz="1800" i="1" dirty="0">
                <a:solidFill>
                  <a:srgbClr val="002060"/>
                </a:solidFill>
              </a:rPr>
              <a:t>gis.vsb.cz</a:t>
            </a:r>
            <a:r>
              <a:rPr lang="cs-CZ" sz="1800" dirty="0">
                <a:solidFill>
                  <a:srgbClr val="002060"/>
                </a:solidFill>
              </a:rPr>
              <a:t> [online]. [cit. </a:t>
            </a:r>
            <a:r>
              <a:rPr lang="cs-CZ" sz="1800" dirty="0" smtClean="0">
                <a:solidFill>
                  <a:srgbClr val="002060"/>
                </a:solidFill>
              </a:rPr>
              <a:t>29.12.2013]. </a:t>
            </a:r>
            <a:r>
              <a:rPr lang="cs-CZ" sz="1800" dirty="0">
                <a:solidFill>
                  <a:srgbClr val="002060"/>
                </a:solidFill>
              </a:rPr>
              <a:t>Dostupný na WWW: http://gis.vsb.cz/pan-old/MS_Map/Cviceni/cviceni_2.htm </a:t>
            </a:r>
            <a:endParaRPr lang="cs-CZ" sz="1800" dirty="0" smtClean="0">
              <a:solidFill>
                <a:srgbClr val="002060"/>
              </a:solidFill>
            </a:endParaRPr>
          </a:p>
          <a:p>
            <a:pPr algn="l"/>
            <a:r>
              <a:rPr lang="cs-CZ" sz="1800" dirty="0">
                <a:solidFill>
                  <a:srgbClr val="002060"/>
                </a:solidFill>
              </a:rPr>
              <a:t>JANŮ, Marek. </a:t>
            </a:r>
            <a:r>
              <a:rPr lang="cs-CZ" sz="1800" i="1" dirty="0">
                <a:solidFill>
                  <a:srgbClr val="002060"/>
                </a:solidFill>
              </a:rPr>
              <a:t>slideshare.net</a:t>
            </a:r>
            <a:r>
              <a:rPr lang="cs-CZ" sz="1800" dirty="0">
                <a:solidFill>
                  <a:srgbClr val="002060"/>
                </a:solidFill>
              </a:rPr>
              <a:t> [online]. [cit. </a:t>
            </a:r>
            <a:r>
              <a:rPr lang="cs-CZ" sz="1800" dirty="0" smtClean="0">
                <a:solidFill>
                  <a:srgbClr val="002060"/>
                </a:solidFill>
              </a:rPr>
              <a:t>29.12.2013]. </a:t>
            </a:r>
            <a:r>
              <a:rPr lang="cs-CZ" sz="1800" dirty="0">
                <a:solidFill>
                  <a:srgbClr val="002060"/>
                </a:solidFill>
              </a:rPr>
              <a:t>Dostupný na WWW: http://www.slideshare.net/lobino/kartografie-iii </a:t>
            </a:r>
            <a:endParaRPr lang="cs-CZ" sz="1800" dirty="0" smtClean="0">
              <a:solidFill>
                <a:srgbClr val="002060"/>
              </a:solidFill>
            </a:endParaRPr>
          </a:p>
          <a:p>
            <a:pPr algn="l"/>
            <a:r>
              <a:rPr lang="cs-CZ" sz="1600" dirty="0">
                <a:solidFill>
                  <a:srgbClr val="002060"/>
                </a:solidFill>
              </a:rPr>
              <a:t>PETRAM. </a:t>
            </a:r>
            <a:r>
              <a:rPr lang="cs-CZ" sz="1600" i="1" dirty="0">
                <a:solidFill>
                  <a:srgbClr val="002060"/>
                </a:solidFill>
              </a:rPr>
              <a:t>cs.wikipedia.org</a:t>
            </a:r>
            <a:r>
              <a:rPr lang="cs-CZ" sz="1600" dirty="0">
                <a:solidFill>
                  <a:srgbClr val="002060"/>
                </a:solidFill>
              </a:rPr>
              <a:t> [online]. [cit. </a:t>
            </a:r>
            <a:r>
              <a:rPr lang="cs-CZ" sz="1600" dirty="0" smtClean="0">
                <a:solidFill>
                  <a:srgbClr val="002060"/>
                </a:solidFill>
              </a:rPr>
              <a:t>29.12.2013]. </a:t>
            </a:r>
            <a:r>
              <a:rPr lang="cs-CZ" sz="1600" dirty="0">
                <a:solidFill>
                  <a:srgbClr val="002060"/>
                </a:solidFill>
              </a:rPr>
              <a:t>Dostupný na WWW: http://cs.wikipedia.org/wiki/Soubor:Kartodiagrm.jpg </a:t>
            </a:r>
            <a:endParaRPr lang="cs-CZ" sz="1800" dirty="0" smtClean="0">
              <a:solidFill>
                <a:srgbClr val="002060"/>
              </a:solidFill>
            </a:endParaRPr>
          </a:p>
          <a:p>
            <a:pPr algn="l"/>
            <a:r>
              <a:rPr lang="pt-BR" sz="1600" dirty="0">
                <a:solidFill>
                  <a:srgbClr val="002060"/>
                </a:solidFill>
              </a:rPr>
              <a:t>AUTOR NEUVEDEN. </a:t>
            </a:r>
            <a:r>
              <a:rPr lang="pt-BR" sz="1600" i="1" dirty="0">
                <a:solidFill>
                  <a:srgbClr val="002060"/>
                </a:solidFill>
              </a:rPr>
              <a:t>athena.zcu.cz</a:t>
            </a:r>
            <a:r>
              <a:rPr lang="pt-BR" sz="1600" dirty="0">
                <a:solidFill>
                  <a:srgbClr val="002060"/>
                </a:solidFill>
              </a:rPr>
              <a:t> [online]. [cit. </a:t>
            </a:r>
            <a:r>
              <a:rPr lang="cs-CZ" sz="1600" dirty="0" smtClean="0">
                <a:solidFill>
                  <a:srgbClr val="002060"/>
                </a:solidFill>
              </a:rPr>
              <a:t>29</a:t>
            </a:r>
            <a:r>
              <a:rPr lang="pt-BR" sz="1600" dirty="0" smtClean="0">
                <a:solidFill>
                  <a:srgbClr val="002060"/>
                </a:solidFill>
              </a:rPr>
              <a:t>.1</a:t>
            </a:r>
            <a:r>
              <a:rPr lang="cs-CZ" sz="1600" dirty="0" smtClean="0">
                <a:solidFill>
                  <a:srgbClr val="002060"/>
                </a:solidFill>
              </a:rPr>
              <a:t>2</a:t>
            </a:r>
            <a:r>
              <a:rPr lang="pt-BR" sz="1600" dirty="0" smtClean="0">
                <a:solidFill>
                  <a:srgbClr val="002060"/>
                </a:solidFill>
              </a:rPr>
              <a:t>.201</a:t>
            </a:r>
            <a:r>
              <a:rPr lang="cs-CZ" sz="1600" dirty="0" smtClean="0">
                <a:solidFill>
                  <a:srgbClr val="002060"/>
                </a:solidFill>
              </a:rPr>
              <a:t>3</a:t>
            </a:r>
            <a:r>
              <a:rPr lang="pt-BR" sz="1600" dirty="0" smtClean="0">
                <a:solidFill>
                  <a:srgbClr val="002060"/>
                </a:solidFill>
              </a:rPr>
              <a:t>]. </a:t>
            </a:r>
            <a:r>
              <a:rPr lang="pt-BR" sz="1600" dirty="0">
                <a:solidFill>
                  <a:srgbClr val="002060"/>
                </a:solidFill>
              </a:rPr>
              <a:t>Dostupný na WWW: http://</a:t>
            </a:r>
            <a:r>
              <a:rPr lang="pt-BR" sz="1600" dirty="0" smtClean="0">
                <a:solidFill>
                  <a:srgbClr val="002060"/>
                </a:solidFill>
              </a:rPr>
              <a:t>athena.zcu.cz/kurzy/gish/000/HTML/37</a:t>
            </a:r>
            <a:endParaRPr lang="cs-CZ" sz="1600" dirty="0" smtClean="0">
              <a:solidFill>
                <a:srgbClr val="002060"/>
              </a:solidFill>
            </a:endParaRPr>
          </a:p>
          <a:p>
            <a:pPr algn="l"/>
            <a:r>
              <a:rPr lang="pt-BR" sz="1600" dirty="0">
                <a:solidFill>
                  <a:srgbClr val="002060"/>
                </a:solidFill>
              </a:rPr>
              <a:t>AUTOR NEUVEDEN. </a:t>
            </a:r>
            <a:r>
              <a:rPr lang="pt-BR" sz="1600" i="1" dirty="0">
                <a:solidFill>
                  <a:srgbClr val="002060"/>
                </a:solidFill>
              </a:rPr>
              <a:t>arcdata.cz</a:t>
            </a:r>
            <a:r>
              <a:rPr lang="pt-BR" sz="1600" dirty="0">
                <a:solidFill>
                  <a:srgbClr val="002060"/>
                </a:solidFill>
              </a:rPr>
              <a:t> [online]. [cit. </a:t>
            </a:r>
            <a:r>
              <a:rPr lang="cs-CZ" sz="1600" dirty="0" smtClean="0">
                <a:solidFill>
                  <a:srgbClr val="002060"/>
                </a:solidFill>
              </a:rPr>
              <a:t>29</a:t>
            </a:r>
            <a:r>
              <a:rPr lang="pt-BR" sz="1600" dirty="0" smtClean="0">
                <a:solidFill>
                  <a:srgbClr val="002060"/>
                </a:solidFill>
              </a:rPr>
              <a:t>.1</a:t>
            </a:r>
            <a:r>
              <a:rPr lang="cs-CZ" sz="1600" dirty="0" smtClean="0">
                <a:solidFill>
                  <a:srgbClr val="002060"/>
                </a:solidFill>
              </a:rPr>
              <a:t>2</a:t>
            </a:r>
            <a:r>
              <a:rPr lang="pt-BR" sz="1600" dirty="0" smtClean="0">
                <a:solidFill>
                  <a:srgbClr val="002060"/>
                </a:solidFill>
              </a:rPr>
              <a:t>.201</a:t>
            </a:r>
            <a:r>
              <a:rPr lang="cs-CZ" sz="1600" smtClean="0">
                <a:solidFill>
                  <a:srgbClr val="002060"/>
                </a:solidFill>
              </a:rPr>
              <a:t>3</a:t>
            </a:r>
            <a:r>
              <a:rPr lang="pt-BR" sz="1600" smtClean="0">
                <a:solidFill>
                  <a:srgbClr val="002060"/>
                </a:solidFill>
              </a:rPr>
              <a:t>]. </a:t>
            </a:r>
            <a:r>
              <a:rPr lang="pt-BR" sz="1600" dirty="0">
                <a:solidFill>
                  <a:srgbClr val="002060"/>
                </a:solidFill>
              </a:rPr>
              <a:t>Dostupný na WWW: http://www.arcdata.cz/podpora/tipy-a-triky/Detail/?contentId=88545 </a:t>
            </a:r>
            <a:endParaRPr lang="cs-CZ" sz="1600" dirty="0">
              <a:solidFill>
                <a:srgbClr val="002060"/>
              </a:solidFill>
            </a:endParaRPr>
          </a:p>
          <a:p>
            <a:pPr algn="l"/>
            <a:endParaRPr lang="cs-CZ" sz="1600" dirty="0" smtClean="0"/>
          </a:p>
          <a:p>
            <a:pPr algn="l"/>
            <a:endParaRPr lang="cs-CZ" sz="1600" dirty="0" smtClean="0"/>
          </a:p>
          <a:p>
            <a:pPr algn="l"/>
            <a:endParaRPr lang="cs-CZ" sz="1600" dirty="0" smtClean="0"/>
          </a:p>
          <a:p>
            <a:pPr algn="l"/>
            <a:endParaRPr lang="cs-CZ" sz="1600" dirty="0" smtClean="0"/>
          </a:p>
          <a:p>
            <a:pPr algn="l"/>
            <a:endParaRPr lang="cs-CZ" sz="1600" dirty="0" smtClean="0"/>
          </a:p>
          <a:p>
            <a:pPr algn="l"/>
            <a:endParaRPr lang="cs-CZ" sz="1600" dirty="0" smtClean="0"/>
          </a:p>
          <a:p>
            <a:pPr algn="l"/>
            <a:endParaRPr lang="cs-CZ" sz="1600" dirty="0" smtClean="0"/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916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612</Words>
  <Application>Microsoft Office PowerPoint</Application>
  <PresentationFormat>Předvádění na obrazovce (16:9)</PresentationFormat>
  <Paragraphs>66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VYBRANÉ VYJADŘOVACÍ METODY TEMATICKÝCH MAP</vt:lpstr>
      <vt:lpstr>VYBRANÉ VYJADŘOVACÍ METODY TEMATICKÝCH MAP DĚLENÍ MAP</vt:lpstr>
      <vt:lpstr>VYBRANÉ VYJADŘOVACÍ METODY TEMATICKÝCH MAP KARTOGRAM</vt:lpstr>
      <vt:lpstr>VYBRANÉ VYJADŘOVACÍ METODY TEMATICKÝCH MAP KARTODIAGRAM</vt:lpstr>
      <vt:lpstr>VYBRANÉ VYJADŘOVACÍ METODY TEMATICKÝCH MAP KARTODIAGRAM</vt:lpstr>
      <vt:lpstr>VYBRANÉ VYJADŘOVACÍ METODY TEMATICKÝCH MAP LOKALIZOVANÝ DIAGRAM</vt:lpstr>
      <vt:lpstr>VYBRANÉ VYJADŘOVACÍ METODY TEMATICKÝCH MAP ANAMORFÓZA MAPY</vt:lpstr>
      <vt:lpstr>VYBRANÉ VYJADŘOVACÍ METODY TEMATICKÝCH MAP </vt:lpstr>
      <vt:lpstr>VYBRANÉ VYJADŘOVACÍ METODY TEMATICKÝCH MAP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VYBRANÉ VYJADŘOVACÍ METODY TEMATICKÝCH MAP</dc:title>
  <dc:creator>Dušan</dc:creator>
  <cp:lastModifiedBy>Dušan</cp:lastModifiedBy>
  <cp:revision>29</cp:revision>
  <dcterms:created xsi:type="dcterms:W3CDTF">2014-01-12T13:19:46Z</dcterms:created>
  <dcterms:modified xsi:type="dcterms:W3CDTF">2014-03-31T17:16:22Z</dcterms:modified>
</cp:coreProperties>
</file>