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58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1" y="1054516"/>
            <a:ext cx="6172199" cy="1688684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929398"/>
            <a:ext cx="6172200" cy="842502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159002"/>
            <a:ext cx="4224528" cy="29146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104138"/>
            <a:ext cx="6172200" cy="1597914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914650"/>
            <a:ext cx="6172200" cy="6858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7" y="457200"/>
            <a:ext cx="3616325" cy="8001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436894"/>
            <a:ext cx="3646966" cy="216107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5" y="1436911"/>
            <a:ext cx="3639311" cy="21610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57201"/>
            <a:ext cx="3615734" cy="8000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437085"/>
            <a:ext cx="3638550" cy="484584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45508"/>
            <a:ext cx="3638550" cy="21621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6" y="1437085"/>
            <a:ext cx="3660775" cy="484584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145507"/>
            <a:ext cx="3651250" cy="216217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163658"/>
            <a:ext cx="1828800" cy="273844"/>
          </a:xfrm>
        </p:spPr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1" y="1440657"/>
            <a:ext cx="3654425" cy="216693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7" y="454819"/>
            <a:ext cx="3629025" cy="78105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1" y="1440657"/>
            <a:ext cx="3629025" cy="13596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50056"/>
            <a:ext cx="2074862" cy="14859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3" y="1238250"/>
            <a:ext cx="5627687" cy="316557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460773"/>
            <a:ext cx="3741738" cy="6822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165860"/>
            <a:ext cx="4222308" cy="291465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165860"/>
            <a:ext cx="2075688" cy="2914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165860"/>
            <a:ext cx="4224528" cy="291465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165860"/>
            <a:ext cx="2073348" cy="1484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160277"/>
            <a:ext cx="4222308" cy="29146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42101"/>
            <a:ext cx="1828800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D7D8D0-3D64-4B9D-A60C-A6EF677FB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4767263"/>
            <a:ext cx="5102352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4767263"/>
            <a:ext cx="1137684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1504D-A950-4FE7-A0F5-241E4191212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://geography.cz/wp-content/uploads/2010/10/irak01.jpg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u.slovaktual.sk/sites/default/files/images/download/obloha_3.jpg" TargetMode="External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9.jpeg"/><Relationship Id="rId2" Type="http://schemas.openxmlformats.org/officeDocument/2006/relationships/hyperlink" Target="http://www.inforse.org/europe/fae/DOPRAVA/ROPA/ropa.htm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hyperlink" Target="http://static2.wikia.nocookie.net/__cb20130715231824/necyklopedie/images/5/56/Dav_lidi.pn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ossumperk.rajce.idnes.cz/Fotogalerie_z_druhe_setkani_v_Sumperku_6.-12.6.2010" TargetMode="External"/><Relationship Id="rId7" Type="http://schemas.openxmlformats.org/officeDocument/2006/relationships/hyperlink" Target="http://www.radio.cz/cz/rubrika/udalosti/bursik-cesko-pomohlo-vyjednat-klimaticko-energeticky-balicek4" TargetMode="External"/><Relationship Id="rId2" Type="http://schemas.openxmlformats.org/officeDocument/2006/relationships/hyperlink" Target="http://cz-maturita.tym.cz/zemepis/geografie.php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ci-sveta.blog.cz/0806/zvire-kralik-a-zajic" TargetMode="External"/><Relationship Id="rId5" Type="http://schemas.openxmlformats.org/officeDocument/2006/relationships/hyperlink" Target="http://www.korsika-ostrov.cz/img/auto/2/0/11.jpg" TargetMode="External"/><Relationship Id="rId4" Type="http://schemas.openxmlformats.org/officeDocument/2006/relationships/hyperlink" Target="http://www.muzeum-umeni-benesov.cz/iid/mez-graf-komunikace/cz/symboly_pro_verejnou_informac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86439779"/>
              </p:ext>
            </p:extLst>
          </p:nvPr>
        </p:nvGraphicFramePr>
        <p:xfrm>
          <a:off x="1043608" y="1379768"/>
          <a:ext cx="7056784" cy="3183785"/>
        </p:xfrm>
        <a:graphic>
          <a:graphicData uri="http://schemas.openxmlformats.org/drawingml/2006/table">
            <a:tbl>
              <a:tblPr/>
              <a:tblGrid>
                <a:gridCol w="1799025"/>
                <a:gridCol w="5257759"/>
              </a:tblGrid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1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Úvod do studia geografie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769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seznamuje žáky s úvodní látkou učiva zeměpisu naší střední školy. Jsou v ní vymezeny základní geografické pojmy, rozdělení geografických disciplín, vymezení předmětu studia geografie atd.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26.8. 2013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16081" y="-92546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8" name="Obrázek 7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Obdélník 9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67870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555526"/>
            <a:ext cx="6172199" cy="16886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ÚVOD DO STUDIA GEOGRAFIE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7020272" y="4227934"/>
            <a:ext cx="1800200" cy="594531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 smtClean="0"/>
              <a:t>© Dušan Kráčmar</a:t>
            </a:r>
          </a:p>
          <a:p>
            <a:r>
              <a:rPr lang="cs-CZ" sz="1800" dirty="0" smtClean="0"/>
              <a:t>           2013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203768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5486"/>
            <a:ext cx="8208912" cy="1008112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ÚVOD DO STUDIA GEOGRAFIE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ZÁKLADNÍ POJMY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539552" y="1131590"/>
            <a:ext cx="5112568" cy="3888432"/>
          </a:xfrm>
        </p:spPr>
        <p:txBody>
          <a:bodyPr>
            <a:normAutofit/>
          </a:bodyPr>
          <a:lstStyle/>
          <a:p>
            <a:r>
              <a:rPr lang="cs-CZ" sz="1800" b="1" i="0" dirty="0" smtClean="0">
                <a:solidFill>
                  <a:srgbClr val="FFFF00"/>
                </a:solidFill>
              </a:rPr>
              <a:t>geografie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i="0" dirty="0" smtClean="0">
                <a:solidFill>
                  <a:schemeClr val="tx1"/>
                </a:solidFill>
              </a:rPr>
              <a:t>slovo pochází z řečtiny (</a:t>
            </a:r>
            <a:r>
              <a:rPr lang="cs-CZ" i="0" dirty="0" err="1" smtClean="0">
                <a:solidFill>
                  <a:schemeClr val="tx1"/>
                </a:solidFill>
              </a:rPr>
              <a:t>geos</a:t>
            </a:r>
            <a:r>
              <a:rPr lang="cs-CZ" i="0" dirty="0" smtClean="0">
                <a:solidFill>
                  <a:schemeClr val="tx1"/>
                </a:solidFill>
              </a:rPr>
              <a:t> – zemský, </a:t>
            </a:r>
            <a:r>
              <a:rPr lang="cs-CZ" i="0" dirty="0" err="1" smtClean="0">
                <a:solidFill>
                  <a:schemeClr val="tx1"/>
                </a:solidFill>
              </a:rPr>
              <a:t>grafein</a:t>
            </a:r>
            <a:r>
              <a:rPr lang="cs-CZ" i="0" dirty="0" smtClean="0">
                <a:solidFill>
                  <a:schemeClr val="tx1"/>
                </a:solidFill>
              </a:rPr>
              <a:t> – psát, popisovat)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i="0" dirty="0" smtClean="0">
                <a:solidFill>
                  <a:schemeClr val="tx1"/>
                </a:solidFill>
              </a:rPr>
              <a:t>věda</a:t>
            </a:r>
            <a:r>
              <a:rPr lang="cs-CZ" i="0" dirty="0">
                <a:solidFill>
                  <a:schemeClr val="tx1"/>
                </a:solidFill>
              </a:rPr>
              <a:t>, která se zabývá studiem tzv. </a:t>
            </a:r>
            <a:r>
              <a:rPr lang="cs-CZ" i="0" dirty="0">
                <a:solidFill>
                  <a:srgbClr val="FFFF00"/>
                </a:solidFill>
              </a:rPr>
              <a:t>krajinné </a:t>
            </a:r>
            <a:r>
              <a:rPr lang="cs-CZ" i="0" dirty="0" smtClean="0">
                <a:solidFill>
                  <a:srgbClr val="FFFF00"/>
                </a:solidFill>
              </a:rPr>
              <a:t>sféry</a:t>
            </a:r>
            <a:r>
              <a:rPr lang="cs-CZ" i="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1800" b="1" i="0" dirty="0" smtClean="0">
                <a:solidFill>
                  <a:srgbClr val="FFFF00"/>
                </a:solidFill>
              </a:rPr>
              <a:t>krajinná sféra - </a:t>
            </a:r>
            <a:r>
              <a:rPr lang="cs-CZ" sz="1800" i="0" dirty="0" smtClean="0">
                <a:solidFill>
                  <a:schemeClr val="tx1"/>
                </a:solidFill>
              </a:rPr>
              <a:t>výsek zemského tělesa sahající od </a:t>
            </a:r>
            <a:r>
              <a:rPr lang="cs-CZ" sz="1800" i="0" dirty="0" smtClean="0">
                <a:solidFill>
                  <a:srgbClr val="FFFF00"/>
                </a:solidFill>
              </a:rPr>
              <a:t>astenosféry po ozonosféru (O</a:t>
            </a:r>
            <a:r>
              <a:rPr lang="cs-CZ" sz="1800" i="0" baseline="-25000" dirty="0" smtClean="0">
                <a:solidFill>
                  <a:srgbClr val="FFFF00"/>
                </a:solidFill>
              </a:rPr>
              <a:t>3</a:t>
            </a:r>
            <a:r>
              <a:rPr lang="cs-CZ" sz="1800" i="0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1800" b="1" i="0" dirty="0">
                <a:solidFill>
                  <a:srgbClr val="FFFF00"/>
                </a:solidFill>
              </a:rPr>
              <a:t>z</a:t>
            </a:r>
            <a:r>
              <a:rPr lang="cs-CZ" sz="1800" b="1" i="0" dirty="0" smtClean="0">
                <a:solidFill>
                  <a:srgbClr val="FFFF00"/>
                </a:solidFill>
              </a:rPr>
              <a:t>eměpis – </a:t>
            </a:r>
            <a:r>
              <a:rPr lang="cs-CZ" sz="1800" i="0" dirty="0" smtClean="0">
                <a:solidFill>
                  <a:schemeClr val="tx1"/>
                </a:solidFill>
              </a:rPr>
              <a:t>doslovný český překlad výrazu geografie, bývá tak označován školní předmět, v němž se vyučují převážně geografické poznatky</a:t>
            </a:r>
            <a:endParaRPr lang="cs-CZ" sz="1800" b="1" i="0" dirty="0">
              <a:solidFill>
                <a:srgbClr val="FFFF00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6084168" y="1203598"/>
            <a:ext cx="2664296" cy="3114195"/>
            <a:chOff x="6084168" y="1203598"/>
            <a:chExt cx="2664296" cy="3114195"/>
          </a:xfrm>
        </p:grpSpPr>
        <p:pic>
          <p:nvPicPr>
            <p:cNvPr id="1026" name="Picture 2" descr="http://cz-maturita.tym.cz/zemepis/geografie_soubory/image002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661" t="1839" r="23419" b="10044"/>
            <a:stretch/>
          </p:blipFill>
          <p:spPr bwMode="auto">
            <a:xfrm>
              <a:off x="6084168" y="1203598"/>
              <a:ext cx="2664296" cy="31141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" name="Přímá spojnice 4"/>
            <p:cNvCxnSpPr/>
            <p:nvPr/>
          </p:nvCxnSpPr>
          <p:spPr>
            <a:xfrm flipH="1" flipV="1">
              <a:off x="6787335" y="2077130"/>
              <a:ext cx="160929" cy="56662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948264" y="2643758"/>
              <a:ext cx="1008112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7956376" y="2077130"/>
              <a:ext cx="144016" cy="56662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6787335" y="2077130"/>
              <a:ext cx="128769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ál 24"/>
            <p:cNvSpPr/>
            <p:nvPr/>
          </p:nvSpPr>
          <p:spPr>
            <a:xfrm>
              <a:off x="6156176" y="2360444"/>
              <a:ext cx="432048" cy="400251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nice se šipkou 26"/>
            <p:cNvCxnSpPr>
              <a:stCxn id="25" idx="6"/>
            </p:cNvCxnSpPr>
            <p:nvPr/>
          </p:nvCxnSpPr>
          <p:spPr>
            <a:xfrm flipV="1">
              <a:off x="6588224" y="2360444"/>
              <a:ext cx="360040" cy="20012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9434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742" y="1353600"/>
            <a:ext cx="2333625" cy="168882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5486"/>
            <a:ext cx="8208912" cy="1008112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ÚVOD DO STUDIA GEOGRAFIE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ZÁKLADNÍ POJMY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16362" y="3147814"/>
            <a:ext cx="1692919" cy="84250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b="1" i="0" dirty="0" smtClean="0">
                <a:solidFill>
                  <a:srgbClr val="FF0000"/>
                </a:solidFill>
              </a:rPr>
              <a:t>GEOGRAFIE             =                         VĚDA</a:t>
            </a:r>
            <a:endParaRPr lang="cs-CZ" b="1" i="0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475656" y="1380951"/>
            <a:ext cx="2333625" cy="1666875"/>
            <a:chOff x="683568" y="1707654"/>
            <a:chExt cx="2333625" cy="1666875"/>
          </a:xfrm>
        </p:grpSpPr>
        <p:pic>
          <p:nvPicPr>
            <p:cNvPr id="2050" name="Picture 2" descr="http://oze.tzb-info.cz/docu/clanky/0087/008742on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1707654"/>
              <a:ext cx="2333625" cy="16668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http://igc2012.org/frontend/file.php?id=798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6643" y="2660154"/>
              <a:ext cx="590550" cy="7143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6" name="Picture 8" descr="irak01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82626"/>
            <a:ext cx="1864842" cy="1425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obraz15jana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604" y="2682626"/>
            <a:ext cx="1882171" cy="1411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Podnadpis 2"/>
          <p:cNvSpPr txBox="1">
            <a:spLocks/>
          </p:cNvSpPr>
          <p:nvPr/>
        </p:nvSpPr>
        <p:spPr>
          <a:xfrm>
            <a:off x="5436096" y="3042429"/>
            <a:ext cx="1692919" cy="8425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b="1" i="0" dirty="0" smtClean="0">
                <a:solidFill>
                  <a:srgbClr val="FF0000"/>
                </a:solidFill>
              </a:rPr>
              <a:t>ZEMĚPIS                         =                         ŠKOLNÍ PŘEDMĚT</a:t>
            </a:r>
            <a:endParaRPr lang="cs-CZ" sz="1600" b="1" i="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7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5486"/>
            <a:ext cx="8208912" cy="1008112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ÚVOD DO STUDIA GEOGRAFIE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CHARAKTERISTIKA A ČLENĚNÍ GEOGRAFIE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3203848" y="1059582"/>
            <a:ext cx="5616624" cy="3888432"/>
          </a:xfrm>
        </p:spPr>
        <p:txBody>
          <a:bodyPr>
            <a:normAutofit lnSpcReduction="10000"/>
          </a:bodyPr>
          <a:lstStyle/>
          <a:p>
            <a:r>
              <a:rPr lang="cs-CZ" sz="1800" b="1" i="0" dirty="0" smtClean="0">
                <a:solidFill>
                  <a:srgbClr val="FFFF00"/>
                </a:solidFill>
              </a:rPr>
              <a:t>geografie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i="0" dirty="0">
                <a:solidFill>
                  <a:schemeClr val="tx1"/>
                </a:solidFill>
              </a:rPr>
              <a:t>p</a:t>
            </a:r>
            <a:r>
              <a:rPr lang="cs-CZ" i="0" dirty="0" smtClean="0">
                <a:solidFill>
                  <a:schemeClr val="tx1"/>
                </a:solidFill>
              </a:rPr>
              <a:t>ůvodně se geografie zabývala studiem celé planety Země, jak se postupně poznatky rozšiřovaly, odštěpovaly se z ní nové vědy (např. geologie) a objekt jejího studia se zúžil na krajinnou sféru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i="0" dirty="0" smtClean="0">
                <a:solidFill>
                  <a:schemeClr val="tx1"/>
                </a:solidFill>
              </a:rPr>
              <a:t>geografie leží na pomezí přírodních, společenských a technických věd =</a:t>
            </a:r>
            <a:r>
              <a:rPr lang="cs-CZ" i="0" dirty="0" smtClean="0">
                <a:solidFill>
                  <a:schemeClr val="tx1"/>
                </a:solidFill>
                <a:latin typeface="Times New Roman"/>
                <a:cs typeface="Times New Roman"/>
              </a:rPr>
              <a:t>˃ </a:t>
            </a:r>
            <a:r>
              <a:rPr lang="cs-CZ" i="0" dirty="0" smtClean="0">
                <a:solidFill>
                  <a:srgbClr val="FFFF00"/>
                </a:solidFill>
                <a:latin typeface="Times New Roman"/>
                <a:cs typeface="Times New Roman"/>
              </a:rPr>
              <a:t>jde o vědu syntetickou a komplexní</a:t>
            </a:r>
            <a:r>
              <a:rPr lang="cs-CZ" i="0" dirty="0" smtClean="0">
                <a:solidFill>
                  <a:schemeClr val="tx1"/>
                </a:solidFill>
              </a:rPr>
              <a:t> , spojuje všechny tyto složky  a vyvozuje pravidla na základě poznatků z nich získaných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i="0" dirty="0">
                <a:solidFill>
                  <a:schemeClr val="tx1"/>
                </a:solidFill>
              </a:rPr>
              <a:t>p</a:t>
            </a:r>
            <a:r>
              <a:rPr lang="cs-CZ" i="0" dirty="0" smtClean="0">
                <a:solidFill>
                  <a:schemeClr val="tx1"/>
                </a:solidFill>
              </a:rPr>
              <a:t>ři svém zkoumání se geografie </a:t>
            </a:r>
            <a:r>
              <a:rPr lang="cs-CZ" i="0" dirty="0" smtClean="0">
                <a:solidFill>
                  <a:srgbClr val="FFFF00"/>
                </a:solidFill>
              </a:rPr>
              <a:t>čím dál tím více zaměřuje na člověka</a:t>
            </a:r>
            <a:r>
              <a:rPr lang="cs-CZ" i="0" dirty="0" smtClean="0">
                <a:solidFill>
                  <a:schemeClr val="tx1"/>
                </a:solidFill>
              </a:rPr>
              <a:t>, jeho činnost a na faktory, které ji ovlivňují    </a:t>
            </a:r>
          </a:p>
        </p:txBody>
      </p:sp>
      <p:pic>
        <p:nvPicPr>
          <p:cNvPr id="3074" name="Picture 2" descr="http://www.muzeum-umeni-benesov.cz/iid/mez-graf-komunikace/img/ISO-6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2773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stCxn id="3074" idx="0"/>
          </p:cNvCxnSpPr>
          <p:nvPr/>
        </p:nvCxnSpPr>
        <p:spPr>
          <a:xfrm flipV="1">
            <a:off x="1835696" y="1347614"/>
            <a:ext cx="0" cy="108012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23527" y="2908734"/>
            <a:ext cx="1005483" cy="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339752" y="1491630"/>
            <a:ext cx="792088" cy="900683"/>
          </a:xfrm>
          <a:prstGeom prst="straightConnector1">
            <a:avLst/>
          </a:prstGeom>
          <a:ln w="317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3074" idx="2"/>
          </p:cNvCxnSpPr>
          <p:nvPr/>
        </p:nvCxnSpPr>
        <p:spPr>
          <a:xfrm>
            <a:off x="1835696" y="3435846"/>
            <a:ext cx="0" cy="93610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339752" y="2931790"/>
            <a:ext cx="936104" cy="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2339752" y="3435846"/>
            <a:ext cx="936104" cy="936104"/>
          </a:xfrm>
          <a:prstGeom prst="straightConnector1">
            <a:avLst/>
          </a:prstGeom>
          <a:ln w="317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67544" y="3435846"/>
            <a:ext cx="861466" cy="936104"/>
          </a:xfrm>
          <a:prstGeom prst="straightConnector1">
            <a:avLst/>
          </a:prstGeom>
          <a:ln w="317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67544" y="1563638"/>
            <a:ext cx="861466" cy="864096"/>
          </a:xfrm>
          <a:prstGeom prst="straightConnector1">
            <a:avLst/>
          </a:prstGeom>
          <a:ln w="317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3876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5486"/>
            <a:ext cx="8208912" cy="1008112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ÚVOD DO STUDIA GEOGRAFIE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CHARAKTERISTIKA A ČLENĚNÍ GEOGRAFIE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395536" y="1059582"/>
            <a:ext cx="8352928" cy="3888432"/>
          </a:xfrm>
        </p:spPr>
        <p:txBody>
          <a:bodyPr>
            <a:normAutofit/>
          </a:bodyPr>
          <a:lstStyle/>
          <a:p>
            <a:r>
              <a:rPr lang="cs-CZ" sz="1800" b="1" i="0" dirty="0" smtClean="0">
                <a:solidFill>
                  <a:srgbClr val="FFFF00"/>
                </a:solidFill>
              </a:rPr>
              <a:t>Členění geografie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b="1" i="0" dirty="0">
                <a:solidFill>
                  <a:srgbClr val="FFFF00"/>
                </a:solidFill>
              </a:rPr>
              <a:t>f</a:t>
            </a:r>
            <a:r>
              <a:rPr lang="cs-CZ" b="1" i="0" dirty="0" smtClean="0">
                <a:solidFill>
                  <a:srgbClr val="FFFF00"/>
                </a:solidFill>
              </a:rPr>
              <a:t>yzická geografie (FG sféra) - </a:t>
            </a:r>
            <a:r>
              <a:rPr lang="cs-CZ" i="0" dirty="0" smtClean="0">
                <a:solidFill>
                  <a:schemeClr val="tx1"/>
                </a:solidFill>
              </a:rPr>
              <a:t>zkoumá přírodní složky krajinné sféry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 smtClean="0">
                <a:solidFill>
                  <a:srgbClr val="FFFF00"/>
                </a:solidFill>
              </a:rPr>
              <a:t>litosféra </a:t>
            </a:r>
            <a:r>
              <a:rPr lang="cs-CZ" i="0" dirty="0" smtClean="0">
                <a:solidFill>
                  <a:schemeClr val="tx1"/>
                </a:solidFill>
              </a:rPr>
              <a:t>- studuje složení zemské kůry a svrchního zemského pláště</a:t>
            </a:r>
          </a:p>
          <a:p>
            <a:pPr lvl="2" algn="l"/>
            <a:endParaRPr lang="cs-CZ" b="1" i="0" dirty="0" smtClean="0">
              <a:solidFill>
                <a:srgbClr val="FFFF00"/>
              </a:solidFill>
            </a:endParaRP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 smtClean="0">
                <a:solidFill>
                  <a:srgbClr val="FFFF00"/>
                </a:solidFill>
              </a:rPr>
              <a:t>atmosféra – </a:t>
            </a:r>
            <a:r>
              <a:rPr lang="cs-CZ" i="0" dirty="0" smtClean="0">
                <a:solidFill>
                  <a:schemeClr val="tx1"/>
                </a:solidFill>
              </a:rPr>
              <a:t>plynný obal Země</a:t>
            </a:r>
          </a:p>
          <a:p>
            <a:pPr lvl="2" algn="l"/>
            <a:r>
              <a:rPr lang="cs-CZ" b="1" i="0" dirty="0" smtClean="0">
                <a:solidFill>
                  <a:srgbClr val="FFFF00"/>
                </a:solidFill>
              </a:rPr>
              <a:t> 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>
                <a:solidFill>
                  <a:srgbClr val="FFFF00"/>
                </a:solidFill>
              </a:rPr>
              <a:t>h</a:t>
            </a:r>
            <a:r>
              <a:rPr lang="cs-CZ" b="1" i="0" dirty="0" smtClean="0">
                <a:solidFill>
                  <a:srgbClr val="FFFF00"/>
                </a:solidFill>
              </a:rPr>
              <a:t>ydrosféra – </a:t>
            </a:r>
            <a:r>
              <a:rPr lang="cs-CZ" i="0" dirty="0" smtClean="0">
                <a:solidFill>
                  <a:schemeClr val="tx1"/>
                </a:solidFill>
              </a:rPr>
              <a:t>vodní obal Země</a:t>
            </a:r>
          </a:p>
          <a:p>
            <a:pPr lvl="2" algn="l"/>
            <a:r>
              <a:rPr lang="cs-CZ" b="1" i="0" dirty="0" smtClean="0">
                <a:solidFill>
                  <a:srgbClr val="FFFF00"/>
                </a:solidFill>
              </a:rPr>
              <a:t> 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 smtClean="0">
                <a:solidFill>
                  <a:srgbClr val="FFFF00"/>
                </a:solidFill>
              </a:rPr>
              <a:t>pedosféra – </a:t>
            </a:r>
            <a:r>
              <a:rPr lang="cs-CZ" i="0" dirty="0" smtClean="0">
                <a:solidFill>
                  <a:schemeClr val="tx1"/>
                </a:solidFill>
              </a:rPr>
              <a:t>půdní obal Země</a:t>
            </a:r>
          </a:p>
          <a:p>
            <a:pPr lvl="2" algn="l"/>
            <a:endParaRPr lang="cs-CZ" b="1" i="0" dirty="0" smtClean="0">
              <a:solidFill>
                <a:schemeClr val="tx1"/>
              </a:solidFill>
            </a:endParaRP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>
                <a:solidFill>
                  <a:srgbClr val="FFFF00"/>
                </a:solidFill>
              </a:rPr>
              <a:t>b</a:t>
            </a:r>
            <a:r>
              <a:rPr lang="cs-CZ" b="1" i="0" dirty="0" smtClean="0">
                <a:solidFill>
                  <a:srgbClr val="FFFF00"/>
                </a:solidFill>
              </a:rPr>
              <a:t>iosféra – </a:t>
            </a:r>
            <a:r>
              <a:rPr lang="cs-CZ" i="0" dirty="0" smtClean="0">
                <a:solidFill>
                  <a:schemeClr val="tx1"/>
                </a:solidFill>
              </a:rPr>
              <a:t>zkoumá živé organismy v krajinné sféře</a:t>
            </a:r>
            <a:r>
              <a:rPr lang="cs-CZ" b="1" i="0" dirty="0" smtClean="0">
                <a:solidFill>
                  <a:schemeClr val="tx1"/>
                </a:solidFill>
              </a:rPr>
              <a:t> </a:t>
            </a:r>
            <a:endParaRPr lang="cs-CZ" b="1" i="0" dirty="0" smtClean="0">
              <a:solidFill>
                <a:srgbClr val="FFFF00"/>
              </a:solidFill>
            </a:endParaRPr>
          </a:p>
        </p:txBody>
      </p:sp>
      <p:pic>
        <p:nvPicPr>
          <p:cNvPr id="4098" name="Picture 2" descr="http://img.groundspeak.com/cache/a24fd5f4-fbf9-4cc2-82d9-cd60cab02b3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4" y="1796431"/>
            <a:ext cx="744910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so9001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39" y="2527920"/>
            <a:ext cx="744910" cy="54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korsika-ostrov.cz/img/auto/2/0/1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4" y="3149649"/>
            <a:ext cx="76772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 descr="0a000001-b483-b89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76116" y="3804245"/>
            <a:ext cx="767725" cy="57606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104" name="Picture 8" descr="http://www.thelensflare.com/large/rabbit_11907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4" y="4541644"/>
            <a:ext cx="767725" cy="53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2447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1470"/>
            <a:ext cx="8208912" cy="1008112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ÚVOD DO STUDIA GEOGRAFIE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CHARAKTERISTIKA A ČLENĚNÍ GEOGRAFIE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395536" y="843558"/>
            <a:ext cx="8352928" cy="3888432"/>
          </a:xfrm>
        </p:spPr>
        <p:txBody>
          <a:bodyPr>
            <a:normAutofit/>
          </a:bodyPr>
          <a:lstStyle/>
          <a:p>
            <a:r>
              <a:rPr lang="cs-CZ" sz="1800" b="1" i="0" dirty="0" smtClean="0">
                <a:solidFill>
                  <a:srgbClr val="FFFF00"/>
                </a:solidFill>
              </a:rPr>
              <a:t>Členění geografie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b="1" i="0" dirty="0" smtClean="0">
                <a:solidFill>
                  <a:srgbClr val="FFFF00"/>
                </a:solidFill>
              </a:rPr>
              <a:t>socioekonomická geografie (SE sféra) – </a:t>
            </a:r>
            <a:r>
              <a:rPr lang="cs-CZ" i="0" dirty="0" smtClean="0">
                <a:solidFill>
                  <a:schemeClr val="tx1"/>
                </a:solidFill>
              </a:rPr>
              <a:t>zaměřuje se na činnost člověka a jeho výtvory, patří sem: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>
                <a:solidFill>
                  <a:srgbClr val="FFFF00"/>
                </a:solidFill>
              </a:rPr>
              <a:t>g</a:t>
            </a:r>
            <a:r>
              <a:rPr lang="cs-CZ" b="1" i="0" dirty="0" smtClean="0">
                <a:solidFill>
                  <a:srgbClr val="FFFF00"/>
                </a:solidFill>
              </a:rPr>
              <a:t>eografie obyvatelstva a sídel </a:t>
            </a:r>
            <a:r>
              <a:rPr lang="cs-CZ" i="0" dirty="0" smtClean="0">
                <a:solidFill>
                  <a:schemeClr val="tx1"/>
                </a:solidFill>
              </a:rPr>
              <a:t>– zkoumá strukturu a rozmístění obyvatelstva a sídel na Zemi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endParaRPr lang="cs-CZ" sz="1000" i="0" dirty="0" smtClean="0">
              <a:solidFill>
                <a:schemeClr val="tx1"/>
              </a:solidFill>
            </a:endParaRP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 smtClean="0">
                <a:solidFill>
                  <a:srgbClr val="FFFF00"/>
                </a:solidFill>
              </a:rPr>
              <a:t>geografie zemědělství  – </a:t>
            </a:r>
            <a:r>
              <a:rPr lang="cs-CZ" i="0" dirty="0" smtClean="0">
                <a:solidFill>
                  <a:schemeClr val="tx1"/>
                </a:solidFill>
              </a:rPr>
              <a:t>studuje zemědělskou činnost člověka ve vazbě ke krajinné sféře 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endParaRPr lang="cs-CZ" sz="1000" i="0" dirty="0" smtClean="0">
              <a:solidFill>
                <a:schemeClr val="tx1"/>
              </a:solidFill>
            </a:endParaRP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 smtClean="0">
                <a:solidFill>
                  <a:srgbClr val="FFFF00"/>
                </a:solidFill>
              </a:rPr>
              <a:t>geografie průmyslu – </a:t>
            </a:r>
            <a:r>
              <a:rPr lang="cs-CZ" i="0" dirty="0" smtClean="0">
                <a:solidFill>
                  <a:schemeClr val="tx1"/>
                </a:solidFill>
              </a:rPr>
              <a:t>studuje průmyslovou činnost člověka ve vazbě ke krajinné sféře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endParaRPr lang="cs-CZ" sz="1000" i="0" dirty="0" smtClean="0">
              <a:solidFill>
                <a:schemeClr val="tx1"/>
              </a:solidFill>
            </a:endParaRP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cs-CZ" b="1" i="0" dirty="0" smtClean="0">
                <a:solidFill>
                  <a:srgbClr val="FFFF00"/>
                </a:solidFill>
              </a:rPr>
              <a:t>geografie služeb  – </a:t>
            </a:r>
            <a:r>
              <a:rPr lang="cs-CZ" i="0" dirty="0" smtClean="0">
                <a:solidFill>
                  <a:schemeClr val="tx1"/>
                </a:solidFill>
              </a:rPr>
              <a:t>všímá si nevýrobních aktivit člověka (služeb)</a:t>
            </a:r>
          </a:p>
          <a:p>
            <a:pPr lvl="2" algn="l"/>
            <a:endParaRPr lang="cs-CZ" b="1" i="0" dirty="0" smtClean="0">
              <a:solidFill>
                <a:schemeClr val="tx1"/>
              </a:solidFill>
            </a:endParaRPr>
          </a:p>
          <a:p>
            <a:pPr lvl="2" algn="l"/>
            <a:endParaRPr lang="cs-CZ" b="1" i="0" dirty="0" smtClean="0">
              <a:solidFill>
                <a:srgbClr val="FFFF00"/>
              </a:solidFill>
            </a:endParaRPr>
          </a:p>
        </p:txBody>
      </p:sp>
      <p:pic>
        <p:nvPicPr>
          <p:cNvPr id="5128" name="Picture 8" descr="http://www.inforse.org/europe/fae/DOPRAVA/DOPRAVA%2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71949"/>
            <a:ext cx="1109996" cy="646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Dav lidi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50" y="1923678"/>
            <a:ext cx="1080120" cy="66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stetronic.cz/obrazky/praxe_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06" y="2715766"/>
            <a:ext cx="1065232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actory-smok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06" y="3551969"/>
            <a:ext cx="1039685" cy="69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063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1470"/>
            <a:ext cx="8208912" cy="1008112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ÚVOD DO STUDIA GEOGRAFIE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CHARAKTERISTIKA A ČLENĚNÍ GEOGRAFIE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395536" y="987574"/>
            <a:ext cx="8352928" cy="3888432"/>
          </a:xfrm>
        </p:spPr>
        <p:txBody>
          <a:bodyPr>
            <a:normAutofit/>
          </a:bodyPr>
          <a:lstStyle/>
          <a:p>
            <a:r>
              <a:rPr lang="cs-CZ" sz="2400" b="1" i="0" dirty="0" smtClean="0">
                <a:solidFill>
                  <a:srgbClr val="FFFF00"/>
                </a:solidFill>
              </a:rPr>
              <a:t>Další členění geografie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sz="2400" b="1" i="0" dirty="0">
                <a:solidFill>
                  <a:srgbClr val="FFFF00"/>
                </a:solidFill>
              </a:rPr>
              <a:t>o</a:t>
            </a:r>
            <a:r>
              <a:rPr lang="cs-CZ" sz="2400" b="1" i="0" dirty="0" smtClean="0">
                <a:solidFill>
                  <a:srgbClr val="FFFF00"/>
                </a:solidFill>
              </a:rPr>
              <a:t>becná geografie – </a:t>
            </a:r>
            <a:r>
              <a:rPr lang="cs-CZ" sz="2400" i="0" dirty="0" smtClean="0">
                <a:solidFill>
                  <a:schemeClr val="tx1"/>
                </a:solidFill>
              </a:rPr>
              <a:t>zkoumá jevy v krajinné sféře bez vtahu ke konkrétnímu regionu, vyvozuje obecně platné závěry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cs-CZ" sz="2400" b="1" i="0" dirty="0">
                <a:solidFill>
                  <a:srgbClr val="FFFF00"/>
                </a:solidFill>
              </a:rPr>
              <a:t>r</a:t>
            </a:r>
            <a:r>
              <a:rPr lang="cs-CZ" sz="2400" b="1" i="0" dirty="0" smtClean="0">
                <a:solidFill>
                  <a:srgbClr val="FFFF00"/>
                </a:solidFill>
              </a:rPr>
              <a:t>egionální geografie – </a:t>
            </a:r>
            <a:r>
              <a:rPr lang="cs-CZ" sz="2400" i="0" dirty="0" smtClean="0">
                <a:solidFill>
                  <a:schemeClr val="tx1"/>
                </a:solidFill>
              </a:rPr>
              <a:t>zkoumá jevy v krajinné sféře vždy v konkrétním regionu (oblasti), vyvozuje závěry platné jen pro něj (region může být různě velký – např. okres i světadíl)</a:t>
            </a:r>
          </a:p>
        </p:txBody>
      </p:sp>
    </p:spTree>
    <p:extLst>
      <p:ext uri="{BB962C8B-B14F-4D97-AF65-F5344CB8AC3E}">
        <p14:creationId xmlns:p14="http://schemas.microsoft.com/office/powerpoint/2010/main" val="250253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1470"/>
            <a:ext cx="8208912" cy="1008112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ÚVOD DO STUDIA GEOGRAFIE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1979712" y="2067694"/>
            <a:ext cx="5544616" cy="504056"/>
          </a:xfrm>
        </p:spPr>
        <p:txBody>
          <a:bodyPr>
            <a:noAutofit/>
          </a:bodyPr>
          <a:lstStyle/>
          <a:p>
            <a:r>
              <a:rPr lang="cs-CZ" sz="4000" i="0" dirty="0" smtClean="0">
                <a:solidFill>
                  <a:srgbClr val="FFFF00"/>
                </a:solidFill>
              </a:rPr>
              <a:t>DĚKUJI ZA POZORNOST.</a:t>
            </a:r>
            <a:endParaRPr lang="cs-CZ" sz="4000" b="1" i="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1310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5486"/>
            <a:ext cx="8208912" cy="1008112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ÚVOD DO STUDIA GEOGRAFIE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ZDROJE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395536" y="1131590"/>
            <a:ext cx="8352928" cy="3888432"/>
          </a:xfrm>
        </p:spPr>
        <p:txBody>
          <a:bodyPr>
            <a:normAutofit fontScale="32500" lnSpcReduction="20000"/>
          </a:bodyPr>
          <a:lstStyle/>
          <a:p>
            <a:r>
              <a:rPr lang="cs-CZ" sz="3400" dirty="0"/>
              <a:t>AUTOR NEUVEDEN. cz-maturita.tym.cz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</a:t>
            </a:r>
            <a:r>
              <a:rPr lang="cs-CZ" sz="3400" dirty="0" smtClean="0"/>
              <a:t>cz- maturita.tym.cz/</a:t>
            </a:r>
            <a:r>
              <a:rPr lang="cs-CZ" sz="3400" dirty="0" err="1" smtClean="0"/>
              <a:t>zemepis</a:t>
            </a:r>
            <a:r>
              <a:rPr lang="cs-CZ" sz="3400" dirty="0" smtClean="0"/>
              <a:t>/</a:t>
            </a:r>
            <a:r>
              <a:rPr lang="cs-CZ" sz="3400" dirty="0" err="1" smtClean="0"/>
              <a:t>geografie.php</a:t>
            </a:r>
            <a:r>
              <a:rPr lang="cs-CZ" sz="3400" dirty="0" smtClean="0"/>
              <a:t> </a:t>
            </a:r>
            <a:endParaRPr lang="cs-CZ" sz="3400" dirty="0" smtClean="0">
              <a:hlinkClick r:id="rId2"/>
            </a:endParaRPr>
          </a:p>
          <a:p>
            <a:r>
              <a:rPr lang="cs-CZ" sz="3400" dirty="0"/>
              <a:t>AUTOR NEUVEDEN. oze.tzb-info.cz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http://oze.tzb-info.cz/8742-mezinarodni-vedecky-kongres-environmentalnich-ekonomu-eaere-prague-2012 </a:t>
            </a:r>
            <a:endParaRPr lang="cs-CZ" sz="3400" dirty="0" smtClean="0"/>
          </a:p>
          <a:p>
            <a:r>
              <a:rPr lang="cs-CZ" sz="3400" dirty="0"/>
              <a:t>AUTOR NEUVEDEN. igc2012.org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http://igc2012.org/frontend/index.php?page_id=240&amp;ses_id=d1dc07596d43b21abefdfb1f367a843d </a:t>
            </a:r>
            <a:endParaRPr lang="cs-CZ" sz="3400" dirty="0">
              <a:hlinkClick r:id="rId2"/>
            </a:endParaRPr>
          </a:p>
          <a:p>
            <a:r>
              <a:rPr lang="pl-PL" sz="3400" dirty="0"/>
              <a:t>DOBI. http://dobi-holandsko.blog.cz/1005 [online]. [cit. </a:t>
            </a:r>
            <a:r>
              <a:rPr lang="pl-PL" sz="3400" dirty="0" smtClean="0"/>
              <a:t>26.8.2013]. </a:t>
            </a:r>
            <a:r>
              <a:rPr lang="pl-PL" sz="3400" dirty="0"/>
              <a:t>Dostupný na WWW: http://dobi-holandsko.blog.cz/1005</a:t>
            </a:r>
            <a:endParaRPr lang="cs-CZ" sz="3400" dirty="0" smtClean="0"/>
          </a:p>
          <a:p>
            <a:r>
              <a:rPr lang="cs-CZ" sz="3400" dirty="0" smtClean="0"/>
              <a:t>BEZROUKOVÁ</a:t>
            </a:r>
            <a:r>
              <a:rPr lang="cs-CZ" sz="3400" dirty="0"/>
              <a:t>, Jana. zsprosimerice.estanky.cz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http://www.zsprosimerice.estranky.cz/clanky/kronika-skolnich-akci/hodina-zemepisu.html </a:t>
            </a:r>
            <a:endParaRPr lang="cs-CZ" sz="3400" dirty="0" smtClean="0">
              <a:hlinkClick r:id="rId3"/>
            </a:endParaRPr>
          </a:p>
          <a:p>
            <a:r>
              <a:rPr lang="cs-CZ" sz="3400" dirty="0"/>
              <a:t>AUTOR NEUVEDEN. muzeum-umeni-benesov.cz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http://www.muzeum-umeni-benesov.cz/iid/mez-graf-komunikace/cz/symboly_pro_verejnou_informaci.html </a:t>
            </a:r>
            <a:endParaRPr lang="cs-CZ" sz="3400" dirty="0" smtClean="0">
              <a:hlinkClick r:id="rId4"/>
            </a:endParaRPr>
          </a:p>
          <a:p>
            <a:r>
              <a:rPr lang="cs-CZ" sz="3400" dirty="0"/>
              <a:t>AUTOR NEUVEDEN. geocaching.com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http://www.geocaching.com/geocache/GCV9B3_buliznik-cache?guid=9c1833f7-260d-4cb3-a2ae-ea113068df18 </a:t>
            </a:r>
            <a:endParaRPr lang="cs-CZ" sz="3400" dirty="0">
              <a:hlinkClick r:id="rId4"/>
            </a:endParaRPr>
          </a:p>
          <a:p>
            <a:r>
              <a:rPr lang="cs-CZ" sz="3400" dirty="0"/>
              <a:t>AUTOR NEUVEDEN. eu.slovaktual.sk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http://eu.slovaktual.sk/en/node/1664 </a:t>
            </a:r>
            <a:endParaRPr lang="cs-CZ" sz="3400" dirty="0" smtClean="0">
              <a:hlinkClick r:id="rId5"/>
            </a:endParaRPr>
          </a:p>
          <a:p>
            <a:r>
              <a:rPr lang="cs-CZ" sz="3400" dirty="0"/>
              <a:t>AUTOR NEUVEDEN. korsika-ostrov.cz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http://www.korsika-ostrov.cz/img/auto/2/0/11.jpg </a:t>
            </a:r>
            <a:endParaRPr lang="cs-CZ" sz="3400" dirty="0">
              <a:hlinkClick r:id="rId5"/>
            </a:endParaRPr>
          </a:p>
          <a:p>
            <a:r>
              <a:rPr lang="cs-CZ" sz="3400" dirty="0"/>
              <a:t>AUTOR NEUVEDEN. zsnastrani.cz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www.zsnastrani.cz </a:t>
            </a:r>
            <a:endParaRPr lang="cs-CZ" sz="3400" dirty="0" smtClean="0">
              <a:hlinkClick r:id="rId6"/>
            </a:endParaRPr>
          </a:p>
          <a:p>
            <a:r>
              <a:rPr lang="cs-CZ" sz="3400" dirty="0"/>
              <a:t>AUTOR NEUVEDEN. oci-sveta.blog.cz [online]. [cit. </a:t>
            </a:r>
            <a:r>
              <a:rPr lang="cs-CZ" sz="3400" dirty="0" smtClean="0"/>
              <a:t>26.8.2013]. </a:t>
            </a:r>
            <a:r>
              <a:rPr lang="cs-CZ" sz="3400" dirty="0"/>
              <a:t>Dostupný na WWW: http://oci-sveta.blog.cz/0806/zvire-kralik-a-zajic </a:t>
            </a:r>
            <a:endParaRPr lang="cs-CZ" sz="3400" dirty="0">
              <a:hlinkClick r:id="rId6"/>
            </a:endParaRPr>
          </a:p>
          <a:p>
            <a:r>
              <a:rPr lang="cs-CZ" sz="3700" dirty="0"/>
              <a:t>AUTOR NEUVEDEN. necyklopedie.wikia.com [online]. [cit. </a:t>
            </a:r>
            <a:r>
              <a:rPr lang="cs-CZ" sz="3700" dirty="0" smtClean="0"/>
              <a:t>26.8.2013]. </a:t>
            </a:r>
            <a:r>
              <a:rPr lang="cs-CZ" sz="3700" dirty="0"/>
              <a:t>Dostupný na WWW: http://necyklopedie.wikia.com/wiki/Soubor:Dav_lidi.png </a:t>
            </a:r>
            <a:endParaRPr lang="cs-CZ" sz="3700" dirty="0" smtClean="0">
              <a:solidFill>
                <a:srgbClr val="FF0000"/>
              </a:solidFill>
            </a:endParaRPr>
          </a:p>
          <a:p>
            <a:r>
              <a:rPr lang="cs-CZ" sz="3700" dirty="0"/>
              <a:t>AUTOR NEUVEDEN. stetronic.cz [online]. [cit. </a:t>
            </a:r>
            <a:r>
              <a:rPr lang="cs-CZ" sz="3700" dirty="0" smtClean="0"/>
              <a:t>26.8.2013]. </a:t>
            </a:r>
            <a:r>
              <a:rPr lang="cs-CZ" sz="3700" dirty="0"/>
              <a:t>Dostupný na WWW: http://www.stetronic.cz/vyuziti%20v%20praxi.htm</a:t>
            </a:r>
            <a:endParaRPr lang="cs-CZ" sz="3700" dirty="0" smtClean="0"/>
          </a:p>
          <a:p>
            <a:r>
              <a:rPr lang="cs-CZ" sz="3700" dirty="0" smtClean="0"/>
              <a:t>AUTOR </a:t>
            </a:r>
            <a:r>
              <a:rPr lang="cs-CZ" sz="3700" dirty="0"/>
              <a:t>NEUVEDEN. </a:t>
            </a:r>
            <a:r>
              <a:rPr lang="cs-CZ" sz="3700" dirty="0" err="1"/>
              <a:t>Massey</a:t>
            </a:r>
            <a:r>
              <a:rPr lang="cs-CZ" sz="3700" dirty="0"/>
              <a:t> university [online]. [cit. </a:t>
            </a:r>
            <a:r>
              <a:rPr lang="cs-CZ" sz="3700" dirty="0" smtClean="0"/>
              <a:t>26.8.2013]. </a:t>
            </a:r>
            <a:r>
              <a:rPr lang="cs-CZ" sz="3700" dirty="0"/>
              <a:t>Dostupný na WWW: http://www.massey.ac.nz/massey/about-massey/news/article.cfm?mnarticle_uuid=30AE684E-A3CC-B623-EF02-90F716670B33 </a:t>
            </a:r>
            <a:endParaRPr lang="cs-CZ" sz="3700" dirty="0" smtClean="0"/>
          </a:p>
          <a:p>
            <a:r>
              <a:rPr lang="nl-NL" sz="3400" dirty="0" smtClean="0"/>
              <a:t>AUTOR </a:t>
            </a:r>
            <a:r>
              <a:rPr lang="nl-NL" sz="3400" dirty="0"/>
              <a:t>NEUVEDEN. inforse.org [online]. [cit. </a:t>
            </a:r>
            <a:r>
              <a:rPr lang="cs-CZ" sz="3400" dirty="0" smtClean="0"/>
              <a:t>2</a:t>
            </a:r>
            <a:r>
              <a:rPr lang="nl-NL" sz="3400" dirty="0" smtClean="0"/>
              <a:t>6.</a:t>
            </a:r>
            <a:r>
              <a:rPr lang="cs-CZ" sz="3400" dirty="0" smtClean="0"/>
              <a:t>8</a:t>
            </a:r>
            <a:r>
              <a:rPr lang="nl-NL" sz="3400" dirty="0" smtClean="0"/>
              <a:t>.201</a:t>
            </a:r>
            <a:r>
              <a:rPr lang="cs-CZ" sz="3400" dirty="0" smtClean="0"/>
              <a:t>3</a:t>
            </a:r>
            <a:r>
              <a:rPr lang="nl-NL" sz="3400" dirty="0" smtClean="0"/>
              <a:t>]. </a:t>
            </a:r>
            <a:r>
              <a:rPr lang="nl-NL" sz="3400" dirty="0"/>
              <a:t>Dostupný na WWW: http://www.inforse.org/europe/fae/DOPRAVA/doprava.html </a:t>
            </a:r>
            <a:endParaRPr lang="cs-CZ" sz="3400" dirty="0" smtClean="0">
              <a:hlinkClick r:id="rId7"/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3634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217</TotalTime>
  <Words>747</Words>
  <Application>Microsoft Office PowerPoint</Application>
  <PresentationFormat>Předvádění na obrazovce (16:9)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Tradeshow</vt:lpstr>
      <vt:lpstr>Prezentace aplikace PowerPoint</vt:lpstr>
      <vt:lpstr>ÚVOD DO STUDIA GEOGRAFIE</vt:lpstr>
      <vt:lpstr>ÚVOD DO STUDIA GEOGRAFIE ZÁKLADNÍ POJMY</vt:lpstr>
      <vt:lpstr>ÚVOD DO STUDIA GEOGRAFIE ZÁKLADNÍ POJMY</vt:lpstr>
      <vt:lpstr>ÚVOD DO STUDIA GEOGRAFIE CHARAKTERISTIKA A ČLENĚNÍ GEOGRAFIE</vt:lpstr>
      <vt:lpstr>ÚVOD DO STUDIA GEOGRAFIE CHARAKTERISTIKA A ČLENĚNÍ GEOGRAFIE</vt:lpstr>
      <vt:lpstr>ÚVOD DO STUDIA GEOGRAFIE CHARAKTERISTIKA A ČLENĚNÍ GEOGRAFIE</vt:lpstr>
      <vt:lpstr>ÚVOD DO STUDIA GEOGRAFIE CHARAKTERISTIKA A ČLENĚNÍ GEOGRAFIE</vt:lpstr>
      <vt:lpstr>ÚVOD DO STUDIA GEOGRAFIE </vt:lpstr>
      <vt:lpstr>ÚVOD DO STUDIA GEOGRAFIE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39</cp:revision>
  <dcterms:created xsi:type="dcterms:W3CDTF">2014-01-12T09:04:27Z</dcterms:created>
  <dcterms:modified xsi:type="dcterms:W3CDTF">2014-03-31T17:13:59Z</dcterms:modified>
</cp:coreProperties>
</file>