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3"/>
  </p:notesMasterIdLst>
  <p:sldIdLst>
    <p:sldId id="256" r:id="rId2"/>
    <p:sldId id="262" r:id="rId3"/>
    <p:sldId id="264" r:id="rId4"/>
    <p:sldId id="348" r:id="rId5"/>
    <p:sldId id="349" r:id="rId6"/>
    <p:sldId id="341" r:id="rId7"/>
    <p:sldId id="347" r:id="rId8"/>
    <p:sldId id="344" r:id="rId9"/>
    <p:sldId id="345" r:id="rId10"/>
    <p:sldId id="350" r:id="rId11"/>
    <p:sldId id="351" r:id="rId12"/>
    <p:sldId id="353" r:id="rId13"/>
    <p:sldId id="354" r:id="rId14"/>
    <p:sldId id="331" r:id="rId15"/>
    <p:sldId id="287" r:id="rId16"/>
    <p:sldId id="286" r:id="rId17"/>
    <p:sldId id="288" r:id="rId18"/>
    <p:sldId id="289" r:id="rId19"/>
    <p:sldId id="292" r:id="rId20"/>
    <p:sldId id="291" r:id="rId21"/>
    <p:sldId id="260" r:id="rId2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139" autoAdjust="0"/>
  </p:normalViewPr>
  <p:slideViewPr>
    <p:cSldViewPr>
      <p:cViewPr>
        <p:scale>
          <a:sx n="50" d="100"/>
          <a:sy n="50" d="100"/>
        </p:scale>
        <p:origin x="-10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Elektrický proud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VY_32_INOVACE_Využití polovodičových součástek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5AD34DF-47C9-4797-A8FD-10B2E649DAFF}" type="datetimeFigureOut">
              <a:rPr lang="cs-CZ"/>
              <a:pPr>
                <a:defRPr/>
              </a:pPr>
              <a:t>14.2.2014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2D976A2-482D-4ADA-A0B8-F2155B8F664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D972C-DADA-44F4-8418-6C130EDF89EB}" type="datetime1">
              <a:rPr lang="cs-CZ"/>
              <a:pPr>
                <a:defRPr/>
              </a:pPr>
              <a:t>14.2.2014</a:t>
            </a:fld>
            <a:endParaRPr lang="cs-CZ" dirty="0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CD3DEA-EEA1-4E14-B962-2FBE85C6BA0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28CBF0-7E3F-4A26-B2D2-23C47A3B8331}" type="datetime1">
              <a:rPr lang="cs-CZ"/>
              <a:pPr>
                <a:defRPr/>
              </a:pPr>
              <a:t>14.2.2014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212DEA-D26A-4E79-A9F8-A7858852019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F06D73-0F5C-45D2-9822-FCBE905256AA}" type="datetime1">
              <a:rPr lang="cs-CZ"/>
              <a:pPr>
                <a:defRPr/>
              </a:pPr>
              <a:t>14.2.2014</a:t>
            </a:fld>
            <a:endParaRPr lang="cs-CZ" dirty="0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69C05D-7CC4-4829-8574-BD5C251653B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67E00B-C978-4149-9159-F10D6B079DE9}" type="datetime1">
              <a:rPr lang="cs-CZ"/>
              <a:pPr>
                <a:defRPr/>
              </a:pPr>
              <a:t>14.2.2014</a:t>
            </a:fld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89C9BD-469C-4692-AB3C-92AB4F7B46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EEC687-6925-4415-B9B9-404A0BAE9681}" type="datetime1">
              <a:rPr lang="cs-CZ"/>
              <a:pPr>
                <a:defRPr/>
              </a:pPr>
              <a:t>14.2.2014</a:t>
            </a:fld>
            <a:endParaRPr lang="cs-CZ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6FEDD9-EC99-4B60-8368-50A995E15F2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B8300F-5386-472B-A89A-24CD1B2F2F00}" type="datetime1">
              <a:rPr lang="cs-CZ"/>
              <a:pPr>
                <a:defRPr/>
              </a:pPr>
              <a:t>14.2.2014</a:t>
            </a:fld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E93C3E-56C4-4AC0-A45C-F6CFBCF175D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17BC49-E293-4776-B838-3BB5155B5B0C}" type="datetime1">
              <a:rPr lang="cs-CZ"/>
              <a:pPr>
                <a:defRPr/>
              </a:pPr>
              <a:t>14.2.2014</a:t>
            </a:fld>
            <a:endParaRPr lang="cs-CZ" dirty="0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C458F1-13EF-4320-AA54-3C25C154680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F58C2F-F4A9-457C-8413-9719330037E8}" type="datetime1">
              <a:rPr lang="cs-CZ"/>
              <a:pPr>
                <a:defRPr/>
              </a:pPr>
              <a:t>14.2.2014</a:t>
            </a:fld>
            <a:endParaRPr lang="cs-CZ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A91B2E-D1C0-4238-B306-69BF14D0FE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dirty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5462D7-EDAB-49CE-B81D-C66C4ADA90AC}" type="datetime1">
              <a:rPr lang="cs-CZ"/>
              <a:pPr>
                <a:defRPr/>
              </a:pPr>
              <a:t>14.2.2014</a:t>
            </a:fld>
            <a:endParaRPr lang="cs-CZ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417E1E-7794-4CC0-8970-110009C332C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16DE6-116A-4043-9DDF-E153F2879998}" type="datetime1">
              <a:rPr lang="cs-CZ"/>
              <a:pPr>
                <a:defRPr/>
              </a:pPr>
              <a:t>14.2.2014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C91421-A9C8-48E4-8917-589400C78E7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5131C7-84CB-4658-A8A9-8E6C21CFBEA0}" type="datetime1">
              <a:rPr lang="cs-CZ"/>
              <a:pPr>
                <a:defRPr/>
              </a:pPr>
              <a:t>14.2.2014</a:t>
            </a:fld>
            <a:endParaRPr lang="cs-CZ" dirty="0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99E4A-5C96-4A1E-BFF5-9EAACC294B2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B77BE0-C644-400A-9A07-00DF1C8A2B5A}" type="datetime1">
              <a:rPr lang="cs-CZ"/>
              <a:pPr>
                <a:defRPr/>
              </a:pPr>
              <a:t>14.2.2014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dirty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261DC81-9D3B-480E-8F74-F7A1DAE812D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79" r:id="rId4"/>
    <p:sldLayoutId id="2147483778" r:id="rId5"/>
    <p:sldLayoutId id="2147483777" r:id="rId6"/>
    <p:sldLayoutId id="2147483783" r:id="rId7"/>
    <p:sldLayoutId id="2147483784" r:id="rId8"/>
    <p:sldLayoutId id="2147483785" r:id="rId9"/>
    <p:sldLayoutId id="2147483776" r:id="rId10"/>
    <p:sldLayoutId id="2147483786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ekobydleni.eu/tag/fotovoltaicke-clanky/page/4" TargetMode="External"/><Relationship Id="rId13" Type="http://schemas.openxmlformats.org/officeDocument/2006/relationships/hyperlink" Target="http://elektro.hyperinzerce.cz/ostatni-elektro/inzerat/5957500-koupim-integrovane-obvody-svaby-poptavka-jihomoravsky-kraj/" TargetMode="External"/><Relationship Id="rId3" Type="http://schemas.openxmlformats.org/officeDocument/2006/relationships/hyperlink" Target="http://lucy.troja.mff.cuni.cz/~tichy/elektross/soucastky/zadny_prechod/fotorezistor.html" TargetMode="External"/><Relationship Id="rId7" Type="http://schemas.openxmlformats.org/officeDocument/2006/relationships/hyperlink" Target="http://cs.wikipedia.org/wiki/Fotodioda" TargetMode="External"/><Relationship Id="rId12" Type="http://schemas.openxmlformats.org/officeDocument/2006/relationships/hyperlink" Target="http://racvonka.cz/integrovane-obvody/analogove-io.html" TargetMode="External"/><Relationship Id="rId2" Type="http://schemas.openxmlformats.org/officeDocument/2006/relationships/hyperlink" Target="http://www.tme.eu/cz/katalog/termistory-ntc_112323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LED" TargetMode="External"/><Relationship Id="rId11" Type="http://schemas.openxmlformats.org/officeDocument/2006/relationships/hyperlink" Target="http://www.tme.eu/sk/katalog/gombikove-tyristory_112820/" TargetMode="External"/><Relationship Id="rId5" Type="http://schemas.openxmlformats.org/officeDocument/2006/relationships/hyperlink" Target="http://www.engineersgarage.com/tutorials/diodes?page=2" TargetMode="External"/><Relationship Id="rId15" Type="http://schemas.openxmlformats.org/officeDocument/2006/relationships/hyperlink" Target="http://www.office.microsoft.com/" TargetMode="External"/><Relationship Id="rId10" Type="http://schemas.openxmlformats.org/officeDocument/2006/relationships/hyperlink" Target="http://klopneobvody.hys.cz/tranzistory.html" TargetMode="External"/><Relationship Id="rId4" Type="http://schemas.openxmlformats.org/officeDocument/2006/relationships/hyperlink" Target="http://cs.wikipedia.org/wiki/Polovodi%C4%8Dov%C3%A1_dioda" TargetMode="External"/><Relationship Id="rId9" Type="http://schemas.openxmlformats.org/officeDocument/2006/relationships/hyperlink" Target="http://www.spsemoh.cz/vyuka/zel/" TargetMode="External"/><Relationship Id="rId14" Type="http://schemas.openxmlformats.org/officeDocument/2006/relationships/hyperlink" Target="http://archiwum.wiz.pl/1997/97032100.as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1800225" y="1844675"/>
            <a:ext cx="5543550" cy="1008063"/>
          </a:xfrm>
        </p:spPr>
        <p:txBody>
          <a:bodyPr/>
          <a:lstStyle/>
          <a:p>
            <a:r>
              <a:rPr lang="cs-CZ" sz="2800" smtClean="0"/>
              <a:t>Základní škola a Mateřská škola Bílá Třemešná, okres Trutnov</a:t>
            </a:r>
            <a:endParaRPr lang="cs-CZ" sz="2800" b="1" smtClean="0"/>
          </a:p>
        </p:txBody>
      </p:sp>
      <p:graphicFrame>
        <p:nvGraphicFramePr>
          <p:cNvPr id="6" name="Diagram 5"/>
          <p:cNvGraphicFramePr/>
          <p:nvPr/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690688" y="476250"/>
            <a:ext cx="5761037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1690688" y="2955925"/>
            <a:ext cx="5761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Candara" pitchFamily="34" charset="0"/>
              </a:rPr>
              <a:t>Škola pro 21. století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2674938"/>
            <a:ext cx="8353425" cy="363378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Arial" charset="0"/>
              <a:buChar char="•"/>
            </a:pPr>
            <a:r>
              <a:rPr lang="cs-CZ" sz="2000" smtClean="0"/>
              <a:t>Prezentace je určena pro závěrečné shrnutí a doplnění učiva o polovodičových součástkách a možnostech jejich využití v 9. ročníku ZŠ. </a:t>
            </a:r>
          </a:p>
          <a:p>
            <a:pPr>
              <a:lnSpc>
                <a:spcPct val="90000"/>
              </a:lnSpc>
              <a:buFont typeface="Arial" charset="0"/>
              <a:buChar char="•"/>
            </a:pPr>
            <a:r>
              <a:rPr lang="cs-CZ" sz="2000" smtClean="0"/>
              <a:t>Prezentace se skládá ze dvou částí:</a:t>
            </a:r>
          </a:p>
          <a:p>
            <a:pPr lvl="1">
              <a:lnSpc>
                <a:spcPct val="90000"/>
              </a:lnSpc>
              <a:buFont typeface="Arial" charset="0"/>
              <a:buChar char="•"/>
            </a:pPr>
            <a:r>
              <a:rPr lang="cs-CZ" sz="1900" smtClean="0"/>
              <a:t>Opakování a výklad nové látky (snímky 3 – 13): Základní princip činnosti a využití polovodičových součástek: termistor, fotorezistor, polovodičová dioda, LED, fotodioda, tranzistor, tyristor, integrované obvody, mikroprocesory.</a:t>
            </a:r>
          </a:p>
          <a:p>
            <a:pPr lvl="1">
              <a:lnSpc>
                <a:spcPct val="90000"/>
              </a:lnSpc>
              <a:buFont typeface="Arial" charset="0"/>
              <a:buChar char="•"/>
            </a:pPr>
            <a:r>
              <a:rPr lang="cs-CZ" sz="1900" smtClean="0"/>
              <a:t>Shrnutí probrané látky a závěrečný test (snímky 14 – 20). V závěrečném testu se po stisknutí odpovědi (na interaktivní tabuli nebo myší v prezentaci) objeví symbol, podle kterého žáci poznají</a:t>
            </a:r>
            <a:r>
              <a:rPr lang="cs-CZ" sz="1900" smtClean="0">
                <a:latin typeface="Arial" charset="0"/>
              </a:rPr>
              <a:t>,</a:t>
            </a:r>
            <a:r>
              <a:rPr lang="cs-CZ" sz="1900" smtClean="0"/>
              <a:t> zda jsou odpověd</a:t>
            </a:r>
            <a:r>
              <a:rPr lang="cs-CZ" sz="1900" smtClean="0">
                <a:latin typeface="Arial" charset="0"/>
              </a:rPr>
              <a:t>i </a:t>
            </a:r>
            <a:r>
              <a:rPr lang="cs-CZ" sz="1900" smtClean="0"/>
              <a:t>správné či nesprávné.</a:t>
            </a:r>
          </a:p>
          <a:p>
            <a:pPr>
              <a:lnSpc>
                <a:spcPct val="90000"/>
              </a:lnSpc>
              <a:buFont typeface="Arial" charset="0"/>
              <a:buChar char="•"/>
            </a:pPr>
            <a:r>
              <a:rPr lang="cs-CZ" sz="2000" smtClean="0"/>
              <a:t>Časová náročnost 35 min.</a:t>
            </a:r>
          </a:p>
          <a:p>
            <a:pPr lvl="1">
              <a:lnSpc>
                <a:spcPct val="90000"/>
              </a:lnSpc>
              <a:buFont typeface="Arial" charset="0"/>
              <a:buChar char="•"/>
            </a:pPr>
            <a:endParaRPr lang="cs-CZ" sz="1900" smtClean="0"/>
          </a:p>
        </p:txBody>
      </p:sp>
      <p:sp>
        <p:nvSpPr>
          <p:cNvPr id="1536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7487AFC-A6AB-4282-AEA1-98D374D3981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  <p:sp>
        <p:nvSpPr>
          <p:cNvPr id="1536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600"/>
            <a:ext cx="7772400" cy="1779588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/>
              <a:t>Využití polovodičových součástek</a:t>
            </a:r>
            <a:endParaRPr lang="cs-CZ" sz="6000" dirty="0"/>
          </a:p>
        </p:txBody>
      </p:sp>
      <p:sp>
        <p:nvSpPr>
          <p:cNvPr id="1638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0398464-0F80-437E-818A-0C1A87CA4D3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271BDCC-26D6-4FA2-8DBF-F750E07FA37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  <p:sp>
        <p:nvSpPr>
          <p:cNvPr id="1741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Opakování - Termistor</a:t>
            </a:r>
          </a:p>
        </p:txBody>
      </p:sp>
      <p:pic>
        <p:nvPicPr>
          <p:cNvPr id="3074" name="Picture 2" descr="http://static1.tme.eu/katalog_pics/f/d/4/fd4b5b01693c4abd634eac5577495709/640-470k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47813" y="2492375"/>
            <a:ext cx="1728787" cy="1296988"/>
          </a:xfrm>
        </p:spPr>
      </p:pic>
      <p:sp>
        <p:nvSpPr>
          <p:cNvPr id="7" name="Zástupný symbol pro obsah 1"/>
          <p:cNvSpPr txBox="1">
            <a:spLocks/>
          </p:cNvSpPr>
          <p:nvPr/>
        </p:nvSpPr>
        <p:spPr bwMode="auto">
          <a:xfrm>
            <a:off x="179388" y="3933825"/>
            <a:ext cx="8856662" cy="273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73050" indent="-273050">
              <a:spcBef>
                <a:spcPct val="20000"/>
              </a:spcBef>
              <a:buClr>
                <a:schemeClr val="accent1"/>
              </a:buClr>
              <a:buSzPct val="100000"/>
              <a:buFont typeface="Arial" charset="0"/>
              <a:buChar char="•"/>
            </a:pP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Odpor termistoru klesá s rostoucí teplotou</a:t>
            </a:r>
          </a:p>
          <a:p>
            <a:pPr marL="273050" indent="-273050">
              <a:spcBef>
                <a:spcPct val="20000"/>
              </a:spcBef>
              <a:buClr>
                <a:schemeClr val="accent1"/>
              </a:buClr>
              <a:buSzPct val="100000"/>
              <a:buFont typeface="Arial" charset="0"/>
              <a:buChar char="•"/>
            </a:pP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Měření teploty (velké teplotní rozdíly, měření teploty na dálku a na špatně přístupných místech)</a:t>
            </a:r>
          </a:p>
          <a:p>
            <a:pPr marL="273050" indent="-273050">
              <a:spcBef>
                <a:spcPct val="20000"/>
              </a:spcBef>
              <a:buClr>
                <a:schemeClr val="accent1"/>
              </a:buClr>
              <a:buSzPct val="100000"/>
              <a:buFont typeface="Arial" charset="0"/>
              <a:buChar char="•"/>
            </a:pP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Měření průtokového množství (ochlazení závisí na průtoku)</a:t>
            </a:r>
          </a:p>
          <a:p>
            <a:pPr marL="273050" indent="-273050">
              <a:spcBef>
                <a:spcPct val="20000"/>
              </a:spcBef>
              <a:buClr>
                <a:schemeClr val="accent1"/>
              </a:buClr>
              <a:buSzPct val="100000"/>
              <a:buFont typeface="Arial" charset="0"/>
              <a:buChar char="•"/>
            </a:pP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Termostaty (při jisté teplotě termistoru se vypne topení)</a:t>
            </a:r>
          </a:p>
          <a:p>
            <a:pPr marL="273050" indent="-273050">
              <a:spcBef>
                <a:spcPct val="20000"/>
              </a:spcBef>
              <a:buClr>
                <a:schemeClr val="accent1"/>
              </a:buClr>
              <a:buSzPct val="100000"/>
              <a:buFont typeface="Arial" charset="0"/>
              <a:buChar char="•"/>
            </a:pP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Požární hlásiče</a:t>
            </a:r>
          </a:p>
        </p:txBody>
      </p:sp>
      <p:pic>
        <p:nvPicPr>
          <p:cNvPr id="1026" name="Picture 2" descr="http://elektross.gjn.cz/obrazky/termistor3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6463" y="2781300"/>
            <a:ext cx="2143125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2843213" y="3429000"/>
            <a:ext cx="7921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Obr. 1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4EA4524-3B3F-45A3-956B-1034E2FC74A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  <p:sp>
        <p:nvSpPr>
          <p:cNvPr id="1843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Opakování - Fotorezistor</a:t>
            </a:r>
          </a:p>
        </p:txBody>
      </p:sp>
      <p:pic>
        <p:nvPicPr>
          <p:cNvPr id="3076" name="Picture 4" descr="https://encrypted-tbn2.gstatic.com/images?q=tbn:ANd9GcQs5AGzppnblIrbK7cksCk8U9H2BQPFjqIfdmiaEjz3EA56oAlfogL2Ykxx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2276475"/>
            <a:ext cx="1460500" cy="1290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Zástupný symbol pro obsah 1"/>
          <p:cNvSpPr txBox="1">
            <a:spLocks/>
          </p:cNvSpPr>
          <p:nvPr/>
        </p:nvSpPr>
        <p:spPr>
          <a:xfrm>
            <a:off x="179388" y="3789363"/>
            <a:ext cx="8856662" cy="2879725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Odpor fotorezistoru klesá s rostoucím osvětlením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Měření osvětlení - expozimetr </a:t>
            </a:r>
            <a:r>
              <a:rPr lang="cs-CZ" dirty="0" smtClean="0"/>
              <a:t>(</a:t>
            </a:r>
            <a:r>
              <a:rPr lang="cs-CZ" dirty="0"/>
              <a:t>např. ve fotografických přístrojích)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Ovládání přístrojů - fotobuňka </a:t>
            </a:r>
            <a:r>
              <a:rPr lang="cs-CZ" dirty="0" smtClean="0"/>
              <a:t>(otvírání </a:t>
            </a:r>
            <a:r>
              <a:rPr lang="cs-CZ" dirty="0"/>
              <a:t>dveří, zapínání zařízení</a:t>
            </a:r>
            <a:r>
              <a:rPr lang="cs-CZ" dirty="0" smtClean="0"/>
              <a:t>...)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Zabezpečovací zařízení - světelná závora </a:t>
            </a:r>
            <a:r>
              <a:rPr lang="cs-CZ" dirty="0" smtClean="0"/>
              <a:t>(proti </a:t>
            </a:r>
            <a:r>
              <a:rPr lang="cs-CZ" dirty="0"/>
              <a:t>krádeži, bezpečnostní pojistka pro vypínání přístrojů, počítání výrobků</a:t>
            </a:r>
            <a:r>
              <a:rPr lang="cs-CZ" dirty="0" smtClean="0"/>
              <a:t>...)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Detekce neviditelného infračerveného záření - </a:t>
            </a:r>
            <a:r>
              <a:rPr lang="cs-CZ" dirty="0" smtClean="0"/>
              <a:t>zabezpečovací zařízení </a:t>
            </a:r>
            <a:r>
              <a:rPr lang="cs-CZ" dirty="0"/>
              <a:t>(paprsek není vidět</a:t>
            </a:r>
            <a:r>
              <a:rPr lang="cs-CZ" dirty="0" smtClean="0"/>
              <a:t>)</a:t>
            </a:r>
          </a:p>
        </p:txBody>
      </p:sp>
      <p:pic>
        <p:nvPicPr>
          <p:cNvPr id="1028" name="Picture 4" descr="Soubor:Light-dependent resistor schematic symbol.sv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7900" y="2563813"/>
            <a:ext cx="2344738" cy="78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2867025" y="3284538"/>
            <a:ext cx="819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Obr. 2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http://cdn.physorg.com/newman/gfx/news/2005/diod_symbol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35488" y="2335213"/>
            <a:ext cx="1743075" cy="174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8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CB36BFE-FE11-45BE-9AE1-767452BD3C3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  <p:sp>
        <p:nvSpPr>
          <p:cNvPr id="19459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Opakování - Polovodičová dioda</a:t>
            </a:r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 bwMode="auto">
          <a:xfrm>
            <a:off x="179388" y="3933825"/>
            <a:ext cx="8856662" cy="273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73050" indent="-273050">
              <a:spcBef>
                <a:spcPct val="20000"/>
              </a:spcBef>
              <a:buClr>
                <a:schemeClr val="accent1"/>
              </a:buClr>
              <a:buSzPct val="100000"/>
              <a:buFont typeface="Arial" charset="0"/>
              <a:buChar char="•"/>
            </a:pPr>
            <a:r>
              <a:rPr lang="cs-CZ" sz="2200">
                <a:solidFill>
                  <a:schemeClr val="tx2"/>
                </a:solidFill>
                <a:latin typeface="Candara" pitchFamily="34" charset="0"/>
              </a:rPr>
              <a:t>Elektrotechnická součástka obsahující jeden PN přechod = polovodičová dioda</a:t>
            </a:r>
          </a:p>
          <a:p>
            <a:pPr marL="273050" indent="-273050">
              <a:spcBef>
                <a:spcPct val="20000"/>
              </a:spcBef>
              <a:buClr>
                <a:schemeClr val="accent1"/>
              </a:buClr>
              <a:buSzPct val="100000"/>
              <a:buFont typeface="Arial" charset="0"/>
              <a:buChar char="•"/>
            </a:pPr>
            <a:r>
              <a:rPr lang="cs-CZ" sz="2200">
                <a:solidFill>
                  <a:schemeClr val="tx2"/>
                </a:solidFill>
                <a:latin typeface="Candara" pitchFamily="34" charset="0"/>
              </a:rPr>
              <a:t>Proud prochází pouze při zapojení v propustném směru, při přepólování zdroje (zapojení v závěrném směru) proud neprochází = diodový jev</a:t>
            </a:r>
          </a:p>
          <a:p>
            <a:pPr marL="273050" indent="-273050">
              <a:spcBef>
                <a:spcPct val="20000"/>
              </a:spcBef>
              <a:buClr>
                <a:schemeClr val="accent1"/>
              </a:buClr>
              <a:buSzPct val="100000"/>
              <a:buFont typeface="Arial" charset="0"/>
              <a:buChar char="•"/>
            </a:pPr>
            <a:r>
              <a:rPr lang="cs-CZ" sz="2200">
                <a:solidFill>
                  <a:schemeClr val="tx2"/>
                </a:solidFill>
                <a:latin typeface="Candara" pitchFamily="34" charset="0"/>
              </a:rPr>
              <a:t>Slouží k </a:t>
            </a:r>
            <a:r>
              <a:rPr lang="cs-CZ" sz="2200" b="1">
                <a:solidFill>
                  <a:schemeClr val="tx2"/>
                </a:solidFill>
                <a:latin typeface="Candara" pitchFamily="34" charset="0"/>
              </a:rPr>
              <a:t>usměrňování</a:t>
            </a:r>
            <a:r>
              <a:rPr lang="cs-CZ" sz="2200">
                <a:solidFill>
                  <a:schemeClr val="tx2"/>
                </a:solidFill>
                <a:latin typeface="Candara" pitchFamily="34" charset="0"/>
              </a:rPr>
              <a:t> střídavého proudu v síťových zdrojích</a:t>
            </a:r>
          </a:p>
        </p:txBody>
      </p:sp>
      <p:pic>
        <p:nvPicPr>
          <p:cNvPr id="5122" name="Picture 2" descr="http://media-curse.cursecdn.com/attachments/57/555/ea6f68f482c4409ff32adccf6e665771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11900" y="2833688"/>
            <a:ext cx="1212850" cy="788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6" name="Skupina 5"/>
          <p:cNvGrpSpPr>
            <a:grpSpLocks/>
          </p:cNvGrpSpPr>
          <p:nvPr/>
        </p:nvGrpSpPr>
        <p:grpSpPr bwMode="auto">
          <a:xfrm>
            <a:off x="720725" y="2470150"/>
            <a:ext cx="3452813" cy="1103313"/>
            <a:chOff x="395537" y="1613087"/>
            <a:chExt cx="3453177" cy="1103102"/>
          </a:xfrm>
        </p:grpSpPr>
        <p:pic>
          <p:nvPicPr>
            <p:cNvPr id="19463" name="Picture 8" descr="http://upload.wikimedia.org/wikipedia/commons/thumb/f/fd/Diode-photo.JPG/220px-Diode-photo.JPG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 rot="-5400000">
              <a:off x="1140131" y="868493"/>
              <a:ext cx="1103102" cy="2592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64" name="Obdélník 12"/>
            <p:cNvSpPr>
              <a:spLocks noChangeArrowheads="1"/>
            </p:cNvSpPr>
            <p:nvPr/>
          </p:nvSpPr>
          <p:spPr bwMode="auto">
            <a:xfrm>
              <a:off x="3013229" y="2346857"/>
              <a:ext cx="835485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3 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8F2DD29-6D6B-45E7-A255-3C445D56F0E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  <p:sp>
        <p:nvSpPr>
          <p:cNvPr id="20482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Opakování - Typy diod</a:t>
            </a:r>
          </a:p>
        </p:txBody>
      </p:sp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1403350" y="1484313"/>
            <a:ext cx="7316788" cy="4862512"/>
            <a:chOff x="1403648" y="1484784"/>
            <a:chExt cx="6906326" cy="4448175"/>
          </a:xfrm>
        </p:grpSpPr>
        <p:pic>
          <p:nvPicPr>
            <p:cNvPr id="20484" name="Picture 2" descr="Types of Diode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1403648" y="1484784"/>
              <a:ext cx="5981700" cy="44481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485" name="Obdélník 5"/>
            <p:cNvSpPr>
              <a:spLocks noChangeArrowheads="1"/>
            </p:cNvSpPr>
            <p:nvPr/>
          </p:nvSpPr>
          <p:spPr bwMode="auto">
            <a:xfrm>
              <a:off x="7521296" y="5448186"/>
              <a:ext cx="788678" cy="33790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4 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AE4497F-8117-4D60-AC17-B701FAF7779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  <p:sp>
        <p:nvSpPr>
          <p:cNvPr id="21506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Opakování - LED</a:t>
            </a:r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 bwMode="auto">
          <a:xfrm>
            <a:off x="179388" y="3933825"/>
            <a:ext cx="8856662" cy="280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73050" indent="-273050">
              <a:spcBef>
                <a:spcPct val="20000"/>
              </a:spcBef>
              <a:buClr>
                <a:schemeClr val="accent1"/>
              </a:buClr>
              <a:buSzPct val="100000"/>
              <a:buFont typeface="Arial" charset="0"/>
              <a:buChar char="•"/>
            </a:pP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LED = Light Emitting Diode = elektroluminiscenční dioda = svítivá dioda</a:t>
            </a:r>
          </a:p>
          <a:p>
            <a:pPr marL="273050" indent="-273050">
              <a:spcBef>
                <a:spcPct val="20000"/>
              </a:spcBef>
              <a:buClr>
                <a:schemeClr val="accent1"/>
              </a:buClr>
              <a:buSzPct val="100000"/>
              <a:buFont typeface="Arial" charset="0"/>
              <a:buChar char="•"/>
            </a:pP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V oblasti přechodu PN při zapojení v propustném směru dochází k zaplňování děr volnými elektrony (rekombinace). Při tom se uvolňuje energie ve formě světelného záření.</a:t>
            </a:r>
          </a:p>
        </p:txBody>
      </p:sp>
      <p:grpSp>
        <p:nvGrpSpPr>
          <p:cNvPr id="8" name="Skupina 7"/>
          <p:cNvGrpSpPr>
            <a:grpSpLocks/>
          </p:cNvGrpSpPr>
          <p:nvPr/>
        </p:nvGrpSpPr>
        <p:grpSpPr bwMode="auto">
          <a:xfrm>
            <a:off x="665163" y="2565400"/>
            <a:ext cx="3402012" cy="911225"/>
            <a:chOff x="395536" y="2886962"/>
            <a:chExt cx="3403034" cy="911351"/>
          </a:xfrm>
        </p:grpSpPr>
        <p:sp>
          <p:nvSpPr>
            <p:cNvPr id="21510" name="Obdélník 1"/>
            <p:cNvSpPr>
              <a:spLocks noChangeArrowheads="1"/>
            </p:cNvSpPr>
            <p:nvPr/>
          </p:nvSpPr>
          <p:spPr bwMode="auto">
            <a:xfrm>
              <a:off x="2972703" y="3428981"/>
              <a:ext cx="825867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5 </a:t>
              </a:r>
            </a:p>
          </p:txBody>
        </p:sp>
        <p:pic>
          <p:nvPicPr>
            <p:cNvPr id="21511" name="Picture 6" descr="http://upload.wikimedia.org/wikipedia/commons/9/9e/Verschiedene_LEDs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395536" y="2886962"/>
              <a:ext cx="2592288" cy="91135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5130" name="Picture 10" descr="http://popular.fbmi.cvut.cz/elektrotechnika/PublishingImages/Diody/led_znacka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40213" y="2778125"/>
            <a:ext cx="1700212" cy="65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D079DCB-0377-4C18-A2A2-092CEB73926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  <p:sp>
        <p:nvSpPr>
          <p:cNvPr id="2253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Opakování - Fotodioda</a:t>
            </a:r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 bwMode="auto">
          <a:xfrm>
            <a:off x="179388" y="3933825"/>
            <a:ext cx="8856662" cy="273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73050" indent="-273050">
              <a:spcBef>
                <a:spcPct val="20000"/>
              </a:spcBef>
              <a:buClr>
                <a:schemeClr val="accent1"/>
              </a:buClr>
              <a:buSzPct val="100000"/>
              <a:buFont typeface="Arial" charset="0"/>
              <a:buChar char="•"/>
            </a:pP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V oblasti přechodu PN dochází po osvětlení k tvorbě (generování) děr a volných elektronů</a:t>
            </a:r>
          </a:p>
          <a:p>
            <a:pPr marL="273050" indent="-273050">
              <a:spcBef>
                <a:spcPct val="20000"/>
              </a:spcBef>
              <a:buClr>
                <a:schemeClr val="accent1"/>
              </a:buClr>
              <a:buSzPct val="100000"/>
              <a:buFont typeface="Arial" charset="0"/>
              <a:buChar char="•"/>
            </a:pP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Vzniklé částice se rozdělí do opačných částí fotodiody, mezi kterými vzniká napětí a to můžeme využívat</a:t>
            </a:r>
          </a:p>
          <a:p>
            <a:pPr marL="273050" indent="-273050">
              <a:spcBef>
                <a:spcPct val="20000"/>
              </a:spcBef>
              <a:buClr>
                <a:schemeClr val="accent1"/>
              </a:buClr>
              <a:buSzPct val="100000"/>
              <a:buFont typeface="Arial" charset="0"/>
              <a:buChar char="•"/>
            </a:pP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Při spojení většího počtu fotočlánků vzniká sluneční článek</a:t>
            </a:r>
          </a:p>
        </p:txBody>
      </p:sp>
      <p:pic>
        <p:nvPicPr>
          <p:cNvPr id="2050" name="Picture 2" descr="http://upload.wikimedia.org/wikipedia/commons/2/27/Fotodiod_symbol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21050" y="2016125"/>
            <a:ext cx="164465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827088" y="1743075"/>
            <a:ext cx="2968625" cy="2190750"/>
            <a:chOff x="827584" y="1742306"/>
            <a:chExt cx="2968507" cy="2190750"/>
          </a:xfrm>
        </p:grpSpPr>
        <p:sp>
          <p:nvSpPr>
            <p:cNvPr id="22537" name="Obdélník 1"/>
            <p:cNvSpPr>
              <a:spLocks noChangeArrowheads="1"/>
            </p:cNvSpPr>
            <p:nvPr/>
          </p:nvSpPr>
          <p:spPr bwMode="auto">
            <a:xfrm>
              <a:off x="2957400" y="3291589"/>
              <a:ext cx="838691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6 </a:t>
              </a:r>
            </a:p>
          </p:txBody>
        </p:sp>
        <p:pic>
          <p:nvPicPr>
            <p:cNvPr id="22538" name="Picture 4" descr="http://upload.wikimedia.org/wikipedia/commons/thumb/e/e6/Fotodio.jpg/220px-Fotodio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827584" y="1742306"/>
              <a:ext cx="2095500" cy="21907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6" name="Skupina 5"/>
          <p:cNvGrpSpPr>
            <a:grpSpLocks/>
          </p:cNvGrpSpPr>
          <p:nvPr/>
        </p:nvGrpSpPr>
        <p:grpSpPr bwMode="auto">
          <a:xfrm>
            <a:off x="5148263" y="1546225"/>
            <a:ext cx="3752850" cy="2298700"/>
            <a:chOff x="5148064" y="1545966"/>
            <a:chExt cx="3753452" cy="2299441"/>
          </a:xfrm>
        </p:grpSpPr>
        <p:pic>
          <p:nvPicPr>
            <p:cNvPr id="22535" name="Picture 6" descr="Solární panel u základny Nellis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5148064" y="1545966"/>
              <a:ext cx="2982087" cy="22994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536" name="Obdélník 12"/>
            <p:cNvSpPr>
              <a:spLocks noChangeArrowheads="1"/>
            </p:cNvSpPr>
            <p:nvPr/>
          </p:nvSpPr>
          <p:spPr bwMode="auto">
            <a:xfrm>
              <a:off x="8130151" y="3443989"/>
              <a:ext cx="771365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7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>
            <a:grpSpLocks/>
          </p:cNvGrpSpPr>
          <p:nvPr/>
        </p:nvGrpSpPr>
        <p:grpSpPr bwMode="auto">
          <a:xfrm>
            <a:off x="4143375" y="2133600"/>
            <a:ext cx="4710113" cy="2197100"/>
            <a:chOff x="3406231" y="1735460"/>
            <a:chExt cx="4709134" cy="2197596"/>
          </a:xfrm>
        </p:grpSpPr>
        <p:pic>
          <p:nvPicPr>
            <p:cNvPr id="23560" name="Picture 2" descr="http://klopneobvody.hys.cz/bipolarnitranzistory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3406231" y="1735460"/>
              <a:ext cx="4709134" cy="21975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61" name="Obdélník 12"/>
            <p:cNvSpPr>
              <a:spLocks noChangeArrowheads="1"/>
            </p:cNvSpPr>
            <p:nvPr/>
          </p:nvSpPr>
          <p:spPr bwMode="auto">
            <a:xfrm>
              <a:off x="7243010" y="3203684"/>
              <a:ext cx="838691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9 </a:t>
              </a:r>
            </a:p>
          </p:txBody>
        </p:sp>
      </p:grpSp>
      <p:sp>
        <p:nvSpPr>
          <p:cNvPr id="23554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8F9A504-58F4-41D6-BCFF-409D9974E38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  <p:sp>
        <p:nvSpPr>
          <p:cNvPr id="23555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Tranzistor</a:t>
            </a:r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>
          <a:xfrm>
            <a:off x="179388" y="3933825"/>
            <a:ext cx="8856662" cy="2735263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Tranzistor si můžeme představit jako dvě sériově zapojené diody. Jsou dvě možné zapojení přechodů: </a:t>
            </a:r>
            <a:r>
              <a:rPr lang="cs-CZ" b="1" dirty="0"/>
              <a:t>NPN</a:t>
            </a:r>
            <a:r>
              <a:rPr lang="cs-CZ" dirty="0"/>
              <a:t> a </a:t>
            </a:r>
            <a:r>
              <a:rPr lang="cs-CZ" b="1" dirty="0"/>
              <a:t>PNP</a:t>
            </a:r>
            <a:r>
              <a:rPr lang="cs-CZ" b="1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Má 3 vývody – kolektor, báze, emitor.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Změnami velmi malého proudu v bázi lze regulovat mnohonásobně větší proud v kolektoru a použít tak tranzistor jako </a:t>
            </a:r>
            <a:r>
              <a:rPr lang="cs-CZ" b="1" dirty="0"/>
              <a:t>zesilovač</a:t>
            </a:r>
            <a:r>
              <a:rPr lang="cs-CZ" dirty="0"/>
              <a:t>. 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Zapínáním </a:t>
            </a:r>
            <a:r>
              <a:rPr lang="cs-CZ" dirty="0"/>
              <a:t>a vypínáním malého proudu v bázi lze zapínat a vypínat mnohonásobně větší proud v kolektoru a použít tak tranzistor jako </a:t>
            </a:r>
            <a:r>
              <a:rPr lang="cs-CZ" b="1" dirty="0"/>
              <a:t>výkonový spínač</a:t>
            </a:r>
            <a:r>
              <a:rPr lang="cs-CZ" dirty="0"/>
              <a:t>.</a:t>
            </a:r>
          </a:p>
        </p:txBody>
      </p:sp>
      <p:grpSp>
        <p:nvGrpSpPr>
          <p:cNvPr id="9" name="Skupina 8"/>
          <p:cNvGrpSpPr>
            <a:grpSpLocks/>
          </p:cNvGrpSpPr>
          <p:nvPr/>
        </p:nvGrpSpPr>
        <p:grpSpPr bwMode="auto">
          <a:xfrm>
            <a:off x="230188" y="1943100"/>
            <a:ext cx="3505200" cy="1990725"/>
            <a:chOff x="230129" y="1943454"/>
            <a:chExt cx="3505801" cy="1989602"/>
          </a:xfrm>
        </p:grpSpPr>
        <p:pic>
          <p:nvPicPr>
            <p:cNvPr id="23558" name="Picture 4" descr="http://www.spsemoh.cz/vyuka/zel/obrazky/tranzistory.pn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230129" y="1943454"/>
              <a:ext cx="2652803" cy="19896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59" name="Obdélník 1"/>
            <p:cNvSpPr>
              <a:spLocks noChangeArrowheads="1"/>
            </p:cNvSpPr>
            <p:nvPr/>
          </p:nvSpPr>
          <p:spPr bwMode="auto">
            <a:xfrm>
              <a:off x="2897239" y="3487134"/>
              <a:ext cx="838691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8 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>
            <a:grpSpLocks/>
          </p:cNvGrpSpPr>
          <p:nvPr/>
        </p:nvGrpSpPr>
        <p:grpSpPr bwMode="auto">
          <a:xfrm>
            <a:off x="5219700" y="2205038"/>
            <a:ext cx="3783013" cy="1878012"/>
            <a:chOff x="5220072" y="2204864"/>
            <a:chExt cx="3782434" cy="1878732"/>
          </a:xfrm>
        </p:grpSpPr>
        <p:pic>
          <p:nvPicPr>
            <p:cNvPr id="24584" name="Picture 2" descr="http://www.spsemoh.cz/vyuka/zel/obrazky/tyristor1.gif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5220072" y="2204864"/>
              <a:ext cx="3039746" cy="18787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4585" name="Obdélník 12"/>
            <p:cNvSpPr>
              <a:spLocks noChangeArrowheads="1"/>
            </p:cNvSpPr>
            <p:nvPr/>
          </p:nvSpPr>
          <p:spPr bwMode="auto">
            <a:xfrm>
              <a:off x="8130151" y="3443989"/>
              <a:ext cx="872355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11 </a:t>
              </a:r>
            </a:p>
          </p:txBody>
        </p:sp>
      </p:grpSp>
      <p:sp>
        <p:nvSpPr>
          <p:cNvPr id="24578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9561C6A-EFC5-41B7-9468-4A2AA8B008A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  <p:sp>
        <p:nvSpPr>
          <p:cNvPr id="24579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Tyristor</a:t>
            </a:r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 bwMode="auto">
          <a:xfrm>
            <a:off x="179388" y="4076700"/>
            <a:ext cx="8856662" cy="273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73050" indent="-273050">
              <a:spcBef>
                <a:spcPct val="20000"/>
              </a:spcBef>
              <a:buClr>
                <a:schemeClr val="accent1"/>
              </a:buClr>
              <a:buSzPct val="100000"/>
              <a:buFont typeface="Arial" charset="0"/>
              <a:buChar char="•"/>
            </a:pP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Tyristor je spínací součástka (spínaný usměrňovač)</a:t>
            </a:r>
          </a:p>
          <a:p>
            <a:pPr marL="273050" indent="-273050">
              <a:spcBef>
                <a:spcPct val="20000"/>
              </a:spcBef>
              <a:buClr>
                <a:schemeClr val="accent1"/>
              </a:buClr>
              <a:buSzPct val="100000"/>
              <a:buFont typeface="Arial" charset="0"/>
              <a:buChar char="•"/>
            </a:pP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Používá se především pro bezztrátovou regulaci příkonu a vyrábí se ve velké škále výkonů - až po napětí a proudy v řádech tisíců voltů a ampérů (např. pro tramvaje a trolejbusy).</a:t>
            </a:r>
          </a:p>
        </p:txBody>
      </p:sp>
      <p:grpSp>
        <p:nvGrpSpPr>
          <p:cNvPr id="11" name="Skupina 10"/>
          <p:cNvGrpSpPr>
            <a:grpSpLocks/>
          </p:cNvGrpSpPr>
          <p:nvPr/>
        </p:nvGrpSpPr>
        <p:grpSpPr bwMode="auto">
          <a:xfrm>
            <a:off x="684213" y="1863725"/>
            <a:ext cx="3192462" cy="1949450"/>
            <a:chOff x="683568" y="1864311"/>
            <a:chExt cx="3192673" cy="1949010"/>
          </a:xfrm>
        </p:grpSpPr>
        <p:pic>
          <p:nvPicPr>
            <p:cNvPr id="24582" name="Picture 4" descr="http://static.tme.eu/katalog_pics/f/1/3/f13195e3ac494164979b9fdc357430ca/t95-1000-20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683568" y="1864311"/>
              <a:ext cx="2598680" cy="19490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4583" name="Obdélník 1"/>
            <p:cNvSpPr>
              <a:spLocks noChangeArrowheads="1"/>
            </p:cNvSpPr>
            <p:nvPr/>
          </p:nvSpPr>
          <p:spPr bwMode="auto">
            <a:xfrm>
              <a:off x="2957400" y="3291589"/>
              <a:ext cx="918841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10 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94168E7-7659-45CC-A4D0-1EEE943ADCC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  <p:sp>
        <p:nvSpPr>
          <p:cNvPr id="25602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Integrované obvody</a:t>
            </a:r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 bwMode="auto">
          <a:xfrm>
            <a:off x="179388" y="3933825"/>
            <a:ext cx="8856662" cy="273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73050" indent="-273050">
              <a:spcBef>
                <a:spcPct val="20000"/>
              </a:spcBef>
              <a:buClr>
                <a:schemeClr val="accent1"/>
              </a:buClr>
              <a:buSzPct val="100000"/>
              <a:buFont typeface="Arial" charset="0"/>
              <a:buChar char="•"/>
            </a:pP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V křemíkové destičce malého rozměru (čipu) je vytvořen celý funkční elektronický systém obsahující velké množství tranzistorů, diod, rezistorů, kondenzátorů,…</a:t>
            </a:r>
          </a:p>
          <a:p>
            <a:pPr marL="273050" indent="-273050">
              <a:spcBef>
                <a:spcPct val="20000"/>
              </a:spcBef>
              <a:buClr>
                <a:schemeClr val="accent1"/>
              </a:buClr>
              <a:buSzPct val="100000"/>
              <a:buFont typeface="Arial" charset="0"/>
              <a:buChar char="•"/>
            </a:pP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Využití: operační zesilovač (slouží nejen k zesilování střídavých a stejnosměrných napětí, ale také umožňuje matematické operace - sčítání, násobení, integrace), analogově-digitální převodníky (signál analogový převádí na číslicový a naopak)</a:t>
            </a:r>
          </a:p>
        </p:txBody>
      </p:sp>
      <p:grpSp>
        <p:nvGrpSpPr>
          <p:cNvPr id="8" name="Skupina 7"/>
          <p:cNvGrpSpPr>
            <a:grpSpLocks/>
          </p:cNvGrpSpPr>
          <p:nvPr/>
        </p:nvGrpSpPr>
        <p:grpSpPr bwMode="auto">
          <a:xfrm>
            <a:off x="492125" y="1844675"/>
            <a:ext cx="3779838" cy="2089150"/>
            <a:chOff x="491569" y="1844840"/>
            <a:chExt cx="3779925" cy="2088216"/>
          </a:xfrm>
        </p:grpSpPr>
        <p:sp>
          <p:nvSpPr>
            <p:cNvPr id="25608" name="Obdélník 1"/>
            <p:cNvSpPr>
              <a:spLocks noChangeArrowheads="1"/>
            </p:cNvSpPr>
            <p:nvPr/>
          </p:nvSpPr>
          <p:spPr bwMode="auto">
            <a:xfrm>
              <a:off x="3371889" y="3563724"/>
              <a:ext cx="899605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12 </a:t>
              </a:r>
            </a:p>
          </p:txBody>
        </p:sp>
        <p:pic>
          <p:nvPicPr>
            <p:cNvPr id="25609" name="Picture 2" descr="Integrované obvody - analogové IO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491569" y="1844840"/>
              <a:ext cx="2784287" cy="20882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9" name="Skupina 8"/>
          <p:cNvGrpSpPr>
            <a:grpSpLocks/>
          </p:cNvGrpSpPr>
          <p:nvPr/>
        </p:nvGrpSpPr>
        <p:grpSpPr bwMode="auto">
          <a:xfrm>
            <a:off x="5189538" y="1838325"/>
            <a:ext cx="3844925" cy="2095500"/>
            <a:chOff x="5189934" y="1837555"/>
            <a:chExt cx="3844631" cy="2095501"/>
          </a:xfrm>
        </p:grpSpPr>
        <p:sp>
          <p:nvSpPr>
            <p:cNvPr id="25606" name="Obdélník 12"/>
            <p:cNvSpPr>
              <a:spLocks noChangeArrowheads="1"/>
            </p:cNvSpPr>
            <p:nvPr/>
          </p:nvSpPr>
          <p:spPr bwMode="auto">
            <a:xfrm>
              <a:off x="8130150" y="3563723"/>
              <a:ext cx="904415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13 </a:t>
              </a:r>
            </a:p>
          </p:txBody>
        </p:sp>
        <p:pic>
          <p:nvPicPr>
            <p:cNvPr id="25607" name="Picture 4" descr="Hlavní fotografie k inzerátu Koupím integrované obvody - šváby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5189934" y="1837555"/>
              <a:ext cx="2838450" cy="209550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139E566-E288-448F-8A81-AFDCBF970E2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  <p:sp>
        <p:nvSpPr>
          <p:cNvPr id="26626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Mikroprocesory</a:t>
            </a:r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 bwMode="auto">
          <a:xfrm>
            <a:off x="179388" y="4076700"/>
            <a:ext cx="8856662" cy="273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73050" indent="-273050">
              <a:spcBef>
                <a:spcPct val="20000"/>
              </a:spcBef>
              <a:buClr>
                <a:schemeClr val="accent1"/>
              </a:buClr>
              <a:buSzPct val="100000"/>
              <a:buFont typeface="Arial" charset="0"/>
              <a:buChar char="•"/>
            </a:pPr>
            <a:r>
              <a:rPr lang="cs-CZ" sz="2800">
                <a:solidFill>
                  <a:schemeClr val="tx2"/>
                </a:solidFill>
                <a:latin typeface="Candara" pitchFamily="34" charset="0"/>
              </a:rPr>
              <a:t>Nejdokonalejší integrované obvody digitální techniky</a:t>
            </a:r>
          </a:p>
          <a:p>
            <a:pPr marL="273050" indent="-273050">
              <a:spcBef>
                <a:spcPct val="20000"/>
              </a:spcBef>
              <a:buClr>
                <a:schemeClr val="accent1"/>
              </a:buClr>
              <a:buSzPct val="100000"/>
              <a:buFont typeface="Arial" charset="0"/>
              <a:buChar char="•"/>
            </a:pPr>
            <a:r>
              <a:rPr lang="cs-CZ" sz="2800">
                <a:solidFill>
                  <a:schemeClr val="tx2"/>
                </a:solidFill>
                <a:latin typeface="Candara" pitchFamily="34" charset="0"/>
              </a:rPr>
              <a:t>Jejich logické funkce se dají programovat (na rozdíl od jednoúčelových jednoduchých integrovaných obvodů)</a:t>
            </a:r>
          </a:p>
          <a:p>
            <a:pPr marL="273050" indent="-273050">
              <a:spcBef>
                <a:spcPct val="20000"/>
              </a:spcBef>
              <a:buClr>
                <a:schemeClr val="accent1"/>
              </a:buClr>
              <a:buSzPct val="100000"/>
              <a:buFont typeface="Arial" charset="0"/>
              <a:buChar char="•"/>
            </a:pPr>
            <a:r>
              <a:rPr lang="cs-CZ" sz="2800">
                <a:solidFill>
                  <a:schemeClr val="tx2"/>
                </a:solidFill>
                <a:latin typeface="Candara" pitchFamily="34" charset="0"/>
              </a:rPr>
              <a:t>Základní funkční součástky počítačů …</a:t>
            </a:r>
          </a:p>
        </p:txBody>
      </p:sp>
      <p:grpSp>
        <p:nvGrpSpPr>
          <p:cNvPr id="8" name="Skupina 7"/>
          <p:cNvGrpSpPr>
            <a:grpSpLocks/>
          </p:cNvGrpSpPr>
          <p:nvPr/>
        </p:nvGrpSpPr>
        <p:grpSpPr bwMode="auto">
          <a:xfrm>
            <a:off x="231775" y="1558925"/>
            <a:ext cx="6021388" cy="2387600"/>
            <a:chOff x="237087" y="1558526"/>
            <a:chExt cx="6021597" cy="2388286"/>
          </a:xfrm>
        </p:grpSpPr>
        <p:sp>
          <p:nvSpPr>
            <p:cNvPr id="26629" name="Obdélník 1"/>
            <p:cNvSpPr>
              <a:spLocks noChangeArrowheads="1"/>
            </p:cNvSpPr>
            <p:nvPr/>
          </p:nvSpPr>
          <p:spPr bwMode="auto">
            <a:xfrm>
              <a:off x="5343049" y="3577480"/>
              <a:ext cx="915635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14 </a:t>
              </a:r>
            </a:p>
          </p:txBody>
        </p:sp>
        <p:pic>
          <p:nvPicPr>
            <p:cNvPr id="26630" name="Picture 2" descr="http://archiwum.wiz.pl/images/duze/1997/03/97032101.JPG"/>
            <p:cNvPicPr>
              <a:picLocks noChangeAspect="1" noChangeArrowheads="1"/>
            </p:cNvPicPr>
            <p:nvPr/>
          </p:nvPicPr>
          <p:blipFill>
            <a:blip r:embed="rId2"/>
            <a:srcRect l="7210" t="18033" r="5206" b="21017"/>
            <a:stretch>
              <a:fillRect/>
            </a:stretch>
          </p:blipFill>
          <p:spPr bwMode="auto">
            <a:xfrm>
              <a:off x="237087" y="1558526"/>
              <a:ext cx="5103251" cy="23882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4430712"/>
          </a:xfrm>
        </p:spPr>
        <p:txBody>
          <a:bodyPr rtlCol="0">
            <a:normAutofit fontScale="85000" lnSpcReduction="20000"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/>
              <a:t>Jaký je základní </a:t>
            </a:r>
            <a:r>
              <a:rPr lang="cs-CZ" sz="3200" dirty="0"/>
              <a:t>princip činnosti a využití polovodičových součástek: </a:t>
            </a:r>
            <a:endParaRPr lang="cs-CZ" sz="3200" dirty="0" smtClean="0"/>
          </a:p>
          <a:p>
            <a:pPr lvl="1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dirty="0" smtClean="0"/>
              <a:t>termistor</a:t>
            </a:r>
          </a:p>
          <a:p>
            <a:pPr lvl="1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dirty="0" smtClean="0"/>
              <a:t>fotorezistor</a:t>
            </a:r>
          </a:p>
          <a:p>
            <a:pPr lvl="1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dirty="0" smtClean="0"/>
              <a:t>polovodičová dioda</a:t>
            </a:r>
          </a:p>
          <a:p>
            <a:pPr lvl="1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dirty="0" smtClean="0"/>
              <a:t>LED</a:t>
            </a:r>
          </a:p>
          <a:p>
            <a:pPr lvl="1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dirty="0" smtClean="0"/>
              <a:t>fotodioda</a:t>
            </a:r>
          </a:p>
          <a:p>
            <a:pPr lvl="1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dirty="0" smtClean="0"/>
              <a:t>tranzistor</a:t>
            </a:r>
          </a:p>
          <a:p>
            <a:pPr lvl="1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dirty="0" smtClean="0"/>
              <a:t>tyristor</a:t>
            </a:r>
          </a:p>
          <a:p>
            <a:pPr lvl="1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dirty="0" smtClean="0"/>
              <a:t>integrované obvody</a:t>
            </a:r>
          </a:p>
          <a:p>
            <a:pPr lvl="1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dirty="0" smtClean="0"/>
              <a:t>mikroprocesory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dirty="0" smtClean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dirty="0" smtClean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dirty="0" smtClean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dirty="0" smtClean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27650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3DA02E7-8B87-4369-9F49-BCBCB0021E0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  <p:sp>
        <p:nvSpPr>
          <p:cNvPr id="2765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Co jsme se dozvěděli?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4025900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Následující test se skládá z 5 uzavřených otázek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Jestli jste odpověděli správně</a:t>
            </a:r>
            <a:r>
              <a:rPr lang="cs-CZ" sz="3200" smtClean="0">
                <a:latin typeface="Arial" charset="0"/>
              </a:rPr>
              <a:t>,</a:t>
            </a:r>
            <a:r>
              <a:rPr lang="cs-CZ" sz="3200" smtClean="0">
                <a:latin typeface="Calibri" pitchFamily="34" charset="0"/>
              </a:rPr>
              <a:t> se dozvíte po kliknutí na odpověď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Hodně štěstí … </a:t>
            </a: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</p:txBody>
      </p:sp>
      <p:sp>
        <p:nvSpPr>
          <p:cNvPr id="28674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7B6E948-ABF2-4A8B-BF00-BC88D96E682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>
              <a:cs typeface="Arial" charset="0"/>
            </a:endParaRPr>
          </a:p>
        </p:txBody>
      </p:sp>
      <p:sp>
        <p:nvSpPr>
          <p:cNvPr id="28675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Závěrečné opakování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AB6C4B4-490C-4BF5-BC49-8EAC65BAC9E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cs-CZ">
              <a:cs typeface="Arial" charset="0"/>
            </a:endParaRPr>
          </a:p>
        </p:txBody>
      </p:sp>
      <p:sp>
        <p:nvSpPr>
          <p:cNvPr id="29698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/>
            </a:pPr>
            <a:r>
              <a:rPr lang="cs-CZ" sz="3200" smtClean="0"/>
              <a:t>Jak se jmenuje součástka, jejíž odpor klesá s rostoucí teplotou?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76688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5348288"/>
            <a:ext cx="1260475" cy="103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tyristor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3968750"/>
            <a:ext cx="6840537" cy="1081088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tranzistor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530066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termistor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9B1BFE7-DF69-4357-A8CE-332A4ADEFDC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17</a:t>
            </a:fld>
            <a:endParaRPr lang="cs-CZ">
              <a:cs typeface="Arial" charset="0"/>
            </a:endParaRPr>
          </a:p>
        </p:txBody>
      </p:sp>
      <p:sp>
        <p:nvSpPr>
          <p:cNvPr id="30722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2"/>
            </a:pPr>
            <a:r>
              <a:rPr lang="cs-CZ" sz="3200" smtClean="0"/>
              <a:t>Jak se jmenuje součástka, která se používá k řízení příkonu v tramvajích?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4052888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tranzistor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537051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termistor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4005263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tyristor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0793C8F-532D-4B8D-A65C-A2B93AB70AF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18</a:t>
            </a:fld>
            <a:endParaRPr lang="cs-CZ">
              <a:cs typeface="Arial" charset="0"/>
            </a:endParaRPr>
          </a:p>
        </p:txBody>
      </p:sp>
      <p:sp>
        <p:nvSpPr>
          <p:cNvPr id="31746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3"/>
            </a:pPr>
            <a:r>
              <a:rPr lang="cs-CZ" sz="3200" smtClean="0"/>
              <a:t>Jak se jmenuje součástka, která umožňuje měnit energii světla na elektrickou energii?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76688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5348288"/>
            <a:ext cx="1260475" cy="103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fotorezistor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3968750"/>
            <a:ext cx="6840537" cy="1081088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LED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530066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fotodioda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134F996-4168-47D6-9EFE-B1FCF726932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cs-CZ">
              <a:cs typeface="Arial" charset="0"/>
            </a:endParaRPr>
          </a:p>
        </p:txBody>
      </p:sp>
      <p:sp>
        <p:nvSpPr>
          <p:cNvPr id="3277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4"/>
            </a:pPr>
            <a:r>
              <a:rPr lang="cs-CZ" sz="3200" smtClean="0"/>
              <a:t>Jak se jmenuje součástka, která se používá v zesilovačích?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33825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2684463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3967163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tyristor</a:t>
            </a:r>
            <a:endParaRPr lang="cs-CZ" sz="2800" i="1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537051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termistor</a:t>
            </a:r>
            <a:endParaRPr lang="cs-CZ" sz="2800" i="1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tranzistor</a:t>
            </a:r>
            <a:endParaRPr lang="cs-CZ" sz="2800" i="1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96C4F57-49A5-43EA-AA53-F92D88AF05B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20</a:t>
            </a:fld>
            <a:endParaRPr lang="cs-CZ">
              <a:cs typeface="Arial" charset="0"/>
            </a:endParaRPr>
          </a:p>
        </p:txBody>
      </p:sp>
      <p:sp>
        <p:nvSpPr>
          <p:cNvPr id="33794" name="Nadpis 3"/>
          <p:cNvSpPr>
            <a:spLocks noGrp="1"/>
          </p:cNvSpPr>
          <p:nvPr>
            <p:ph type="title"/>
          </p:nvPr>
        </p:nvSpPr>
        <p:spPr>
          <a:xfrm>
            <a:off x="457200" y="338138"/>
            <a:ext cx="8229600" cy="1435100"/>
          </a:xfrm>
        </p:spPr>
        <p:txBody>
          <a:bodyPr/>
          <a:lstStyle/>
          <a:p>
            <a:pPr marL="514350" indent="-514350" algn="l">
              <a:buFont typeface="Candara" pitchFamily="34" charset="0"/>
              <a:buAutoNum type="arabicPeriod" startAt="5"/>
            </a:pPr>
            <a:r>
              <a:rPr lang="cs-CZ" sz="2800" smtClean="0"/>
              <a:t>Jak se jmenuje součástka, která se používá v usměrňovačích střídavého proudu?</a:t>
            </a:r>
            <a:endParaRPr lang="cs-CZ" sz="3200" smtClean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4052888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mikroprocesor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537051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integrovaný obvod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4005263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dioda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0825" y="1844675"/>
            <a:ext cx="8713788" cy="4824413"/>
          </a:xfrm>
        </p:spPr>
        <p:txBody>
          <a:bodyPr rtlCol="0">
            <a:normAutofit fontScale="85000" lnSpcReduction="10000"/>
          </a:bodyPr>
          <a:lstStyle/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1800" i="1" u="sng" dirty="0" smtClean="0"/>
              <a:t>Použitá literatura: </a:t>
            </a: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1800" dirty="0"/>
              <a:t>RAUNER, Karel; HAVEL, Václav; RANDA, Miroslav. </a:t>
            </a:r>
            <a:r>
              <a:rPr lang="cs-CZ" sz="1800" i="1" dirty="0"/>
              <a:t>Fyzika 9 učebnice pro základní školy a víceletá gymnázia</a:t>
            </a:r>
            <a:r>
              <a:rPr lang="cs-CZ" sz="1800" dirty="0"/>
              <a:t>. Plzeň: Fraus, 2007, ISBN 978-80-7238-617-8. </a:t>
            </a:r>
            <a:endParaRPr lang="cs-CZ" sz="1800" dirty="0" smtClean="0"/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1800" dirty="0"/>
              <a:t>RAUNER, Karel; HAVEL, Václav; RANDA, Miroslav. </a:t>
            </a:r>
            <a:r>
              <a:rPr lang="cs-CZ" sz="1800" i="1" dirty="0"/>
              <a:t>Fyzika 9 pracovní sešit pro základní školy a víceletá gymnázia</a:t>
            </a:r>
            <a:r>
              <a:rPr lang="cs-CZ" sz="1800" dirty="0"/>
              <a:t>. Plzeň: Fraus, 2007, ISBN 978-80-7238-619-2. </a:t>
            </a:r>
          </a:p>
          <a:p>
            <a:pPr marL="274320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800" i="1" u="sng" dirty="0" smtClean="0">
                <a:solidFill>
                  <a:srgbClr val="073E87"/>
                </a:solidFill>
              </a:rPr>
              <a:t>Jiné </a:t>
            </a:r>
            <a:r>
              <a:rPr lang="cs-CZ" sz="1800" i="1" u="sng" dirty="0">
                <a:solidFill>
                  <a:srgbClr val="073E87"/>
                </a:solidFill>
              </a:rPr>
              <a:t>zdroje</a:t>
            </a:r>
            <a:r>
              <a:rPr lang="cs-CZ" sz="1800" i="1" u="sng" dirty="0" smtClean="0">
                <a:solidFill>
                  <a:srgbClr val="073E87"/>
                </a:solidFill>
              </a:rPr>
              <a:t>:</a:t>
            </a:r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200" dirty="0"/>
              <a:t>Obr. 1 – AUTOR NEUVEDEN. </a:t>
            </a:r>
            <a:r>
              <a:rPr lang="cs-CZ" sz="1200" i="1" dirty="0"/>
              <a:t>tme.eu</a:t>
            </a:r>
            <a:r>
              <a:rPr lang="cs-CZ" sz="1200" dirty="0"/>
              <a:t> [online]. [cit. 18.12.2013]. Dostupný na WWW: </a:t>
            </a:r>
            <a:r>
              <a:rPr lang="cs-CZ" sz="1200" dirty="0">
                <a:hlinkClick r:id="rId2"/>
              </a:rPr>
              <a:t>http://www.tme.eu/cz/katalog/termistory-ntc_112323/</a:t>
            </a:r>
            <a:endParaRPr lang="cs-CZ" sz="1200" dirty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200" dirty="0" smtClean="0"/>
              <a:t>Obr</a:t>
            </a:r>
            <a:r>
              <a:rPr lang="cs-CZ" sz="1200" dirty="0"/>
              <a:t>. </a:t>
            </a:r>
            <a:r>
              <a:rPr lang="cs-CZ" sz="1200" dirty="0" smtClean="0"/>
              <a:t>2 </a:t>
            </a:r>
            <a:r>
              <a:rPr lang="cs-CZ" sz="1200" dirty="0"/>
              <a:t>– AUTOR NEUVEDEN. </a:t>
            </a:r>
            <a:r>
              <a:rPr lang="cs-CZ" sz="1200" i="1" dirty="0"/>
              <a:t>lucy.troja.mff.cuni.cz</a:t>
            </a:r>
            <a:r>
              <a:rPr lang="cs-CZ" sz="1200" dirty="0"/>
              <a:t> [online]. [cit. 18.12.2013]. Dostupný na WWW: </a:t>
            </a:r>
            <a:r>
              <a:rPr lang="cs-CZ" sz="1200" dirty="0">
                <a:hlinkClick r:id="rId3"/>
              </a:rPr>
              <a:t>http://lucy.troja.mff.cuni.cz/~tichy/elektross/soucastky/zadny_prechod/fotorezistor.html</a:t>
            </a:r>
            <a:endParaRPr lang="cs-CZ" sz="1200" dirty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200" dirty="0" smtClean="0"/>
              <a:t>Obr</a:t>
            </a:r>
            <a:r>
              <a:rPr lang="cs-CZ" sz="1200" dirty="0"/>
              <a:t>. </a:t>
            </a:r>
            <a:r>
              <a:rPr lang="cs-CZ" sz="1200" dirty="0" smtClean="0"/>
              <a:t>3 </a:t>
            </a:r>
            <a:r>
              <a:rPr lang="cs-CZ" sz="1200" dirty="0"/>
              <a:t>– AUTOR NEUVEDEN. </a:t>
            </a:r>
            <a:r>
              <a:rPr lang="cs-CZ" sz="1200" i="1" dirty="0"/>
              <a:t>cs.wikipedia.org</a:t>
            </a:r>
            <a:r>
              <a:rPr lang="cs-CZ" sz="1200" dirty="0"/>
              <a:t> [online]. [cit. 18.12.2013]. Dostupný na WWW: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cs.wikipedia.org/wiki/Polovodi%C4%8Dov%C3%A1_dioda</a:t>
            </a:r>
            <a:endParaRPr lang="cs-CZ" sz="1200" dirty="0" smtClean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200" dirty="0"/>
              <a:t>Obr. </a:t>
            </a:r>
            <a:r>
              <a:rPr lang="cs-CZ" sz="1200" dirty="0" smtClean="0"/>
              <a:t>4 </a:t>
            </a:r>
            <a:r>
              <a:rPr lang="cs-CZ" sz="1200" dirty="0"/>
              <a:t>– </a:t>
            </a:r>
            <a:r>
              <a:rPr lang="cs-CZ" sz="1200" dirty="0" smtClean="0"/>
              <a:t>AUTOR </a:t>
            </a:r>
            <a:r>
              <a:rPr lang="cs-CZ" sz="1200" dirty="0"/>
              <a:t>NEUVEDEN. </a:t>
            </a:r>
            <a:r>
              <a:rPr lang="cs-CZ" sz="1200" i="1" dirty="0"/>
              <a:t>engineersgarage.com</a:t>
            </a:r>
            <a:r>
              <a:rPr lang="cs-CZ" sz="1200" dirty="0"/>
              <a:t> [online]. [cit. 18.12.2013]. Dostupný na WWW: </a:t>
            </a:r>
            <a:r>
              <a:rPr lang="cs-CZ" sz="1200" dirty="0">
                <a:hlinkClick r:id="rId5"/>
              </a:rPr>
              <a:t>http://www.engineersgarage.com/tutorials/diodes?page=2</a:t>
            </a:r>
            <a:endParaRPr lang="cs-CZ" sz="1200" dirty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200" dirty="0" smtClean="0"/>
              <a:t>Obr</a:t>
            </a:r>
            <a:r>
              <a:rPr lang="cs-CZ" sz="1200" dirty="0"/>
              <a:t>. </a:t>
            </a:r>
            <a:r>
              <a:rPr lang="cs-CZ" sz="1200" dirty="0" smtClean="0"/>
              <a:t>5 </a:t>
            </a:r>
            <a:r>
              <a:rPr lang="cs-CZ" sz="1200" dirty="0"/>
              <a:t>– </a:t>
            </a:r>
            <a:r>
              <a:rPr lang="cs-CZ" sz="1200" dirty="0" smtClean="0"/>
              <a:t>AUTOR </a:t>
            </a:r>
            <a:r>
              <a:rPr lang="cs-CZ" sz="1200" dirty="0"/>
              <a:t>NEUVEDEN. </a:t>
            </a:r>
            <a:r>
              <a:rPr lang="cs-CZ" sz="1200" i="1" dirty="0"/>
              <a:t>cs.wikipedia.org</a:t>
            </a:r>
            <a:r>
              <a:rPr lang="cs-CZ" sz="1200" dirty="0"/>
              <a:t> [online]. [cit. 18.12.2013]. Dostupný na WWW: </a:t>
            </a: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cs.wikipedia.org/wiki/LED</a:t>
            </a:r>
            <a:endParaRPr lang="cs-CZ" sz="1200" dirty="0" smtClean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200" dirty="0" smtClean="0"/>
              <a:t>Obr</a:t>
            </a:r>
            <a:r>
              <a:rPr lang="cs-CZ" sz="1200" dirty="0"/>
              <a:t>. </a:t>
            </a:r>
            <a:r>
              <a:rPr lang="cs-CZ" sz="1200" dirty="0" smtClean="0"/>
              <a:t>6 – </a:t>
            </a:r>
            <a:r>
              <a:rPr lang="cs-CZ" sz="1200" dirty="0"/>
              <a:t>AUTOR NEUVEDEN. </a:t>
            </a:r>
            <a:r>
              <a:rPr lang="cs-CZ" sz="1200" i="1" dirty="0"/>
              <a:t>cs.wikipedia.org</a:t>
            </a:r>
            <a:r>
              <a:rPr lang="cs-CZ" sz="1200" dirty="0"/>
              <a:t> [online]. [cit. 18.12.2013]. Dostupný na WWW: </a:t>
            </a: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cs.wikipedia.org/wiki/Fotodioda</a:t>
            </a:r>
            <a:endParaRPr lang="cs-CZ" sz="1200" dirty="0" smtClean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200" dirty="0"/>
              <a:t>Obr. </a:t>
            </a:r>
            <a:r>
              <a:rPr lang="cs-CZ" sz="1200" dirty="0" smtClean="0"/>
              <a:t>7 </a:t>
            </a:r>
            <a:r>
              <a:rPr lang="cs-CZ" sz="1200" dirty="0"/>
              <a:t>– AUTOR NEUVEDEN. </a:t>
            </a:r>
            <a:r>
              <a:rPr lang="cs-CZ" sz="1200" i="1" dirty="0"/>
              <a:t>ekobydleni.eu</a:t>
            </a:r>
            <a:r>
              <a:rPr lang="cs-CZ" sz="1200" dirty="0"/>
              <a:t> [online]. [cit. 18.12.2013]. Dostupný na WWW: </a:t>
            </a: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www.ekobydleni.eu/tag/fotovoltaicke-clanky/page/4</a:t>
            </a:r>
            <a:endParaRPr lang="cs-CZ" sz="1200" dirty="0" smtClean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200" dirty="0"/>
              <a:t>Obr. </a:t>
            </a:r>
            <a:r>
              <a:rPr lang="cs-CZ" sz="1200" dirty="0" smtClean="0"/>
              <a:t>8,11 </a:t>
            </a:r>
            <a:r>
              <a:rPr lang="cs-CZ" sz="1200" dirty="0"/>
              <a:t>– </a:t>
            </a:r>
            <a:r>
              <a:rPr lang="pt-BR" sz="1200" dirty="0"/>
              <a:t>AUTOR NEUVEDEN. </a:t>
            </a:r>
            <a:r>
              <a:rPr lang="pt-BR" sz="1200" i="1" dirty="0"/>
              <a:t>www.spsemoh.cz</a:t>
            </a:r>
            <a:r>
              <a:rPr lang="pt-BR" sz="1200" dirty="0"/>
              <a:t> [online]. [cit. </a:t>
            </a:r>
            <a:r>
              <a:rPr lang="cs-CZ" sz="1200" dirty="0"/>
              <a:t>18.12.2013</a:t>
            </a:r>
            <a:r>
              <a:rPr lang="pt-BR" sz="1200" dirty="0" smtClean="0"/>
              <a:t>]. </a:t>
            </a:r>
            <a:r>
              <a:rPr lang="pt-BR" sz="1200" dirty="0"/>
              <a:t>Dostupný na WWW: </a:t>
            </a:r>
            <a:r>
              <a:rPr lang="pt-BR" sz="1200" dirty="0">
                <a:hlinkClick r:id="rId9"/>
              </a:rPr>
              <a:t>http://</a:t>
            </a:r>
            <a:r>
              <a:rPr lang="pt-BR" sz="1200" dirty="0" smtClean="0">
                <a:hlinkClick r:id="rId9"/>
              </a:rPr>
              <a:t>www.spsemoh.cz/vyuka/zel/</a:t>
            </a:r>
            <a:endParaRPr lang="cs-CZ" sz="1200" dirty="0" smtClean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200" dirty="0" smtClean="0"/>
              <a:t>Obr</a:t>
            </a:r>
            <a:r>
              <a:rPr lang="cs-CZ" sz="1200" dirty="0"/>
              <a:t>. </a:t>
            </a:r>
            <a:r>
              <a:rPr lang="cs-CZ" sz="1200" dirty="0" smtClean="0"/>
              <a:t>9 </a:t>
            </a:r>
            <a:r>
              <a:rPr lang="cs-CZ" sz="1200" dirty="0"/>
              <a:t>– </a:t>
            </a:r>
            <a:r>
              <a:rPr lang="cs-CZ" sz="1200" dirty="0" smtClean="0"/>
              <a:t>AUTOR </a:t>
            </a:r>
            <a:r>
              <a:rPr lang="cs-CZ" sz="1200" dirty="0"/>
              <a:t>NEUVEDEN. </a:t>
            </a:r>
            <a:r>
              <a:rPr lang="cs-CZ" sz="1200" i="1" dirty="0"/>
              <a:t>klopneobvody.hys.cz</a:t>
            </a:r>
            <a:r>
              <a:rPr lang="cs-CZ" sz="1200" dirty="0"/>
              <a:t> [online]. [cit. 18.12.2013]. Dostupný na WWW: </a:t>
            </a:r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klopneobvody.hys.cz/tranzistory.html</a:t>
            </a:r>
            <a:endParaRPr lang="cs-CZ" sz="1200" dirty="0" smtClean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200" dirty="0"/>
              <a:t>Obr. </a:t>
            </a:r>
            <a:r>
              <a:rPr lang="cs-CZ" sz="1200" dirty="0" smtClean="0"/>
              <a:t>10 </a:t>
            </a:r>
            <a:r>
              <a:rPr lang="cs-CZ" sz="1200" dirty="0"/>
              <a:t>– </a:t>
            </a:r>
            <a:r>
              <a:rPr lang="cs-CZ" sz="1200" dirty="0" smtClean="0"/>
              <a:t>AUTOR </a:t>
            </a:r>
            <a:r>
              <a:rPr lang="cs-CZ" sz="1200" dirty="0"/>
              <a:t>NEUVEDEN. </a:t>
            </a:r>
            <a:r>
              <a:rPr lang="cs-CZ" sz="1200" i="1" dirty="0"/>
              <a:t>tme.eu</a:t>
            </a:r>
            <a:r>
              <a:rPr lang="cs-CZ" sz="1200" dirty="0"/>
              <a:t> [online]. [cit. 18.12.2013]. Dostupný na WWW: </a:t>
            </a:r>
            <a:r>
              <a:rPr lang="cs-CZ" sz="1200" dirty="0">
                <a:hlinkClick r:id="rId11"/>
              </a:rPr>
              <a:t>http://www.tme.eu/sk/katalog/gombikove-tyristory_112820</a:t>
            </a:r>
            <a:r>
              <a:rPr lang="cs-CZ" sz="1200" dirty="0" smtClean="0">
                <a:hlinkClick r:id="rId11"/>
              </a:rPr>
              <a:t>/</a:t>
            </a:r>
            <a:endParaRPr lang="cs-CZ" sz="1200" dirty="0" smtClean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200" dirty="0"/>
              <a:t>Obr. </a:t>
            </a:r>
            <a:r>
              <a:rPr lang="cs-CZ" sz="1200" dirty="0" smtClean="0"/>
              <a:t>12 </a:t>
            </a:r>
            <a:r>
              <a:rPr lang="cs-CZ" sz="1200" dirty="0"/>
              <a:t>– </a:t>
            </a:r>
            <a:r>
              <a:rPr lang="pt-BR" sz="1200" dirty="0" smtClean="0"/>
              <a:t>AUTOR </a:t>
            </a:r>
            <a:r>
              <a:rPr lang="pt-BR" sz="1200" dirty="0"/>
              <a:t>NEUVEDEN. </a:t>
            </a:r>
            <a:r>
              <a:rPr lang="pt-BR" sz="1200" i="1" dirty="0" smtClean="0"/>
              <a:t>racvonka.cz</a:t>
            </a:r>
            <a:r>
              <a:rPr lang="pt-BR" sz="1200" dirty="0" smtClean="0"/>
              <a:t> </a:t>
            </a:r>
            <a:r>
              <a:rPr lang="pt-BR" sz="1200" dirty="0"/>
              <a:t>[online]. [cit. </a:t>
            </a:r>
            <a:r>
              <a:rPr lang="cs-CZ" sz="1200" dirty="0"/>
              <a:t>18.12.2013</a:t>
            </a:r>
            <a:r>
              <a:rPr lang="pt-BR" sz="1200" dirty="0" smtClean="0"/>
              <a:t>]. </a:t>
            </a:r>
            <a:r>
              <a:rPr lang="pt-BR" sz="1200" dirty="0"/>
              <a:t>Dostupný na WWW: </a:t>
            </a:r>
            <a:r>
              <a:rPr lang="pt-BR" sz="1200" dirty="0">
                <a:hlinkClick r:id="rId12"/>
              </a:rPr>
              <a:t>http://</a:t>
            </a:r>
            <a:r>
              <a:rPr lang="pt-BR" sz="1200" dirty="0" smtClean="0">
                <a:hlinkClick r:id="rId12"/>
              </a:rPr>
              <a:t>racvonka.cz/integrovane-obvody/analogove-io.html</a:t>
            </a:r>
            <a:endParaRPr lang="cs-CZ" sz="1200" dirty="0" smtClean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200" dirty="0"/>
              <a:t>Obr. </a:t>
            </a:r>
            <a:r>
              <a:rPr lang="cs-CZ" sz="1200" dirty="0" smtClean="0"/>
              <a:t>13 – </a:t>
            </a:r>
            <a:r>
              <a:rPr lang="cs-CZ" sz="1200" dirty="0"/>
              <a:t>AUTOR NEUVEDEN. </a:t>
            </a:r>
            <a:r>
              <a:rPr lang="cs-CZ" sz="1200" i="1" dirty="0"/>
              <a:t>elektro.hyperinzerce.cz</a:t>
            </a:r>
            <a:r>
              <a:rPr lang="cs-CZ" sz="1200" dirty="0"/>
              <a:t> [online]. [cit. 18.12.2013]. Dostupný na WWW: </a:t>
            </a:r>
            <a:r>
              <a:rPr lang="cs-CZ" sz="1200" dirty="0">
                <a:hlinkClick r:id="rId13"/>
              </a:rPr>
              <a:t>http://elektro.hyperinzerce.cz/ostatni-elektro/inzerat/5957500-koupim-integrovane-obvody-svaby-poptavka-jihomoravsky-kraj/#.</a:t>
            </a:r>
            <a:r>
              <a:rPr lang="cs-CZ" sz="1200" dirty="0" smtClean="0">
                <a:hlinkClick r:id="rId13"/>
              </a:rPr>
              <a:t>Uv51Jftm1I4</a:t>
            </a:r>
            <a:endParaRPr lang="cs-CZ" sz="1200" dirty="0" smtClean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200" dirty="0" smtClean="0"/>
              <a:t>Obr</a:t>
            </a:r>
            <a:r>
              <a:rPr lang="cs-CZ" sz="1200" dirty="0"/>
              <a:t>. </a:t>
            </a:r>
            <a:r>
              <a:rPr lang="cs-CZ" sz="1200" dirty="0" smtClean="0"/>
              <a:t>14 </a:t>
            </a:r>
            <a:r>
              <a:rPr lang="cs-CZ" sz="1200" dirty="0"/>
              <a:t>– </a:t>
            </a:r>
            <a:r>
              <a:rPr lang="cs-CZ" sz="1200" dirty="0" smtClean="0"/>
              <a:t>AUTOR </a:t>
            </a:r>
            <a:r>
              <a:rPr lang="cs-CZ" sz="1200" dirty="0"/>
              <a:t>NEUVEDEN. </a:t>
            </a:r>
            <a:r>
              <a:rPr lang="cs-CZ" sz="1200" i="1" dirty="0"/>
              <a:t>archiwum.wiz.pl</a:t>
            </a:r>
            <a:r>
              <a:rPr lang="cs-CZ" sz="1200" dirty="0"/>
              <a:t> [online]. [cit. 18.12.2013]. Dostupný na WWW: </a:t>
            </a:r>
            <a:r>
              <a:rPr lang="cs-CZ" sz="1200" dirty="0">
                <a:hlinkClick r:id="rId14"/>
              </a:rPr>
              <a:t>http://</a:t>
            </a:r>
            <a:r>
              <a:rPr lang="cs-CZ" sz="1200" dirty="0" smtClean="0">
                <a:hlinkClick r:id="rId14"/>
              </a:rPr>
              <a:t>archiwum.wiz.pl/1997/97032100.asp</a:t>
            </a:r>
            <a:endParaRPr lang="cs-CZ" sz="1200" dirty="0" smtClean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200" dirty="0" smtClean="0"/>
              <a:t>zdroj obrázků: </a:t>
            </a:r>
            <a:r>
              <a:rPr lang="cs-CZ" sz="1200" dirty="0" smtClean="0">
                <a:hlinkClick r:id="rId15"/>
              </a:rPr>
              <a:t>www.office.microsoft.com</a:t>
            </a:r>
            <a:endParaRPr lang="cs-CZ" sz="1200" dirty="0" smtClean="0"/>
          </a:p>
        </p:txBody>
      </p:sp>
      <p:sp>
        <p:nvSpPr>
          <p:cNvPr id="34818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FF3BCB3-BD2C-4DA2-A632-9CC626CDEB0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21</a:t>
            </a:fld>
            <a:endParaRPr lang="cs-CZ">
              <a:cs typeface="Arial" charset="0"/>
            </a:endParaRPr>
          </a:p>
        </p:txBody>
      </p:sp>
      <p:sp>
        <p:nvSpPr>
          <p:cNvPr id="34819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4095</TotalTime>
  <Words>878</Words>
  <Application>Microsoft Office PowerPoint</Application>
  <PresentationFormat>On-screen Show (4:3)</PresentationFormat>
  <Paragraphs>148</Paragraphs>
  <Slides>21</Slides>
  <Notes>0</Notes>
  <HiddenSlides>1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21</vt:i4>
      </vt:variant>
    </vt:vector>
  </HeadingPairs>
  <TitlesOfParts>
    <vt:vector size="33" baseType="lpstr">
      <vt:lpstr>Candara</vt:lpstr>
      <vt:lpstr>Arial</vt:lpstr>
      <vt:lpstr>Symbol</vt:lpstr>
      <vt:lpstr>Calibri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Základní škola a Mateřská škola Bílá Třemešná, okres Trutnov</vt:lpstr>
      <vt:lpstr>Anotace</vt:lpstr>
      <vt:lpstr>Využití polovodičových součástek</vt:lpstr>
      <vt:lpstr>Opakování - Termistor</vt:lpstr>
      <vt:lpstr>Opakování - Fotorezistor</vt:lpstr>
      <vt:lpstr>Opakování - Polovodičová dioda</vt:lpstr>
      <vt:lpstr>Opakování - Typy diod</vt:lpstr>
      <vt:lpstr>Opakování - LED</vt:lpstr>
      <vt:lpstr>Opakování - Fotodioda</vt:lpstr>
      <vt:lpstr>Tranzistor</vt:lpstr>
      <vt:lpstr>Tyristor</vt:lpstr>
      <vt:lpstr>Integrované obvody</vt:lpstr>
      <vt:lpstr>Mikroprocesory</vt:lpstr>
      <vt:lpstr>Co jsme se dozvěděli?</vt:lpstr>
      <vt:lpstr>Závěrečné opakování</vt:lpstr>
      <vt:lpstr>Jak se jmenuje součástka, jejíž odpor klesá s rostoucí teplotou?</vt:lpstr>
      <vt:lpstr>Jak se jmenuje součástka, která se používá k řízení příkonu v tramvajích?</vt:lpstr>
      <vt:lpstr>Jak se jmenuje součástka, která umožňuje měnit energii světla na elektrickou energii?</vt:lpstr>
      <vt:lpstr>Jak se jmenuje součástka, která se používá v zesilovačích?</vt:lpstr>
      <vt:lpstr>Jak se jmenuje součástka, která se používá v usměrňovačích střídavého proudu?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351</cp:revision>
  <dcterms:created xsi:type="dcterms:W3CDTF">2013-05-10T12:01:16Z</dcterms:created>
  <dcterms:modified xsi:type="dcterms:W3CDTF">2014-02-14T20:28:57Z</dcterms:modified>
</cp:coreProperties>
</file>