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62" r:id="rId3"/>
    <p:sldId id="273" r:id="rId4"/>
    <p:sldId id="263" r:id="rId5"/>
    <p:sldId id="264" r:id="rId6"/>
    <p:sldId id="265" r:id="rId7"/>
    <p:sldId id="271" r:id="rId8"/>
    <p:sldId id="267" r:id="rId9"/>
    <p:sldId id="270" r:id="rId10"/>
    <p:sldId id="269" r:id="rId11"/>
    <p:sldId id="268" r:id="rId12"/>
    <p:sldId id="272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sady:ČR – státní symboly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Autor:Mgr. Jana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říjen/2013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5CF9953-0273-4C43-9A7B-18CDAA9079FB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3E94262-563C-43F4-8EA5-33FDDD5470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5DCE61D-014F-4ABA-9B80-81DD287852A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01CA5E-936F-495F-971F-A7BE629C80C9}" type="datetime1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51E36-EB38-486C-88AC-BE590DD485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4969E-3EB7-4077-864C-926877726ED8}" type="datetime1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C5D-79A0-4D18-9C6A-A480C3AC1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/>
      <p:bldP spid="7" grpId="0" autoUpdateAnimBg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2CEE3-E94C-45B9-AABF-3753009F4929}" type="datetime1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05A89-93C1-4474-B33C-7D49F5AFF5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2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3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83B23-3F73-4FE8-A7F8-13B5F75A7F0A}" type="datetime1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8A25ED-F67E-4839-BEF9-72D03F8D64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9" grpId="0" build="p" autoUpdateAnimBg="0" advAuto="0"/>
      <p:bldP spid="11" grpId="0" build="p" autoUpdateAnimBg="0" advAuto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76649-059F-4A13-A30F-9552AA7D8A66}" type="datetime1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00B1FA-A17C-4395-8FDA-F493FB8BFD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C3E0C6-CA8C-41D8-B442-634A4A221F1D}" type="datetime1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5C0E4B-B17F-4942-8DD0-0B49441DC4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3ADCF-4E26-48B0-AE03-E5D0F8F4CCDC}" type="datetime1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D6909-48A1-40DA-B0AA-3F9D5B22D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3E8E4-DF97-463A-B7C8-3452E2E52F61}" type="datetime1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EFD76-31A2-4D86-B434-E4E8029C9D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  <p:bldP spid="22" grpId="0" autoUpdateAnimBg="0"/>
      <p:bldP spid="3" grpId="0" build="p" autoUpdateAnimBg="0" advAuto="0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9316D-0CB0-4439-ABBA-841EB40CD981}" type="datetime1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F66EC-5066-43D1-95C9-68FF6B4781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 advAuto="0"/>
      <p:bldP spid="3" grpId="0" build="p" autoUpdateAnimBg="0" advAuto="0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94C47-3545-4A29-BE95-728A00D6D3D0}" type="datetime1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531821-644E-46AC-A824-8499D345EE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FD62B-FBDE-4133-82C8-6711FDDA9FF8}" type="datetime1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4B344-8C63-4946-A139-08F4C7FFCD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FC96E1-FD60-46C5-A6E6-A278C071D545}" type="datetime1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79A128-E1AE-497A-A491-EAAF415E20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0.png"/><Relationship Id="rId7" Type="http://schemas.openxmlformats.org/officeDocument/2006/relationships/image" Target="../media/image5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hyperlink" Target="http://www.youtube.com/watch?v=9FaIsRxP2IQ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mall_coat_of_arms_of_the_Czech_Republic.svg(obr.&#269;.1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088" y="1916113"/>
            <a:ext cx="7408862" cy="3451225"/>
          </a:xfrm>
        </p:spPr>
        <p:txBody>
          <a:bodyPr rtlCol="0">
            <a:normAutofit fontScale="70000" lnSpcReduction="2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Materiál slouží k seznámení se státními symboly, k jejich určení, k vysvětlení jejich významu, též k vysvětlení významu státních svátků.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Materiál je určen pro žáky 4., dle potřeby i 5. ročníků.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Časová dotace: 45 min.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Materiál je výukový a slouží též k procvičení učiva. Na snímku č. 6 si žáci pomocí animace po kliknutí na políčka (na interaktivní tabuli nebo myší v</a:t>
            </a:r>
            <a:br>
              <a:rPr lang="cs-CZ" dirty="0" smtClean="0"/>
            </a:br>
            <a:r>
              <a:rPr lang="cs-CZ" dirty="0" smtClean="0"/>
              <a:t>prezentaci) s názvy symbolů, ověří  správnost </a:t>
            </a:r>
            <a:r>
              <a:rPr lang="cs-CZ" smtClean="0"/>
              <a:t>jimi určovaného </a:t>
            </a:r>
            <a:r>
              <a:rPr lang="cs-CZ" dirty="0" smtClean="0"/>
              <a:t>symbolu. Na snímku č. 7 při kliknutí na ptáčka – odkaz na státní hymnu. Snímek č. 8 slouží k procvičení a ověření poznatků z hodiny-výběr možností. Při kliknutí na modré pole se odkryje správná odpověď a zmizí zároveň z nabídky možností (těch je více než otázek). Snímek č. 9 závěrečné zopakování státních symbolů+ostatních. Zbylé snímky se věnují státním svátkům, uvedeny jen ty nejdůležitější pro prohloubení informací.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Materiál má 12 stran a slouží k interaktivní výuce.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4E0934A-8059-4C7A-BA54-C957E4EF1E1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5C291E8-D7DB-4D4C-816C-029B6FEA978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1403648" y="836712"/>
            <a:ext cx="6336704" cy="3240360"/>
          </a:xfrm>
          <a:prstGeom prst="flowChartAlternateProcess">
            <a:avLst/>
          </a:prstGeom>
          <a:solidFill>
            <a:srgbClr val="C00000"/>
          </a:solidFill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dirty="0"/>
              <a:t>STÁTNÍ SYMBOLY,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dirty="0"/>
              <a:t>SVÁTKY</a:t>
            </a:r>
            <a:endParaRPr lang="cs-CZ" sz="72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2609B10-454B-4C92-82DD-F08E5FC73AF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3563938" y="404813"/>
            <a:ext cx="184150" cy="1138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3200" b="1">
              <a:latin typeface="Candara" pitchFamily="34" charset="0"/>
            </a:endParaRPr>
          </a:p>
          <a:p>
            <a:endParaRPr lang="cs-CZ">
              <a:latin typeface="Candara" pitchFamily="34" charset="0"/>
            </a:endParaRPr>
          </a:p>
          <a:p>
            <a:endParaRPr lang="cs-CZ">
              <a:latin typeface="Candara" pitchFamily="34" charset="0"/>
            </a:endParaRPr>
          </a:p>
        </p:txBody>
      </p:sp>
      <p:pic>
        <p:nvPicPr>
          <p:cNvPr id="17411" name="Picture 2" descr="C:\Users\baudyš\AppData\Local\Microsoft\Windows\Temporary Internet Files\Content.IE5\67HZ3ROC\MC9003001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4292600"/>
            <a:ext cx="1406525" cy="182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láček 8"/>
          <p:cNvSpPr/>
          <p:nvPr/>
        </p:nvSpPr>
        <p:spPr>
          <a:xfrm>
            <a:off x="395536" y="1988840"/>
            <a:ext cx="2678088" cy="1620760"/>
          </a:xfrm>
          <a:prstGeom prst="cloudCallout">
            <a:avLst>
              <a:gd name="adj1" fmla="val 55279"/>
              <a:gd name="adj2" fmla="val 67789"/>
            </a:avLst>
          </a:prstGeom>
          <a:solidFill>
            <a:schemeClr val="accent5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Jsou určeny zákonem.</a:t>
            </a:r>
            <a:endParaRPr lang="cs-CZ" sz="2400" b="1" dirty="0"/>
          </a:p>
        </p:txBody>
      </p:sp>
      <p:sp>
        <p:nvSpPr>
          <p:cNvPr id="10" name="Obláček 9"/>
          <p:cNvSpPr/>
          <p:nvPr/>
        </p:nvSpPr>
        <p:spPr>
          <a:xfrm>
            <a:off x="3995936" y="548680"/>
            <a:ext cx="3744416" cy="2124816"/>
          </a:xfrm>
          <a:prstGeom prst="cloudCallout">
            <a:avLst>
              <a:gd name="adj1" fmla="val -32984"/>
              <a:gd name="adj2" fmla="val 117214"/>
            </a:avLst>
          </a:prstGeom>
          <a:solidFill>
            <a:schemeClr val="accent5">
              <a:lumMod val="75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Jsou oficiálním a nezaměnitelným označením země.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5724128" y="2780928"/>
            <a:ext cx="3096344" cy="1476744"/>
          </a:xfrm>
          <a:prstGeom prst="cloudCallout">
            <a:avLst>
              <a:gd name="adj1" fmla="val -71534"/>
              <a:gd name="adj2" fmla="val 68305"/>
            </a:avLst>
          </a:prstGeom>
          <a:solidFill>
            <a:schemeClr val="accent5">
              <a:lumMod val="50000"/>
            </a:schemeClr>
          </a:solidFill>
          <a:effectLst>
            <a:innerShdw blurRad="63500" dist="508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Reprezentují stát.</a:t>
            </a:r>
            <a:endParaRPr lang="cs-CZ" sz="2400" b="1" dirty="0"/>
          </a:p>
        </p:txBody>
      </p:sp>
      <p:sp>
        <p:nvSpPr>
          <p:cNvPr id="12" name="Obláček 11"/>
          <p:cNvSpPr/>
          <p:nvPr/>
        </p:nvSpPr>
        <p:spPr>
          <a:xfrm rot="21189436">
            <a:off x="179512" y="4365104"/>
            <a:ext cx="3707904" cy="2268832"/>
          </a:xfrm>
          <a:prstGeom prst="cloudCallout">
            <a:avLst>
              <a:gd name="adj1" fmla="val 64927"/>
              <a:gd name="adj2" fmla="val 16200"/>
            </a:avLst>
          </a:prstGeom>
          <a:solidFill>
            <a:schemeClr val="accent5">
              <a:lumMod val="60000"/>
              <a:lumOff val="40000"/>
            </a:schemeClr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Většinou vychází z historie a tradic státu.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láček 12"/>
          <p:cNvSpPr/>
          <p:nvPr/>
        </p:nvSpPr>
        <p:spPr>
          <a:xfrm>
            <a:off x="5940152" y="4509120"/>
            <a:ext cx="2786608" cy="1908792"/>
          </a:xfrm>
          <a:prstGeom prst="cloudCallout">
            <a:avLst>
              <a:gd name="adj1" fmla="val -81604"/>
              <a:gd name="adj2" fmla="val -26483"/>
            </a:avLst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Jednotlivé země se jimi navzájem odlišují.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251520" y="260648"/>
            <a:ext cx="3384376" cy="756664"/>
          </a:xfrm>
          <a:prstGeom prst="flowChartAlternateProcess">
            <a:avLst/>
          </a:prstGeom>
          <a:solidFill>
            <a:srgbClr val="C00000"/>
          </a:solidFill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u="sng" dirty="0"/>
              <a:t>Státní symboly</a:t>
            </a:r>
            <a:endParaRPr lang="cs-CZ" sz="3200" b="1" i="1" u="sng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18176A6-3AD4-4CAF-B847-F9481FE9518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2195513" y="115888"/>
            <a:ext cx="4679950" cy="1322387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Znáš státní symboly?</a:t>
            </a:r>
            <a:endParaRPr lang="cs-CZ" sz="2400" b="1" dirty="0"/>
          </a:p>
        </p:txBody>
      </p:sp>
      <p:pic>
        <p:nvPicPr>
          <p:cNvPr id="2050" name="Picture 2" descr="http://upload.wikimedia.org/wikipedia/commons/thumb/c/cb/Flag_of_the_Czech_Republic.svg/120px-Flag_of_the_Czech_Republic.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4581525"/>
            <a:ext cx="2160587" cy="14398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2" name="Picture 4" descr="http://upload.wikimedia.org/wikipedia/commons/thumb/f/fc/Flag_of_the_president_of_the_Czech_Republic.svg/120px-Flag_of_the_president_of_the_Czech_Republic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484784"/>
            <a:ext cx="1719064" cy="180556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054" name="Picture 6" descr="http://upload.wikimedia.org/wikipedia/commons/thumb/e/ed/Coat_of_arms_of_the_Czech_Republic.svg/100px-Coat_of_arms_of_the_Czech_Republic.svg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35825" y="981075"/>
            <a:ext cx="1589088" cy="1906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6" name="Picture 8" descr="http://upload.wikimedia.org/wikipedia/commons/thumb/2/20/Small_coat_of_arms_of_the_Czech_Republic.svg/98px-Small_coat_of_arms_of_the_Czech_Republic.svg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3850" y="1125538"/>
            <a:ext cx="1704975" cy="20875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8" name="Picture 10" descr="http://upload.wikimedia.org/wikipedia/commons/thumb/b/bf/Seal_of_the_Czech_Republic.png/120px-Seal_of_the_Czech_Republic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66775" y="4437063"/>
            <a:ext cx="2014538" cy="1997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60" name="Picture 12" descr="http://upload.wikimedia.org/wikipedia/commons/thumb/a/ad/Skroup-Anthem.jpg/120px-Skroup-Anthem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419475" y="4652963"/>
            <a:ext cx="20161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2" name="Picture 14" descr="http://upload.wikimedia.org/wikipedia/commons/thumb/5/58/Tricolour_of_the_Czech_Republic.svg/120px-Tricolour_of_the_Czech_Republic.svg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268538" y="2997200"/>
            <a:ext cx="2486025" cy="9318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23850" y="908050"/>
            <a:ext cx="631825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ndara" pitchFamily="34" charset="0"/>
              </a:rPr>
              <a:t>Obr.č.1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956550" y="692150"/>
            <a:ext cx="7508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ndara" pitchFamily="34" charset="0"/>
              </a:rPr>
              <a:t>Obr</a:t>
            </a:r>
            <a:r>
              <a:rPr lang="cs-CZ">
                <a:latin typeface="Candara" pitchFamily="34" charset="0"/>
              </a:rPr>
              <a:t>. </a:t>
            </a:r>
            <a:r>
              <a:rPr lang="cs-CZ" sz="1200">
                <a:latin typeface="Candara" pitchFamily="34" charset="0"/>
              </a:rPr>
              <a:t>č. 2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011863" y="3284538"/>
            <a:ext cx="887412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Candara" pitchFamily="34" charset="0"/>
              </a:rPr>
              <a:t>Obr.č.3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7956550" y="5949950"/>
            <a:ext cx="65881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ndara" pitchFamily="34" charset="0"/>
              </a:rPr>
              <a:t>Obr.č.4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1547813" y="6165850"/>
            <a:ext cx="65246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ndara" pitchFamily="34" charset="0"/>
              </a:rPr>
              <a:t>Obr.č.5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4067175" y="3860800"/>
            <a:ext cx="663575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ndara" pitchFamily="34" charset="0"/>
              </a:rPr>
              <a:t>Obr.č.6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3492500" y="4437063"/>
            <a:ext cx="649288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ndara" pitchFamily="34" charset="0"/>
              </a:rPr>
              <a:t>Obr.č.7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1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1" grpId="0"/>
      <p:bldP spid="22" grpId="0"/>
      <p:bldP spid="23" grpId="0"/>
      <p:bldP spid="31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12" descr="http://upload.wikimedia.org/wikipedia/commons/thumb/a/ad/Skroup-Anthem.jpg/120px-Skroup-Anthe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1989138"/>
            <a:ext cx="18478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14" descr="http://upload.wikimedia.org/wikipedia/commons/thumb/5/58/Tricolour_of_the_Czech_Republic.svg/120px-Tricolour_of_the_Czech_Republic.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05250" y="4030663"/>
            <a:ext cx="1862138" cy="698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6" descr="http://upload.wikimedia.org/wikipedia/commons/thumb/e/ed/Coat_of_arms_of_the_Czech_Republic.svg/100px-Coat_of_arms_of_the_Czech_Republic.svg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92950" y="2205038"/>
            <a:ext cx="1468438" cy="1762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8" descr="http://upload.wikimedia.org/wikipedia/commons/thumb/2/20/Small_coat_of_arms_of_the_Czech_Republic.svg/98px-Small_coat_of_arms_of_the_Czech_Republic.svg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9388" y="549275"/>
            <a:ext cx="1352550" cy="16557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" name="Picture 2" descr="http://upload.wikimedia.org/wikipedia/commons/thumb/c/cb/Flag_of_the_Czech_Republic.svg/120px-Flag_of_the_Czech_Republic.svg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64250" y="439738"/>
            <a:ext cx="1800225" cy="1200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Picture 4" descr="http://upload.wikimedia.org/wikipedia/commons/thumb/f/fc/Flag_of_the_president_of_the_Czech_Republic.svg/120px-Flag_of_the_president_of_the_Czech_Republic.svg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15616" y="2564904"/>
            <a:ext cx="1512168" cy="158826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4" name="Picture 10" descr="http://upload.wikimedia.org/wikipedia/commons/thumb/b/bf/Seal_of_the_Czech_Republic.png/120px-Seal_of_the_Czech_Republic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339975" y="260350"/>
            <a:ext cx="1797050" cy="1781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Vývojový diagram: ukončení 5"/>
          <p:cNvSpPr/>
          <p:nvPr/>
        </p:nvSpPr>
        <p:spPr>
          <a:xfrm>
            <a:off x="250825" y="5949950"/>
            <a:ext cx="2071688" cy="574675"/>
          </a:xfrm>
          <a:prstGeom prst="flowChartTerminator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Státní pečeť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465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CB7E1CA-7DF3-4202-B9D2-974D0295E97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4" name="Vývojový diagram: ukončení 3"/>
          <p:cNvSpPr/>
          <p:nvPr/>
        </p:nvSpPr>
        <p:spPr>
          <a:xfrm>
            <a:off x="4356100" y="5373688"/>
            <a:ext cx="2884488" cy="695325"/>
          </a:xfrm>
          <a:prstGeom prst="flowChartTerminator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Vlajka prezidenta republiky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Vývojový diagram: ukončení 4"/>
          <p:cNvSpPr/>
          <p:nvPr/>
        </p:nvSpPr>
        <p:spPr>
          <a:xfrm>
            <a:off x="107950" y="5229225"/>
            <a:ext cx="1922463" cy="438150"/>
          </a:xfrm>
          <a:prstGeom prst="flowChartTerminator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Státní vlajka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Vývojový diagram: ukončení 6"/>
          <p:cNvSpPr/>
          <p:nvPr/>
        </p:nvSpPr>
        <p:spPr>
          <a:xfrm>
            <a:off x="2268538" y="5229225"/>
            <a:ext cx="1946275" cy="793750"/>
          </a:xfrm>
          <a:prstGeom prst="flowChartTerminator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Velký státní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znak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Vývojový diagram: ukončení 7"/>
          <p:cNvSpPr/>
          <p:nvPr/>
        </p:nvSpPr>
        <p:spPr>
          <a:xfrm>
            <a:off x="7251700" y="5229225"/>
            <a:ext cx="1892300" cy="690563"/>
          </a:xfrm>
          <a:prstGeom prst="flowChartTerminator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Malý státní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znak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Vývojový diagram: ukončení 8"/>
          <p:cNvSpPr/>
          <p:nvPr/>
        </p:nvSpPr>
        <p:spPr>
          <a:xfrm>
            <a:off x="2555875" y="6165850"/>
            <a:ext cx="2279650" cy="582613"/>
          </a:xfrm>
          <a:prstGeom prst="flowChartTerminator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Státní hymna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Vývojový diagram: ukončení 10"/>
          <p:cNvSpPr/>
          <p:nvPr/>
        </p:nvSpPr>
        <p:spPr>
          <a:xfrm>
            <a:off x="6875463" y="6092825"/>
            <a:ext cx="2063750" cy="582613"/>
          </a:xfrm>
          <a:prstGeom prst="flowChartTerminator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Státní barvy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472" name="TextovéPole 12"/>
          <p:cNvSpPr txBox="1">
            <a:spLocks noChangeArrowheads="1"/>
          </p:cNvSpPr>
          <p:nvPr/>
        </p:nvSpPr>
        <p:spPr bwMode="auto">
          <a:xfrm>
            <a:off x="900113" y="333375"/>
            <a:ext cx="6318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ndara" pitchFamily="34" charset="0"/>
              </a:rPr>
              <a:t>Obr.č.1</a:t>
            </a:r>
          </a:p>
        </p:txBody>
      </p:sp>
      <p:sp>
        <p:nvSpPr>
          <p:cNvPr id="19473" name="TextovéPole 14"/>
          <p:cNvSpPr txBox="1">
            <a:spLocks noChangeArrowheads="1"/>
          </p:cNvSpPr>
          <p:nvPr/>
        </p:nvSpPr>
        <p:spPr bwMode="auto">
          <a:xfrm>
            <a:off x="3851275" y="260350"/>
            <a:ext cx="654050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ndara" pitchFamily="34" charset="0"/>
              </a:rPr>
              <a:t>Obr.č.5</a:t>
            </a:r>
          </a:p>
        </p:txBody>
      </p:sp>
      <p:sp>
        <p:nvSpPr>
          <p:cNvPr id="19474" name="TextovéPole 16"/>
          <p:cNvSpPr txBox="1">
            <a:spLocks noChangeArrowheads="1"/>
          </p:cNvSpPr>
          <p:nvPr/>
        </p:nvSpPr>
        <p:spPr bwMode="auto">
          <a:xfrm>
            <a:off x="7404100" y="1527175"/>
            <a:ext cx="65881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ndara" pitchFamily="34" charset="0"/>
              </a:rPr>
              <a:t>Obr.č.4</a:t>
            </a:r>
          </a:p>
        </p:txBody>
      </p:sp>
      <p:sp>
        <p:nvSpPr>
          <p:cNvPr id="19475" name="TextovéPole 18"/>
          <p:cNvSpPr txBox="1">
            <a:spLocks noChangeArrowheads="1"/>
          </p:cNvSpPr>
          <p:nvPr/>
        </p:nvSpPr>
        <p:spPr bwMode="auto">
          <a:xfrm>
            <a:off x="7956550" y="3860800"/>
            <a:ext cx="647700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ndara" pitchFamily="34" charset="0"/>
              </a:rPr>
              <a:t>Obr.č.2</a:t>
            </a:r>
          </a:p>
        </p:txBody>
      </p:sp>
      <p:sp>
        <p:nvSpPr>
          <p:cNvPr id="19476" name="TextovéPole 20"/>
          <p:cNvSpPr txBox="1">
            <a:spLocks noChangeArrowheads="1"/>
          </p:cNvSpPr>
          <p:nvPr/>
        </p:nvSpPr>
        <p:spPr bwMode="auto">
          <a:xfrm>
            <a:off x="971550" y="4149725"/>
            <a:ext cx="6524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ndara" pitchFamily="34" charset="0"/>
              </a:rPr>
              <a:t>Obr.č.3</a:t>
            </a:r>
          </a:p>
        </p:txBody>
      </p:sp>
      <p:sp>
        <p:nvSpPr>
          <p:cNvPr id="19477" name="TextovéPole 22"/>
          <p:cNvSpPr txBox="1">
            <a:spLocks noChangeArrowheads="1"/>
          </p:cNvSpPr>
          <p:nvPr/>
        </p:nvSpPr>
        <p:spPr bwMode="auto">
          <a:xfrm>
            <a:off x="4356100" y="4652963"/>
            <a:ext cx="661988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ndara" pitchFamily="34" charset="0"/>
              </a:rPr>
              <a:t>Obr.č.6</a:t>
            </a:r>
          </a:p>
        </p:txBody>
      </p:sp>
      <p:sp>
        <p:nvSpPr>
          <p:cNvPr id="19478" name="TextovéPole 24"/>
          <p:cNvSpPr txBox="1">
            <a:spLocks noChangeArrowheads="1"/>
          </p:cNvSpPr>
          <p:nvPr/>
        </p:nvSpPr>
        <p:spPr bwMode="auto">
          <a:xfrm>
            <a:off x="6156325" y="3716338"/>
            <a:ext cx="649288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ndara" pitchFamily="34" charset="0"/>
              </a:rPr>
              <a:t>Obr.č.7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989 -0.05182 C 0.10677 -0.065 0.11406 -0.08605 0.11979 -0.09715 C 0.121 -0.10201 0.12535 -0.11034 0.12535 -0.11034 C 0.12795 -0.12838 0.12448 -0.10941 0.12864 -0.12214 C 0.1316 -0.13116 0.13368 -0.14157 0.13524 -0.15128 C 0.13646 -0.17002 0.13889 -0.19061 0.13403 -0.20842 C 0.13107 -0.23317 0.13524 -0.20241 0.13073 -0.22461 C 0.12725 -0.24196 0.12604 -0.26047 0.12083 -0.27735 C 0.12031 -0.28129 0.11892 -0.29262 0.11875 -0.29632 C 0.11788 -0.31136 0.11649 -0.34166 0.11649 -0.34166 C 0.11614 -0.39255 0.11614 -0.44321 0.11545 -0.4941 C 0.11528 -0.50104 0.11267 -0.51029 0.10989 -0.51585 C 0.10833 -0.52255 0.10451 -0.5325 0.1 -0.53643 C 0.09878 -0.54129 0.09357 -0.55054 0.0901 -0.55401 C 0.08715 -0.55702 0.08281 -0.55586 0.07916 -0.55702 C 0.06111 -0.56257 0.08576 -0.55748 0.06354 -0.56142 C 0.04844 -0.56789 0.03125 -0.56766 0.01545 -0.57021 C 0.00451 -0.57206 -0.00573 -0.57576 -0.0165 -0.57738 C -0.03577 -0.58455 -0.05712 -0.58617 -0.07691 -0.58917 C -0.09393 -0.58825 -0.11459 -0.58802 -0.13073 -0.57738 C -0.13837 -0.57229 -0.14566 -0.56489 -0.15382 -0.56142 C -0.15938 -0.55401 -0.16563 -0.54754 -0.17031 -0.53944 C -0.17275 -0.53528 -0.17465 -0.53065 -0.17691 -0.52625 C -0.17761 -0.52487 -0.17917 -0.52186 -0.17917 -0.52186 C -0.18212 -0.50914 -0.1849 -0.49641 -0.18785 -0.48369 C -0.18924 -0.46403 -0.1915 -0.44229 -0.1967 -0.42378 C -0.19844 -0.40389 -0.2033 -0.38538 -0.20868 -0.36664 C -0.21025 -0.36086 -0.21059 -0.35716 -0.2132 -0.35207 C -0.21476 -0.34559 -0.21719 -0.33935 -0.22084 -0.33449 C -0.22118 -0.3331 -0.22136 -0.33148 -0.22188 -0.33009 C -0.2224 -0.32848 -0.22361 -0.32732 -0.22413 -0.3257 C -0.22465 -0.32385 -0.22448 -0.32154 -0.22518 -0.31969 C -0.22656 -0.31645 -0.22917 -0.31413 -0.23073 -0.31089 C -0.23247 -0.30349 -0.23577 -0.2991 -0.24063 -0.29493 C -0.24618 -0.28406 -0.26007 -0.28984 -0.26806 -0.29054 C -0.2757 -0.29239 -0.27778 -0.29794 -0.28455 -0.30072 C -0.28802 -0.30534 -0.28993 -0.30604 -0.29445 -0.30812 C -0.30243 -0.30743 -0.31163 -0.31043 -0.31858 -0.30511 C -0.32222 -0.30234 -0.32396 -0.29655 -0.32743 -0.29331 C -0.33038 -0.28082 -0.3257 -0.29817 -0.33177 -0.28452 C -0.33316 -0.28129 -0.33386 -0.27758 -0.33507 -0.27435 C -0.33663 -0.27018 -0.33837 -0.26116 -0.33837 -0.26116 C -0.33768 -0.24474 -0.3382 -0.23548 -0.33507 -0.22161 C -0.33281 -0.21143 -0.33281 -0.21212 -0.32969 -0.20125 C -0.32934 -0.19986 -0.32847 -0.19685 -0.32847 -0.19685 C -0.32882 -0.18783 -0.32413 -0.14319 -0.33959 -0.13671 C -0.34445 -0.13232 -0.34913 -0.12977 -0.35486 -0.12792 C -0.35834 -0.12815 -0.37518 -0.12885 -0.38125 -0.13093 C -0.39184 -0.13463 -0.39896 -0.14504 -0.40764 -0.1529 C -0.4158 -0.16956 -0.4132 -0.17789 -0.4132 -0.20125 " pathEditMode="relative" ptsTypes="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01 -0.03726 C -0.04149 -0.05046 -0.04583 -0.06226 -0.0474 -0.07476 C -0.04896 -0.08657 -0.05174 -0.09791 -0.05365 -0.10949 C -0.05538 -0.12013 -0.05625 -0.13101 -0.05885 -0.14143 C -0.05972 -0.14976 -0.0599 -0.1581 -0.06094 -0.16643 C -0.06128 -0.16921 -0.06302 -0.17476 -0.06302 -0.17453 C -0.06458 -0.21597 -0.06562 -0.25601 -0.06094 -0.29699 C -0.0592 -0.31226 -0.05816 -0.33217 -0.05156 -0.3456 C -0.04878 -0.36064 -0.04444 -0.37569 -0.03802 -0.38865 C -0.02778 -0.40902 -0.04253 -0.38819 -0.03281 -0.40115 C -0.03003 -0.41226 -0.02465 -0.42129 -0.01927 -0.43032 C -0.01458 -0.43842 -0.01128 -0.44953 -0.00365 -0.45393 C 0.01111 -0.46273 0.02743 -0.46412 0.04323 -0.46643 C 0.06094 -0.4655 0.07778 -0.46412 0.09531 -0.46226 C 0.12448 -0.45254 0.16094 -0.45717 0.18802 -0.45671 C 0.20833 -0.45277 0.22691 -0.44236 0.24635 -0.43588 C 0.25382 -0.42916 0.2625 -0.42777 0.27031 -0.42199 C 0.27674 -0.41713 0.28281 -0.41088 0.28906 -0.40532 C 0.2967 -0.39861 0.2934 -0.39907 0.2974 -0.39282 C 0.30504 -0.38055 0.31163 -0.36759 0.31927 -0.35532 C 0.32274 -0.34976 0.32361 -0.34398 0.32743 -0.33865 C 0.33004 -0.32847 0.33629 -0.31782 0.34115 -0.30949 C 0.34514 -0.30254 0.34705 -0.2949 0.35243 -0.29004 C 0.3559 -0.2831 0.35868 -0.27523 0.36406 -0.2706 C 0.36736 -0.26388 0.37361 -0.25902 0.37865 -0.25532 C 0.38299 -0.25208 0.38663 -0.24814 0.39115 -0.2456 C 0.40469 -0.23796 0.42049 -0.23518 0.4349 -0.2331 C 0.44288 -0.22963 0.45069 -0.22685 0.45885 -0.22338 C 0.46007 -0.22291 0.46059 -0.22129 0.46198 -0.2206 C 0.4684 -0.21689 0.47483 -0.21319 0.48177 -0.21088 C 0.48646 -0.20717 0.49149 -0.20393 0.49635 -0.20115 C 0.49844 -0.2 0.50069 -0.2 0.50243 -0.19838 C 0.51059 -0.1912 0.52049 -0.18055 0.52969 -0.17754 C 0.53698 -0.17106 0.54514 -0.16643 0.55365 -0.16365 C 0.55799 -0.15972 0.56319 -0.15856 0.56823 -0.15671 C 0.58646 -0.14976 0.60556 -0.14838 0.62448 -0.14699 C 0.63333 -0.14467 0.64167 -0.1405 0.65052 -0.13865 C 0.68681 -0.1405 0.67188 -0.13055 0.68073 -0.14838 C 0.67934 -0.16342 0.67778 -0.16504 0.67135 -0.17615 C 0.66788 -0.18217 0.66597 -0.1875 0.66198 -0.19282 C 0.6592 -0.2037 0.65208 -0.21527 0.64844 -0.22615 C 0.64601 -0.23333 0.64549 -0.2405 0.64219 -0.24699 C 0.6401 -0.2581 0.63767 -0.26898 0.63594 -0.28032 C 0.63681 -0.30092 0.63837 -0.3206 0.64323 -0.34004 C 0.64462 -0.35486 0.64861 -0.36851 0.65052 -0.3831 C 0.65139 -0.38958 0.6526 -0.40254 0.6526 -0.40231 C 0.65226 -0.42013 0.65226 -0.43773 0.65156 -0.45532 C 0.65139 -0.46134 0.64879 -0.46759 0.6474 -0.47338 C 0.64514 -0.48263 0.64306 -0.49305 0.63906 -0.50115 C 0.63646 -0.50625 0.63594 -0.50439 0.63281 -0.5081 C 0.61528 -0.5287 0.60174 -0.53055 0.57865 -0.5331 C 0.55972 -0.53518 0.54063 -0.5368 0.52222 -0.54282 C 0.51806 -0.54861 0.51701 -0.55162 0.51493 -0.55949 C 0.51476 -0.56088 0.51406 -0.56365 0.51406 -0.56342 C 0.51267 -0.57824 0.51181 -0.58865 0.51302 -0.60393 C 0.51319 -0.60787 0.51476 -0.61736 0.51719 -0.6206 C 0.52292 -0.62824 0.53247 -0.63032 0.53993 -0.63032 " pathEditMode="relative" rAng="0" ptsTypes="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100" y="-29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667 -0.06477 C 0.07535 -0.06431 0.08403 -0.06454 0.09271 -0.06338 C 0.09271 -0.06315 0.10052 -0.05991 0.10209 -0.05922 C 0.11077 -0.05528 0.12014 -0.05158 0.12917 -0.0495 C 0.13802 -0.05158 0.13785 -0.05459 0.1448 -0.0606 C 0.1474 -0.06593 0.14862 -0.07148 0.15 -0.07726 C 0.15348 -0.09114 0.16598 -0.10317 0.175 -0.10918 C 0.18299 -0.10872 0.19098 -0.10895 0.19896 -0.10779 C 0.20348 -0.1071 0.21528 -0.09715 0.21875 -0.09392 C 0.22049 -0.0923 0.23056 -0.09045 0.23334 -0.08975 C 0.24254 -0.09091 0.24532 -0.08906 0.25105 -0.09669 C 0.25296 -0.10456 0.25174 -0.09947 0.25417 -0.11196 C 0.25452 -0.11381 0.25521 -0.11751 0.25521 -0.11728 C 0.25452 -0.13555 0.25556 -0.14365 0.25209 -0.15776 C 0.25035 -0.17557 0.24566 -0.20032 0.25521 -0.21466 C 0.26007 -0.22207 0.26459 -0.22623 0.27188 -0.22854 C 0.27639 -0.22993 0.28542 -0.23271 0.28542 -0.23248 C 0.2948 -0.23225 0.30417 -0.23248 0.31355 -0.23132 C 0.31684 -0.23086 0.3198 -0.22854 0.32292 -0.22716 C 0.32396 -0.22669 0.32605 -0.22577 0.32605 -0.22554 C 0.33004 -0.22045 0.33733 -0.2142 0.34271 -0.21189 C 0.34584 -0.20773 0.34792 -0.20541 0.35209 -0.20356 C 0.35643 -0.19778 0.3625 -0.19431 0.36771 -0.18968 C 0.36893 -0.18853 0.36962 -0.18667 0.37084 -0.18552 C 0.37171 -0.18459 0.37292 -0.18482 0.37396 -0.18413 C 0.38073 -0.1795 0.37327 -0.18344 0.38021 -0.17719 C 0.38316 -0.17465 0.38664 -0.1728 0.38959 -0.17025 C 0.3948 -0.16562 0.40868 -0.16285 0.41459 -0.16192 C 0.4224 -0.16239 0.43889 -0.15938 0.44688 -0.16886 C 0.44862 -0.17095 0.45382 -0.17719 0.45521 -0.18135 C 0.45608 -0.18413 0.4566 -0.18691 0.4573 -0.18968 C 0.45764 -0.19107 0.45834 -0.19385 0.45834 -0.19361 C 0.45799 -0.19662 0.45799 -0.1994 0.4573 -0.20217 C 0.45521 -0.21073 0.44427 -0.2105 0.43959 -0.21466 C 0.43855 -0.21559 0.4375 -0.21675 0.43646 -0.21744 C 0.43542 -0.21813 0.43438 -0.21813 0.43334 -0.21883 C 0.43108 -0.22045 0.42709 -0.22438 0.42709 -0.22415 C 0.42275 -0.23317 0.42188 -0.23595 0.42188 -0.24659 " pathEditMode="relative" rAng="0" ptsTypes="fffffffffffffffff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00" y="-8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159 -0.0463 C 0.07361 -0.05394 0.07656 -0.06806 0.07534 -0.08033 C 0.07413 -0.09375 0.071 -0.10857 0.06718 -0.12107 C 0.06788 -0.14167 0.06354 -0.16019 0.07951 -0.16737 C 0.09166 -0.18264 0.12864 -0.19514 0.14479 -0.19584 C 0.17413 -0.197 0.2033 -0.19769 0.23264 -0.19862 C 0.24357 -0.20024 0.25451 -0.20255 0.26527 -0.20533 C 0.27135 -0.21042 0.27396 -0.21667 0.27639 -0.2257 C 0.27743 -0.22987 0.27951 -0.23797 0.27951 -0.23797 C 0.28055 -0.26783 0.28159 -0.27871 0.27951 -0.31158 C 0.27847 -0.32848 0.25538 -0.35 0.24375 -0.3551 C 0.23889 -0.35973 0.2342 -0.36135 0.22847 -0.3632 C 0.21944 -0.36945 0.20885 -0.372 0.19896 -0.37547 C 0.19149 -0.38218 0.18229 -0.38542 0.17343 -0.38774 C 0.16805 -0.3926 0.15416 -0.39931 0.14791 -0.40139 C 0.14323 -0.40533 0.13889 -0.40996 0.1335 -0.41227 C 0.12899 -0.41667 0.12361 -0.42223 0.11823 -0.42454 C 0.11371 -0.42917 0.11041 -0.43565 0.10503 -0.43797 C 0.10173 -0.44237 0.09149 -0.45348 0.08871 -0.45973 C 0.08524 -0.46737 0.08159 -0.47454 0.07743 -0.48149 C 0.07656 -0.48496 0.07448 -0.49283 0.07448 -0.49514 C 0.07413 -0.50834 0.07448 -0.52153 0.07534 -0.53473 C 0.07656 -0.55278 0.10538 -0.5544 0.11215 -0.5551 C 0.12152 -0.5588 0.11684 -0.55788 0.12639 -0.55788 " pathEditMode="relative" ptsTypes="fffffffffffffffffffffff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8 -0.04279 C -0.06389 -0.04696 -0.06337 -0.05228 -0.06146 -0.05598 C -0.05782 -0.06338 -0.05191 -0.06477 -0.04601 -0.06616 C -0.03611 -0.06569 -0.02622 -0.06569 -0.01632 -0.06477 C -0.01216 -0.06431 -0.00729 -0.06176 -0.0033 -0.06037 C 0.00937 -0.05621 0.02222 -0.05181 0.03524 -0.0502 C 0.05087 -0.04511 0.06354 -0.04788 0.08038 -0.04881 C 0.09496 -0.05505 0.1033 -0.07217 0.10989 -0.08975 C 0.11198 -0.0953 0.11319 -0.10201 0.11545 -0.10733 C 0.11666 -0.11034 0.11979 -0.11612 0.11979 -0.11612 C 0.12118 -0.12283 0.12291 -0.12977 0.1243 -0.13648 C 0.12326 -0.15267 0.12066 -0.18552 0.11319 -0.1994 C 0.11111 -0.20819 0.10798 -0.21466 0.10225 -0.21999 C 0.0993 -0.22554 0.09496 -0.23109 0.0901 -0.23317 C 0.08663 -0.24034 0.07569 -0.24936 0.06927 -0.25214 C 0.06545 -0.26 0.05642 -0.26694 0.04948 -0.26972 C 0.04323 -0.27805 0.0342 -0.28221 0.02639 -0.2873 C 0.02135 -0.29054 0.00087 -0.30534 -0.0066 -0.3065 C -0.01754 -0.30835 -0.02848 -0.30904 -0.03941 -0.31089 C -0.07275 -0.30904 -0.09966 -0.30442 -0.13177 -0.29771 C -0.14115 -0.29308 -0.15087 -0.291 -0.16042 -0.2873 C -0.17587 -0.28129 -0.19045 -0.27596 -0.2066 -0.27411 C -0.2592 -0.25723 -0.31163 -0.24728 -0.3658 -0.24497 C -0.39532 -0.24127 -0.4224 -0.24265 -0.45261 -0.24335 C -0.46285 -0.24497 -0.47309 -0.24636 -0.48351 -0.24636 " pathEditMode="relative" ptsTypes="ffffffffffffffffffffffff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07 -0.02199 0.00208 -0.03796 -0.0073 -0.05463 C -0.00886 -0.06204 -0.01875 -0.07523 -0.02448 -0.07755 C -0.02553 -0.07847 -0.02657 -0.07917 -0.02761 -0.08033 C -0.02882 -0.08148 -0.02952 -0.08334 -0.03073 -0.08449 C -0.03351 -0.08704 -0.03785 -0.08843 -0.04098 -0.08982 C -0.04688 -0.09537 -0.05417 -0.09653 -0.06129 -0.09815 C -0.08212 -0.09769 -0.10278 -0.09815 -0.12362 -0.09676 C -0.12952 -0.0963 -0.14098 -0.09259 -0.14098 -0.09259 C -0.26372 -0.09421 -0.21198 -0.08542 -0.25816 -0.09815 C -0.26389 -0.10162 -0.26945 -0.10255 -0.27553 -0.10486 C -0.28594 -0.10903 -0.29566 -0.11505 -0.30625 -0.11852 C -0.30955 -0.12153 -0.31164 -0.125 -0.31546 -0.12662 C -0.32622 -0.13681 -0.33698 -0.15209 -0.34497 -0.16621 C -0.34688 -0.16968 -0.34775 -0.17408 -0.35 -0.17709 C -0.35452 -0.18287 -0.35903 -0.18866 -0.36337 -0.19468 C -0.36928 -0.20278 -0.37466 -0.21273 -0.38264 -0.21644 C -0.38924 -0.22315 -0.39618 -0.23102 -0.40417 -0.23287 C -0.44011 -0.25579 -0.48421 -0.25371 -0.52257 -0.25463 C -0.53889 -0.25949 -0.55695 -0.25949 -0.57153 -0.27222 C -0.57761 -0.27755 -0.5823 -0.28519 -0.58681 -0.29259 C -0.58872 -0.29861 -0.5915 -0.30417 -0.59289 -0.31042 C -0.5948 -0.31945 -0.59514 -0.32963 -0.59914 -0.3375 C -0.60226 -0.35046 -0.60452 -0.37014 -0.61025 -0.38102 C -0.61684 -0.40718 -0.63091 -0.40648 -0.65 -0.40834 C -0.66754 -0.40996 -0.68108 -0.41088 -0.69809 -0.41227 C -0.70921 -0.41829 -0.72379 -0.41921 -0.73577 -0.4206 C -0.73941 -0.42361 -0.74184 -0.42454 -0.74497 -0.42871 C -0.74532 -0.43912 -0.74046 -0.45255 -0.74601 -0.45996 C -0.75157 -0.46736 -0.76181 -0.45903 -0.76945 -0.46134 C -0.77257 -0.46227 -0.77136 -0.47107 -0.77448 -0.47222 C -0.78855 -0.47709 -0.78785 -0.46713 -0.78785 -0.47639 " pathEditMode="relative" ptsTypes="fffffffffffffffff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13 -0.04488 C 0.07605 -0.05251 0.07813 -0.06199 0.08143 -0.06847 C 0.08143 -0.0687 0.08299 -0.07772 0.08351 -0.07865 C 0.08542 -0.08189 0.09011 -0.08744 0.09011 -0.08744 C 0.09219 -0.09507 0.0908 -0.09091 0.09566 -0.10062 C 0.09636 -0.10201 0.09792 -0.10502 0.09792 -0.10502 C 0.09948 -0.11127 0.10105 -0.11751 0.10226 -0.12399 C 0.10157 -0.13926 0.10469 -0.14203 0.09792 -0.14897 C 0.0948 -0.15221 0.09132 -0.15475 0.08803 -0.15776 C 0.08698 -0.15869 0.08473 -0.16077 0.08473 -0.16077 C 0.08403 -0.16216 0.08351 -0.16401 0.08247 -0.16516 C 0.0816 -0.16632 0.08004 -0.16655 0.07917 -0.16794 C 0.07535 -0.17372 0.07518 -0.17534 0.07362 -0.18112 C 0.07431 -0.18783 0.07344 -0.19385 0.07691 -0.19871 C 0.07952 -0.20241 0.08334 -0.2031 0.08681 -0.20449 C 0.08785 -0.20495 0.08889 -0.20611 0.09011 -0.20611 C 0.104 -0.20703 0.11806 -0.20703 0.13195 -0.2075 C 0.13959 -0.2142 0.13768 -0.21004 0.13959 -0.21767 C 0.13837 -0.23757 0.13837 -0.22947 0.13525 -0.24266 C 0.1356 -0.24566 0.13542 -0.24867 0.13629 -0.25145 C 0.13785 -0.2563 0.14289 -0.25723 0.14619 -0.25885 C 0.15278 -0.26186 0.15834 -0.26625 0.16494 -0.26903 C 0.16598 -0.26995 0.16702 -0.27134 0.16823 -0.27203 C 0.16928 -0.27273 0.17049 -0.2725 0.17153 -0.27342 C 0.17396 -0.2755 0.1757 -0.27874 0.17813 -0.28082 C 0.18056 -0.28614 0.18073 -0.28915 0.18473 -0.29239 C 0.18525 -0.29725 0.18664 -0.31275 0.18681 -0.31737 C 0.18803 -0.34027 0.18594 -0.37497 0.20782 -0.38168 C 0.21441 -0.38793 0.22431 -0.39163 0.23195 -0.39487 C 0.23664 -0.39695 0.25244 -0.40851 0.25608 -0.41245 C 0.26198 -0.41869 0.2566 -0.41545 0.26268 -0.41846 C 0.26789 -0.42378 0.27188 -0.42933 0.27691 -0.43442 C 0.27796 -0.43697 0.279 -0.43951 0.28021 -0.44182 C 0.28108 -0.44344 0.28264 -0.4446 0.28351 -0.44622 C 0.28646 -0.452 0.2882 -0.45917 0.29132 -0.46519 C 0.29601 -0.49156 0.28959 -0.50544 0.27691 -0.52232 C 0.27275 -0.52787 0.26823 -0.53458 0.26268 -0.5369 C 0.25921 -0.54037 0.25244 -0.54707 0.24844 -0.54869 C 0.24271 -0.55355 0.23716 -0.56049 0.23073 -0.56327 C 0.23004 -0.56465 0.22952 -0.56651 0.22865 -0.56766 C 0.22778 -0.56905 0.22622 -0.56928 0.22535 -0.57067 C 0.22501 -0.57136 0.22327 -0.57877 0.2231 -0.57946 C 0.22882 -0.58432 0.23473 -0.58756 0.23959 -0.59403 C 0.2408 -0.59889 0.23941 -0.59843 0.24185 -0.59843 " pathEditMode="relative" ptsTypes="fffffffffffffffffffffffffffffffffffffffffffA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4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2649035-C318-46A5-A334-67A2A450AE6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3059113" y="260350"/>
            <a:ext cx="3025775" cy="1033463"/>
          </a:xfrm>
          <a:prstGeom prst="horizontalScroll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Státní hymna</a:t>
            </a:r>
            <a:endParaRPr lang="cs-CZ" sz="2800" b="1" dirty="0"/>
          </a:p>
        </p:txBody>
      </p:sp>
      <p:sp>
        <p:nvSpPr>
          <p:cNvPr id="6" name="Obláček 5"/>
          <p:cNvSpPr/>
          <p:nvPr/>
        </p:nvSpPr>
        <p:spPr>
          <a:xfrm rot="21147588">
            <a:off x="5472113" y="5445125"/>
            <a:ext cx="3671887" cy="1223963"/>
          </a:xfrm>
          <a:prstGeom prst="cloudCallout">
            <a:avLst>
              <a:gd name="adj1" fmla="val 48988"/>
              <a:gd name="adj2" fmla="val -100159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autor: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Josef Kajetán Tyl</a:t>
            </a:r>
            <a:endParaRPr lang="cs-CZ" sz="2400" b="1" dirty="0"/>
          </a:p>
        </p:txBody>
      </p:sp>
      <p:sp>
        <p:nvSpPr>
          <p:cNvPr id="7" name="Obláček 6"/>
          <p:cNvSpPr/>
          <p:nvPr/>
        </p:nvSpPr>
        <p:spPr>
          <a:xfrm>
            <a:off x="107950" y="908050"/>
            <a:ext cx="3095625" cy="1441450"/>
          </a:xfrm>
          <a:prstGeom prst="cloudCallout">
            <a:avLst>
              <a:gd name="adj1" fmla="val -44523"/>
              <a:gd name="adj2" fmla="val -9169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název: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Kde domov můj</a:t>
            </a:r>
            <a:endParaRPr lang="cs-CZ" sz="2400" b="1" dirty="0"/>
          </a:p>
        </p:txBody>
      </p:sp>
      <p:sp>
        <p:nvSpPr>
          <p:cNvPr id="8" name="Obláček 7"/>
          <p:cNvSpPr/>
          <p:nvPr/>
        </p:nvSpPr>
        <p:spPr>
          <a:xfrm>
            <a:off x="5292725" y="692150"/>
            <a:ext cx="3851275" cy="1584325"/>
          </a:xfrm>
          <a:prstGeom prst="cloudCallout">
            <a:avLst>
              <a:gd name="adj1" fmla="val 47176"/>
              <a:gd name="adj2" fmla="val 89296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hudba: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František </a:t>
            </a:r>
            <a:r>
              <a:rPr lang="cs-CZ" sz="2400" b="1" dirty="0" err="1">
                <a:solidFill>
                  <a:schemeClr val="tx1"/>
                </a:solidFill>
              </a:rPr>
              <a:t>Škroup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486" name="TextovéPole 10"/>
          <p:cNvSpPr txBox="1">
            <a:spLocks noChangeArrowheads="1"/>
          </p:cNvSpPr>
          <p:nvPr/>
        </p:nvSpPr>
        <p:spPr bwMode="auto">
          <a:xfrm>
            <a:off x="0" y="2565400"/>
            <a:ext cx="3930650" cy="397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 i="1">
                <a:latin typeface="Candara" pitchFamily="34" charset="0"/>
              </a:rPr>
              <a:t>Kde domov můj,</a:t>
            </a:r>
            <a:br>
              <a:rPr lang="cs-CZ" sz="2800" b="1" i="1">
                <a:latin typeface="Candara" pitchFamily="34" charset="0"/>
              </a:rPr>
            </a:br>
            <a:r>
              <a:rPr lang="cs-CZ" sz="2800" b="1" i="1">
                <a:latin typeface="Candara" pitchFamily="34" charset="0"/>
              </a:rPr>
              <a:t>kde domov můj.</a:t>
            </a:r>
            <a:br>
              <a:rPr lang="cs-CZ" sz="2800" b="1" i="1">
                <a:latin typeface="Candara" pitchFamily="34" charset="0"/>
              </a:rPr>
            </a:br>
            <a:r>
              <a:rPr lang="cs-CZ" sz="2800" b="1" i="1">
                <a:latin typeface="Candara" pitchFamily="34" charset="0"/>
              </a:rPr>
              <a:t>Voda hučí po lučinách,</a:t>
            </a:r>
            <a:br>
              <a:rPr lang="cs-CZ" sz="2800" b="1" i="1">
                <a:latin typeface="Candara" pitchFamily="34" charset="0"/>
              </a:rPr>
            </a:br>
            <a:r>
              <a:rPr lang="cs-CZ" sz="2800" b="1" i="1">
                <a:latin typeface="Candara" pitchFamily="34" charset="0"/>
              </a:rPr>
              <a:t>bory šumí po skalinách,</a:t>
            </a:r>
            <a:br>
              <a:rPr lang="cs-CZ" sz="2800" b="1" i="1">
                <a:latin typeface="Candara" pitchFamily="34" charset="0"/>
              </a:rPr>
            </a:br>
            <a:r>
              <a:rPr lang="cs-CZ" sz="2800" b="1" i="1">
                <a:latin typeface="Candara" pitchFamily="34" charset="0"/>
              </a:rPr>
              <a:t>v sadě skví se jara květ,</a:t>
            </a:r>
            <a:br>
              <a:rPr lang="cs-CZ" sz="2800" b="1" i="1">
                <a:latin typeface="Candara" pitchFamily="34" charset="0"/>
              </a:rPr>
            </a:br>
            <a:r>
              <a:rPr lang="cs-CZ" sz="2800" b="1" i="1">
                <a:latin typeface="Candara" pitchFamily="34" charset="0"/>
              </a:rPr>
              <a:t>zemský ráj to na pohled!</a:t>
            </a:r>
            <a:br>
              <a:rPr lang="cs-CZ" sz="2800" b="1" i="1">
                <a:latin typeface="Candara" pitchFamily="34" charset="0"/>
              </a:rPr>
            </a:br>
            <a:r>
              <a:rPr lang="cs-CZ" sz="2800" b="1" i="1">
                <a:latin typeface="Candara" pitchFamily="34" charset="0"/>
              </a:rPr>
              <a:t>A to je ta krásná země,</a:t>
            </a:r>
            <a:br>
              <a:rPr lang="cs-CZ" sz="2800" b="1" i="1">
                <a:latin typeface="Candara" pitchFamily="34" charset="0"/>
              </a:rPr>
            </a:br>
            <a:r>
              <a:rPr lang="cs-CZ" sz="2800" b="1" i="1">
                <a:latin typeface="Candara" pitchFamily="34" charset="0"/>
              </a:rPr>
              <a:t>země česká, domov můj,</a:t>
            </a:r>
            <a:br>
              <a:rPr lang="cs-CZ" sz="2800" b="1" i="1">
                <a:latin typeface="Candara" pitchFamily="34" charset="0"/>
              </a:rPr>
            </a:br>
            <a:r>
              <a:rPr lang="cs-CZ" sz="2800" b="1" i="1">
                <a:latin typeface="Candara" pitchFamily="34" charset="0"/>
              </a:rPr>
              <a:t>země česká, domov můj</a:t>
            </a:r>
            <a:r>
              <a:rPr lang="cs-CZ" sz="2800" b="1">
                <a:latin typeface="Candara" pitchFamily="34" charset="0"/>
              </a:rPr>
              <a:t>!</a:t>
            </a:r>
          </a:p>
        </p:txBody>
      </p:sp>
      <p:sp>
        <p:nvSpPr>
          <p:cNvPr id="13" name="Obláček 12"/>
          <p:cNvSpPr/>
          <p:nvPr/>
        </p:nvSpPr>
        <p:spPr>
          <a:xfrm>
            <a:off x="4067175" y="2205038"/>
            <a:ext cx="4392613" cy="2303462"/>
          </a:xfrm>
          <a:prstGeom prst="cloudCallout">
            <a:avLst>
              <a:gd name="adj1" fmla="val -33399"/>
              <a:gd name="adj2" fmla="val -86224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Píseň z české divadelní hry: </a:t>
            </a: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Fidlovačka aneb žádný hněv a žádná rvačka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488" name="Picture 1" descr="C:\Users\baudyš\AppData\Local\Microsoft\Windows\Temporary Internet Files\Content.IE5\UBSZVTVZ\MC900434593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826863">
            <a:off x="3111500" y="1047750"/>
            <a:ext cx="1358900" cy="207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3B61063-CBCA-4112-BF3B-B62AEF2CFA2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516688" y="188913"/>
            <a:ext cx="2376487" cy="1033462"/>
          </a:xfrm>
          <a:prstGeom prst="horizontalScroll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Doplň:</a:t>
            </a:r>
            <a:endParaRPr lang="cs-CZ" sz="3200" dirty="0"/>
          </a:p>
        </p:txBody>
      </p:sp>
      <p:sp>
        <p:nvSpPr>
          <p:cNvPr id="21507" name="TextovéPole 4"/>
          <p:cNvSpPr txBox="1">
            <a:spLocks noChangeArrowheads="1"/>
          </p:cNvSpPr>
          <p:nvPr/>
        </p:nvSpPr>
        <p:spPr bwMode="auto">
          <a:xfrm>
            <a:off x="371475" y="1268413"/>
            <a:ext cx="85693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                                        </a:t>
            </a:r>
            <a:r>
              <a:rPr lang="cs-CZ" sz="2400">
                <a:latin typeface="Candara" pitchFamily="34" charset="0"/>
              </a:rPr>
              <a:t>je</a:t>
            </a:r>
            <a:r>
              <a:rPr lang="cs-CZ">
                <a:latin typeface="Candara" pitchFamily="34" charset="0"/>
              </a:rPr>
              <a:t> </a:t>
            </a:r>
            <a:r>
              <a:rPr lang="cs-CZ" sz="2400">
                <a:latin typeface="Candara" pitchFamily="34" charset="0"/>
              </a:rPr>
              <a:t>oficiálním státním symbolem reprezentujícím Českou republiku.</a:t>
            </a: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39750" y="989013"/>
            <a:ext cx="1800225" cy="695325"/>
          </a:xfrm>
          <a:prstGeom prst="flowChartAlternateProcess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Státní vlajka</a:t>
            </a:r>
            <a:endParaRPr lang="cs-CZ" sz="24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339975" y="5395913"/>
            <a:ext cx="2570163" cy="603250"/>
          </a:xfrm>
          <a:prstGeom prst="flowChartAlternateProcess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František </a:t>
            </a:r>
            <a:r>
              <a:rPr lang="cs-CZ" sz="2400" dirty="0" err="1"/>
              <a:t>Škroup</a:t>
            </a:r>
            <a:endParaRPr lang="cs-CZ" sz="2400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236538" y="3382963"/>
            <a:ext cx="2305050" cy="611187"/>
          </a:xfrm>
          <a:prstGeom prst="flowChartAlternateProcess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Státní hymna</a:t>
            </a:r>
            <a:endParaRPr lang="cs-CZ" sz="2400" dirty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6275388" y="2809875"/>
            <a:ext cx="1309687" cy="603250"/>
          </a:xfrm>
          <a:prstGeom prst="flowChartAlternateProcess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Státní pečeť</a:t>
            </a:r>
            <a:endParaRPr lang="cs-CZ" sz="2400" dirty="0"/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482600" y="2017713"/>
            <a:ext cx="1706563" cy="612775"/>
          </a:xfrm>
          <a:prstGeom prst="flowChartAlternateProcess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Velký státní znak</a:t>
            </a:r>
            <a:endParaRPr lang="cs-CZ" sz="2400" dirty="0"/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1146175" y="4149725"/>
            <a:ext cx="1676400" cy="684213"/>
          </a:xfrm>
          <a:prstGeom prst="flowChartAlternateProcess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Vlajka prezidenta</a:t>
            </a:r>
            <a:endParaRPr lang="cs-CZ" sz="2400" dirty="0"/>
          </a:p>
        </p:txBody>
      </p:sp>
      <p:sp>
        <p:nvSpPr>
          <p:cNvPr id="21514" name="TextovéPole 13"/>
          <p:cNvSpPr txBox="1">
            <a:spLocks noChangeArrowheads="1"/>
          </p:cNvSpPr>
          <p:nvPr/>
        </p:nvSpPr>
        <p:spPr bwMode="auto">
          <a:xfrm>
            <a:off x="179388" y="2205038"/>
            <a:ext cx="865028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                                        </a:t>
            </a:r>
            <a:r>
              <a:rPr lang="cs-CZ" sz="2400">
                <a:latin typeface="Candara" pitchFamily="34" charset="0"/>
              </a:rPr>
              <a:t>slouží k vnější reprezentaci státu, označení budov,</a:t>
            </a:r>
          </a:p>
          <a:p>
            <a:r>
              <a:rPr lang="cs-CZ" sz="2400">
                <a:latin typeface="Candara" pitchFamily="34" charset="0"/>
              </a:rPr>
              <a:t> státních orgánů, úřadů.</a:t>
            </a:r>
          </a:p>
        </p:txBody>
      </p:sp>
      <p:sp>
        <p:nvSpPr>
          <p:cNvPr id="21515" name="TextovéPole 14"/>
          <p:cNvSpPr txBox="1">
            <a:spLocks noChangeArrowheads="1"/>
          </p:cNvSpPr>
          <p:nvPr/>
        </p:nvSpPr>
        <p:spPr bwMode="auto">
          <a:xfrm>
            <a:off x="225425" y="2978150"/>
            <a:ext cx="8432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Používá k ověřování mezinárodních smluv -                                        .</a:t>
            </a:r>
          </a:p>
        </p:txBody>
      </p:sp>
      <p:sp>
        <p:nvSpPr>
          <p:cNvPr id="21516" name="TextovéPole 15"/>
          <p:cNvSpPr txBox="1">
            <a:spLocks noChangeArrowheads="1"/>
          </p:cNvSpPr>
          <p:nvPr/>
        </p:nvSpPr>
        <p:spPr bwMode="auto">
          <a:xfrm>
            <a:off x="323850" y="3429000"/>
            <a:ext cx="85074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                                             </a:t>
            </a:r>
            <a:r>
              <a:rPr lang="cs-CZ" sz="2400">
                <a:latin typeface="Candara" pitchFamily="34" charset="0"/>
              </a:rPr>
              <a:t>lze hrát a zpívat při státních svátcích a při jiných</a:t>
            </a:r>
          </a:p>
          <a:p>
            <a:r>
              <a:rPr lang="cs-CZ" sz="2400">
                <a:latin typeface="Candara" pitchFamily="34" charset="0"/>
              </a:rPr>
              <a:t> příležitostech.</a:t>
            </a:r>
          </a:p>
        </p:txBody>
      </p:sp>
      <p:sp>
        <p:nvSpPr>
          <p:cNvPr id="21517" name="TextovéPole 16"/>
          <p:cNvSpPr txBox="1">
            <a:spLocks noChangeArrowheads="1"/>
          </p:cNvSpPr>
          <p:nvPr/>
        </p:nvSpPr>
        <p:spPr bwMode="auto">
          <a:xfrm>
            <a:off x="395288" y="4292600"/>
            <a:ext cx="85725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                                    je vyvěšena v době přítomnosti prezidenta na </a:t>
            </a:r>
          </a:p>
          <a:p>
            <a:r>
              <a:rPr lang="cs-CZ" sz="2400">
                <a:latin typeface="Candara" pitchFamily="34" charset="0"/>
              </a:rPr>
              <a:t>Pražském hradě.</a:t>
            </a:r>
          </a:p>
        </p:txBody>
      </p:sp>
      <p:sp>
        <p:nvSpPr>
          <p:cNvPr id="21518" name="TextovéPole 17"/>
          <p:cNvSpPr txBox="1">
            <a:spLocks noChangeArrowheads="1"/>
          </p:cNvSpPr>
          <p:nvPr/>
        </p:nvSpPr>
        <p:spPr bwMode="auto">
          <a:xfrm>
            <a:off x="25400" y="5021263"/>
            <a:ext cx="86868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Autorem textu hymny České republiky je                                               ,</a:t>
            </a:r>
          </a:p>
          <a:p>
            <a:r>
              <a:rPr lang="cs-CZ" sz="2400">
                <a:latin typeface="Candara" pitchFamily="34" charset="0"/>
              </a:rPr>
              <a:t>hudbu k ní složil                                              .</a:t>
            </a:r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5537200" y="4895850"/>
            <a:ext cx="2786063" cy="565150"/>
          </a:xfrm>
          <a:prstGeom prst="flowChartAlternateProcess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Josef Kajetán Tyl</a:t>
            </a:r>
            <a:endParaRPr lang="cs-CZ" sz="24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539750" y="989013"/>
            <a:ext cx="1800225" cy="6953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92D05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82600" y="2017713"/>
            <a:ext cx="1706563" cy="6127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6275388" y="2809875"/>
            <a:ext cx="1309687" cy="6191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236538" y="3382963"/>
            <a:ext cx="2305050" cy="6111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5537200" y="4895850"/>
            <a:ext cx="2786063" cy="565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2339975" y="5395913"/>
            <a:ext cx="2570163" cy="6032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1146175" y="4149725"/>
            <a:ext cx="1676400" cy="6842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250825" y="5876925"/>
            <a:ext cx="17811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7030A0"/>
                </a:solidFill>
                <a:latin typeface="Candara" pitchFamily="34" charset="0"/>
              </a:rPr>
              <a:t>Státní pečeť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3850" y="6396038"/>
            <a:ext cx="2355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ndara" pitchFamily="34" charset="0"/>
              </a:rPr>
              <a:t>Josef Kajetán Tyl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700338" y="6396038"/>
            <a:ext cx="241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7030A0"/>
                </a:solidFill>
                <a:latin typeface="Candara" pitchFamily="34" charset="0"/>
              </a:rPr>
              <a:t>Vlajka prezidenta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2339975" y="6021388"/>
            <a:ext cx="23447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ndara" pitchFamily="34" charset="0"/>
              </a:rPr>
              <a:t>Velký státní znak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6773863" y="6308725"/>
            <a:ext cx="2370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7030A0"/>
                </a:solidFill>
                <a:latin typeface="Candara" pitchFamily="34" charset="0"/>
              </a:rPr>
              <a:t>František Škroup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4859338" y="5949950"/>
            <a:ext cx="1752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7030A0"/>
                </a:solidFill>
                <a:latin typeface="Candara" pitchFamily="34" charset="0"/>
              </a:rPr>
              <a:t>Státní vlajka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003800" y="6308725"/>
            <a:ext cx="1893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ndara" pitchFamily="34" charset="0"/>
              </a:rPr>
              <a:t>Státní hymna</a:t>
            </a:r>
          </a:p>
        </p:txBody>
      </p:sp>
      <p:sp>
        <p:nvSpPr>
          <p:cNvPr id="21534" name="TextovéPole 37"/>
          <p:cNvSpPr txBox="1">
            <a:spLocks noChangeArrowheads="1"/>
          </p:cNvSpPr>
          <p:nvPr/>
        </p:nvSpPr>
        <p:spPr bwMode="auto">
          <a:xfrm>
            <a:off x="7667625" y="5516563"/>
            <a:ext cx="1330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7030A0"/>
                </a:solidFill>
                <a:latin typeface="Candara" pitchFamily="34" charset="0"/>
              </a:rPr>
              <a:t>Trikolora</a:t>
            </a:r>
          </a:p>
        </p:txBody>
      </p:sp>
      <p:sp>
        <p:nvSpPr>
          <p:cNvPr id="21535" name="TextovéPole 38"/>
          <p:cNvSpPr txBox="1">
            <a:spLocks noChangeArrowheads="1"/>
          </p:cNvSpPr>
          <p:nvPr/>
        </p:nvSpPr>
        <p:spPr bwMode="auto">
          <a:xfrm>
            <a:off x="6516688" y="5876925"/>
            <a:ext cx="2425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ndara" pitchFamily="34" charset="0"/>
              </a:rPr>
              <a:t>Fotbalová hymna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6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/>
      <p:bldP spid="31" grpId="0"/>
      <p:bldP spid="32" grpId="0"/>
      <p:bldP spid="33" grpId="0"/>
      <p:bldP spid="35" grpId="0"/>
      <p:bldP spid="36" grpId="0"/>
      <p:bldP spid="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F102CB5-DE6D-4D88-8A89-BCB9E235428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-180975" y="1125538"/>
            <a:ext cx="53165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lvl="1">
              <a:buFont typeface="Wingdings" pitchFamily="2" charset="2"/>
              <a:buChar char="Ø"/>
            </a:pPr>
            <a:r>
              <a:rPr lang="cs-CZ" sz="2400" b="1">
                <a:latin typeface="Candara" pitchFamily="34" charset="0"/>
              </a:rPr>
              <a:t>Velký státní znak České republiky,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3850" y="476250"/>
            <a:ext cx="2112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>
                <a:latin typeface="Candara" pitchFamily="34" charset="0"/>
              </a:rPr>
              <a:t>Státní vlajka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23850" y="2276475"/>
            <a:ext cx="4024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>
                <a:latin typeface="Candara" pitchFamily="34" charset="0"/>
              </a:rPr>
              <a:t>Vlajka prezidenta republiky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95288" y="4005263"/>
            <a:ext cx="3463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>
                <a:latin typeface="Candara" pitchFamily="34" charset="0"/>
              </a:rPr>
              <a:t>Státní barvy (trikolora)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3429000"/>
            <a:ext cx="20462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>
                <a:latin typeface="Candara" pitchFamily="34" charset="0"/>
              </a:rPr>
              <a:t>Státní pečeť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23850" y="2852738"/>
            <a:ext cx="2208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>
                <a:latin typeface="Candara" pitchFamily="34" charset="0"/>
              </a:rPr>
              <a:t>Státní</a:t>
            </a:r>
            <a:r>
              <a:rPr lang="cs-CZ">
                <a:latin typeface="Candara" pitchFamily="34" charset="0"/>
              </a:rPr>
              <a:t>  </a:t>
            </a:r>
            <a:r>
              <a:rPr lang="cs-CZ" sz="2400" b="1">
                <a:latin typeface="Candara" pitchFamily="34" charset="0"/>
              </a:rPr>
              <a:t>hymna</a:t>
            </a: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4355976" y="260648"/>
            <a:ext cx="4536504" cy="972688"/>
          </a:xfrm>
          <a:prstGeom prst="flowChartAlternate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reflection blurRad="6350" stA="55000" endA="300" endPos="45500" dir="5400000" sy="-100000" algn="bl" rotWithShape="0"/>
                </a:effectLst>
              </a:rPr>
              <a:t>Státní symboly-oficiální</a:t>
            </a:r>
            <a:endParaRPr lang="cs-CZ" sz="3200" dirty="0">
              <a:effectLst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23850" y="1700213"/>
            <a:ext cx="2574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>
                <a:latin typeface="Candara" pitchFamily="34" charset="0"/>
              </a:rPr>
              <a:t>Malý státní znak</a:t>
            </a:r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5399584" y="4005064"/>
            <a:ext cx="3744416" cy="828672"/>
          </a:xfrm>
          <a:prstGeom prst="flowChartAlternate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Ostatní </a:t>
            </a:r>
            <a:r>
              <a:rPr lang="cs-CZ" sz="2800" dirty="0">
                <a:effectLst>
                  <a:reflection blurRad="6350" stA="55000" endA="300" endPos="45500" dir="5400000" sy="-100000" algn="bl" rotWithShape="0"/>
                </a:effectLst>
              </a:rPr>
              <a:t>státní</a:t>
            </a:r>
            <a:r>
              <a:rPr lang="cs-CZ" sz="2800" dirty="0"/>
              <a:t> symboly</a:t>
            </a:r>
            <a:endParaRPr lang="cs-CZ" sz="2800" dirty="0"/>
          </a:p>
        </p:txBody>
      </p:sp>
      <p:grpSp>
        <p:nvGrpSpPr>
          <p:cNvPr id="23" name="Skupina 22"/>
          <p:cNvGrpSpPr>
            <a:grpSpLocks/>
          </p:cNvGrpSpPr>
          <p:nvPr/>
        </p:nvGrpSpPr>
        <p:grpSpPr bwMode="auto">
          <a:xfrm>
            <a:off x="179388" y="4797425"/>
            <a:ext cx="3957637" cy="1933575"/>
            <a:chOff x="179512" y="4797152"/>
            <a:chExt cx="3958163" cy="1933183"/>
          </a:xfrm>
        </p:grpSpPr>
        <p:pic>
          <p:nvPicPr>
            <p:cNvPr id="23569" name="Picture 2" descr="http://upload.wikimedia.org/wikipedia/commons/thumb/d/dc/Czech_crown_Scheiwl.png/120px-Czech_crown_Scheiwl.pn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95536" y="5085184"/>
              <a:ext cx="1503040" cy="15030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70" name="TextovéPole 10"/>
            <p:cNvSpPr txBox="1">
              <a:spLocks noChangeArrowheads="1"/>
            </p:cNvSpPr>
            <p:nvPr/>
          </p:nvSpPr>
          <p:spPr bwMode="auto">
            <a:xfrm>
              <a:off x="179512" y="4797152"/>
              <a:ext cx="390683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buFont typeface="Wingdings" pitchFamily="2" charset="2"/>
                <a:buChar char="Ø"/>
              </a:pPr>
              <a:r>
                <a:rPr lang="cs-CZ" sz="2400">
                  <a:latin typeface="Candara" pitchFamily="34" charset="0"/>
                </a:rPr>
                <a:t>České korunovační klenoty</a:t>
              </a:r>
            </a:p>
          </p:txBody>
        </p:sp>
        <p:sp>
          <p:nvSpPr>
            <p:cNvPr id="23571" name="TextovéPole 18"/>
            <p:cNvSpPr txBox="1">
              <a:spLocks noChangeArrowheads="1"/>
            </p:cNvSpPr>
            <p:nvPr/>
          </p:nvSpPr>
          <p:spPr bwMode="auto">
            <a:xfrm>
              <a:off x="1979712" y="5445224"/>
              <a:ext cx="2157963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ndara" pitchFamily="34" charset="0"/>
                </a:rPr>
                <a:t>Svatováclavská</a:t>
              </a:r>
            </a:p>
            <a:p>
              <a:r>
                <a:rPr lang="cs-CZ" sz="2400">
                  <a:latin typeface="Candara" pitchFamily="34" charset="0"/>
                </a:rPr>
                <a:t> koruna</a:t>
              </a:r>
            </a:p>
          </p:txBody>
        </p:sp>
        <p:sp>
          <p:nvSpPr>
            <p:cNvPr id="23572" name="TextovéPole 20"/>
            <p:cNvSpPr txBox="1">
              <a:spLocks noChangeArrowheads="1"/>
            </p:cNvSpPr>
            <p:nvPr/>
          </p:nvSpPr>
          <p:spPr bwMode="auto">
            <a:xfrm>
              <a:off x="251520" y="6453336"/>
              <a:ext cx="662361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200">
                  <a:latin typeface="Candara" pitchFamily="34" charset="0"/>
                </a:rPr>
                <a:t>Obr.č.8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5508625" y="5013325"/>
            <a:ext cx="2947988" cy="1717675"/>
            <a:chOff x="5508104" y="5013176"/>
            <a:chExt cx="2948984" cy="1717159"/>
          </a:xfrm>
        </p:grpSpPr>
        <p:sp>
          <p:nvSpPr>
            <p:cNvPr id="23565" name="TextovéPole 11"/>
            <p:cNvSpPr txBox="1">
              <a:spLocks noChangeArrowheads="1"/>
            </p:cNvSpPr>
            <p:nvPr/>
          </p:nvSpPr>
          <p:spPr bwMode="auto">
            <a:xfrm>
              <a:off x="5508104" y="5013176"/>
              <a:ext cx="23775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buFont typeface="Wingdings" pitchFamily="2" charset="2"/>
                <a:buChar char="Ø"/>
              </a:pPr>
              <a:r>
                <a:rPr lang="cs-CZ" sz="2400">
                  <a:latin typeface="Candara" pitchFamily="34" charset="0"/>
                </a:rPr>
                <a:t>Národní strom</a:t>
              </a:r>
            </a:p>
          </p:txBody>
        </p:sp>
        <p:pic>
          <p:nvPicPr>
            <p:cNvPr id="23566" name="Picture 4" descr="http://upload.wikimedia.org/wikipedia/commons/thumb/c/c9/Lime_tree.jpg/120px-Lime_tree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940152" y="5474841"/>
              <a:ext cx="1791072" cy="1194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7" name="TextovéPole 19"/>
            <p:cNvSpPr txBox="1">
              <a:spLocks noChangeArrowheads="1"/>
            </p:cNvSpPr>
            <p:nvPr/>
          </p:nvSpPr>
          <p:spPr bwMode="auto">
            <a:xfrm>
              <a:off x="7812360" y="5733256"/>
              <a:ext cx="64472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ndara" pitchFamily="34" charset="0"/>
                </a:rPr>
                <a:t>lípa</a:t>
              </a:r>
            </a:p>
          </p:txBody>
        </p:sp>
        <p:sp>
          <p:nvSpPr>
            <p:cNvPr id="23568" name="TextovéPole 21"/>
            <p:cNvSpPr txBox="1">
              <a:spLocks noChangeArrowheads="1"/>
            </p:cNvSpPr>
            <p:nvPr/>
          </p:nvSpPr>
          <p:spPr bwMode="auto">
            <a:xfrm>
              <a:off x="7668344" y="6453336"/>
              <a:ext cx="662361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200">
                  <a:latin typeface="Candara" pitchFamily="34" charset="0"/>
                </a:rPr>
                <a:t>Obr.č.9</a:t>
              </a:r>
            </a:p>
          </p:txBody>
        </p: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FE80F90-1D8C-422E-B657-621E07976A2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267744" y="260648"/>
            <a:ext cx="3816424" cy="1224136"/>
          </a:xfrm>
          <a:prstGeom prst="ellipse">
            <a:avLst/>
          </a:prstGeom>
          <a:solidFill>
            <a:srgbClr val="C00000"/>
          </a:solidFill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Státní svátek</a:t>
            </a:r>
            <a:endParaRPr lang="cs-CZ" sz="3200" dirty="0"/>
          </a:p>
        </p:txBody>
      </p:sp>
      <p:pic>
        <p:nvPicPr>
          <p:cNvPr id="24579" name="Picture 17" descr="C:\Users\baudyš\AppData\Local\Microsoft\Windows\Temporary Internet Files\Content.IE5\UBSZVTVZ\MC90039813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4437063"/>
            <a:ext cx="1295400" cy="183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Obláček 19"/>
          <p:cNvSpPr/>
          <p:nvPr/>
        </p:nvSpPr>
        <p:spPr>
          <a:xfrm>
            <a:off x="3779912" y="1196752"/>
            <a:ext cx="5364088" cy="2196824"/>
          </a:xfrm>
          <a:prstGeom prst="cloudCallout">
            <a:avLst>
              <a:gd name="adj1" fmla="val -49307"/>
              <a:gd name="adj2" fmla="val 101837"/>
            </a:avLst>
          </a:prstGeom>
          <a:solidFill>
            <a:schemeClr val="accent5">
              <a:lumMod val="50000"/>
            </a:schemeClr>
          </a:solidFill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Připomíná či oslavuje významné historické události země.</a:t>
            </a:r>
            <a:endParaRPr lang="cs-CZ" sz="2400" dirty="0"/>
          </a:p>
        </p:txBody>
      </p:sp>
      <p:sp>
        <p:nvSpPr>
          <p:cNvPr id="21" name="Obláček 20"/>
          <p:cNvSpPr/>
          <p:nvPr/>
        </p:nvSpPr>
        <p:spPr>
          <a:xfrm>
            <a:off x="0" y="2204864"/>
            <a:ext cx="3672408" cy="1980800"/>
          </a:xfrm>
          <a:prstGeom prst="cloudCallout">
            <a:avLst>
              <a:gd name="adj1" fmla="val 46545"/>
              <a:gd name="adj2" fmla="val 68510"/>
            </a:avLst>
          </a:prstGeom>
          <a:solidFill>
            <a:schemeClr val="accent5">
              <a:lumMod val="75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Je stanovený příslušným státem.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Obláček 21"/>
          <p:cNvSpPr/>
          <p:nvPr/>
        </p:nvSpPr>
        <p:spPr>
          <a:xfrm>
            <a:off x="4932040" y="4509120"/>
            <a:ext cx="3995936" cy="2196824"/>
          </a:xfrm>
          <a:prstGeom prst="cloudCallout">
            <a:avLst>
              <a:gd name="adj1" fmla="val -63079"/>
              <a:gd name="adj2" fmla="val -51394"/>
            </a:avLst>
          </a:prstGeom>
          <a:solidFill>
            <a:schemeClr val="accent5">
              <a:lumMod val="60000"/>
              <a:lumOff val="40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Bývá dnem pracovního klidu</a:t>
            </a: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39A404D-6226-4F08-A08D-1CCF12F5279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1908175" y="260350"/>
            <a:ext cx="4895850" cy="936625"/>
          </a:xfrm>
          <a:prstGeom prst="horizontalScroll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Znáš nějaké státní svátky?</a:t>
            </a:r>
            <a:endParaRPr lang="cs-CZ" sz="2400" dirty="0"/>
          </a:p>
        </p:txBody>
      </p:sp>
      <p:sp>
        <p:nvSpPr>
          <p:cNvPr id="25603" name="TextovéPole 3"/>
          <p:cNvSpPr txBox="1">
            <a:spLocks noChangeArrowheads="1"/>
          </p:cNvSpPr>
          <p:nvPr/>
        </p:nvSpPr>
        <p:spPr bwMode="auto">
          <a:xfrm>
            <a:off x="827088" y="1844675"/>
            <a:ext cx="185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ndara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0" y="1412875"/>
            <a:ext cx="3529013" cy="5111750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1.ledna</a:t>
            </a:r>
          </a:p>
          <a:p>
            <a:pPr marL="342900" indent="-342900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8.května</a:t>
            </a:r>
          </a:p>
          <a:p>
            <a:pPr marL="342900" indent="-342900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5.července</a:t>
            </a:r>
          </a:p>
          <a:p>
            <a:pPr marL="342900" indent="-342900"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6.července</a:t>
            </a:r>
          </a:p>
          <a:p>
            <a:pPr marL="342900" indent="-342900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28. září</a:t>
            </a:r>
          </a:p>
          <a:p>
            <a:pPr marL="342900" indent="-342900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28.října</a:t>
            </a:r>
          </a:p>
          <a:p>
            <a:pPr marL="342900" indent="-342900"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7.listopadu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27313" y="1557338"/>
            <a:ext cx="5630862" cy="460375"/>
          </a:xfrm>
          <a:prstGeom prst="rect">
            <a:avLst/>
          </a:prstGeom>
          <a:solidFill>
            <a:schemeClr val="accent4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Den obnovy samostatného českého státu.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27313" y="2060575"/>
            <a:ext cx="1928812" cy="46196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Den vítězství.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43213" y="2636838"/>
            <a:ext cx="5329237" cy="83185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Den slovanských věrozvěstů Cyrila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a Metoděje.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916238" y="3716338"/>
            <a:ext cx="4073525" cy="461962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Den upálení Mistra Jana Husa.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700338" y="4365625"/>
            <a:ext cx="2798762" cy="46037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Den české státnosti.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71775" y="5013325"/>
            <a:ext cx="6008688" cy="83026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Den vzniku samostatného Československého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státu (1918).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43213" y="6021388"/>
            <a:ext cx="4692650" cy="46196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Den boje za svobodu a demokracii.</a:t>
            </a:r>
            <a:endParaRPr lang="cs-CZ" sz="2400" dirty="0"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FBBDEB2-3695-473D-9B86-F7804A3D004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250825" y="260350"/>
            <a:ext cx="2665413" cy="9731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Ostatní svátky</a:t>
            </a:r>
            <a:endParaRPr lang="cs-CZ" sz="2400" dirty="0"/>
          </a:p>
        </p:txBody>
      </p:sp>
      <p:sp>
        <p:nvSpPr>
          <p:cNvPr id="26627" name="Obdélník 3"/>
          <p:cNvSpPr>
            <a:spLocks noChangeArrowheads="1"/>
          </p:cNvSpPr>
          <p:nvPr/>
        </p:nvSpPr>
        <p:spPr bwMode="auto">
          <a:xfrm>
            <a:off x="3924300" y="404813"/>
            <a:ext cx="4572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</a:t>
            </a:r>
          </a:p>
        </p:txBody>
      </p:sp>
      <p:sp>
        <p:nvSpPr>
          <p:cNvPr id="26628" name="TextovéPole 4"/>
          <p:cNvSpPr txBox="1">
            <a:spLocks noChangeArrowheads="1"/>
          </p:cNvSpPr>
          <p:nvPr/>
        </p:nvSpPr>
        <p:spPr bwMode="auto">
          <a:xfrm>
            <a:off x="323850" y="1341438"/>
            <a:ext cx="43926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ndara" pitchFamily="34" charset="0"/>
              </a:rPr>
              <a:t>    1.leden …………. Nový rok</a:t>
            </a:r>
          </a:p>
        </p:txBody>
      </p:sp>
      <p:sp>
        <p:nvSpPr>
          <p:cNvPr id="26629" name="TextovéPole 6"/>
          <p:cNvSpPr txBox="1">
            <a:spLocks noChangeArrowheads="1"/>
          </p:cNvSpPr>
          <p:nvPr/>
        </p:nvSpPr>
        <p:spPr bwMode="auto">
          <a:xfrm>
            <a:off x="395288" y="1773238"/>
            <a:ext cx="820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ndara" pitchFamily="34" charset="0"/>
              </a:rPr>
              <a:t>21.3.-26.4.(po prvním jarním úplňku)…….Velikonoční pondělí</a:t>
            </a:r>
          </a:p>
        </p:txBody>
      </p:sp>
      <p:sp>
        <p:nvSpPr>
          <p:cNvPr id="26630" name="TextovéPole 7"/>
          <p:cNvSpPr txBox="1">
            <a:spLocks noChangeArrowheads="1"/>
          </p:cNvSpPr>
          <p:nvPr/>
        </p:nvSpPr>
        <p:spPr bwMode="auto">
          <a:xfrm>
            <a:off x="395288" y="2205038"/>
            <a:ext cx="56086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  1.květen…………………….Svátek práce</a:t>
            </a:r>
          </a:p>
        </p:txBody>
      </p:sp>
      <p:sp>
        <p:nvSpPr>
          <p:cNvPr id="26631" name="TextovéPole 8"/>
          <p:cNvSpPr txBox="1">
            <a:spLocks noChangeArrowheads="1"/>
          </p:cNvSpPr>
          <p:nvPr/>
        </p:nvSpPr>
        <p:spPr bwMode="auto">
          <a:xfrm>
            <a:off x="468313" y="2636838"/>
            <a:ext cx="4167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24.prosinec………..Štědrý den</a:t>
            </a:r>
          </a:p>
        </p:txBody>
      </p:sp>
      <p:sp>
        <p:nvSpPr>
          <p:cNvPr id="26632" name="TextovéPole 9"/>
          <p:cNvSpPr txBox="1">
            <a:spLocks noChangeArrowheads="1"/>
          </p:cNvSpPr>
          <p:nvPr/>
        </p:nvSpPr>
        <p:spPr bwMode="auto">
          <a:xfrm>
            <a:off x="468313" y="3141663"/>
            <a:ext cx="53911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25.prosinec…………….1.svátek vánoční</a:t>
            </a:r>
          </a:p>
        </p:txBody>
      </p:sp>
      <p:sp>
        <p:nvSpPr>
          <p:cNvPr id="26633" name="TextovéPole 10"/>
          <p:cNvSpPr txBox="1">
            <a:spLocks noChangeArrowheads="1"/>
          </p:cNvSpPr>
          <p:nvPr/>
        </p:nvSpPr>
        <p:spPr bwMode="auto">
          <a:xfrm>
            <a:off x="468313" y="3644900"/>
            <a:ext cx="5445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26.prosinec…………….2.svátek vánoční</a:t>
            </a:r>
          </a:p>
        </p:txBody>
      </p:sp>
      <p:sp>
        <p:nvSpPr>
          <p:cNvPr id="26634" name="TextovéPole 23"/>
          <p:cNvSpPr txBox="1">
            <a:spLocks noChangeArrowheads="1"/>
          </p:cNvSpPr>
          <p:nvPr/>
        </p:nvSpPr>
        <p:spPr bwMode="auto">
          <a:xfrm>
            <a:off x="179388" y="4652963"/>
            <a:ext cx="7761287" cy="1281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Významné dny</a:t>
            </a:r>
            <a:r>
              <a:rPr lang="cs-CZ">
                <a:latin typeface="Candara" pitchFamily="34" charset="0"/>
              </a:rPr>
              <a:t>, oproti státním svátkům a ostatním svátkům nejsou dny </a:t>
            </a:r>
          </a:p>
          <a:p>
            <a:r>
              <a:rPr lang="cs-CZ">
                <a:latin typeface="Candara" pitchFamily="34" charset="0"/>
              </a:rPr>
              <a:t>pracovního klidu.</a:t>
            </a:r>
          </a:p>
          <a:p>
            <a:r>
              <a:rPr lang="cs-CZ">
                <a:latin typeface="Candara" pitchFamily="34" charset="0"/>
              </a:rPr>
              <a:t>př.: Mezinárodní den žen(8.3.), Den narození Jana Amose Komenského(27.3.) , </a:t>
            </a:r>
          </a:p>
          <a:p>
            <a:r>
              <a:rPr lang="cs-CZ">
                <a:latin typeface="Candara" pitchFamily="34" charset="0"/>
              </a:rPr>
              <a:t>Den </a:t>
            </a:r>
            <a:r>
              <a:rPr lang="cs-CZ"/>
              <a:t>vz</a:t>
            </a:r>
            <a:r>
              <a:rPr lang="cs-CZ">
                <a:latin typeface="Candara" pitchFamily="34" charset="0"/>
              </a:rPr>
              <a:t>dělanosti(7.4.)…..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 rtlCol="0">
            <a:normAutofit fontScale="40000" lnSpcReduction="2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i="1" u="sng" dirty="0" smtClean="0"/>
              <a:t>Použitá literatura: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Vlastivěda pro 4. ročník  základní školy, SPN, Praha 2010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i="1" u="sng" dirty="0" smtClean="0"/>
              <a:t>Internetové odkazy: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i="1" dirty="0" smtClean="0"/>
              <a:t>Obr. 1 </a:t>
            </a:r>
            <a:r>
              <a:rPr lang="cs-CZ" dirty="0" smtClean="0"/>
              <a:t>LOUDA</a:t>
            </a:r>
            <a:r>
              <a:rPr lang="cs-CZ" dirty="0"/>
              <a:t>, Jiří. </a:t>
            </a:r>
            <a:r>
              <a:rPr lang="cs-CZ" i="1" dirty="0"/>
              <a:t>Wikipedia.cz</a:t>
            </a:r>
            <a:r>
              <a:rPr lang="cs-CZ" dirty="0"/>
              <a:t> [online]. [cit. 18.11.2013]. Dostupný na WWW: http://cs.wikipedia.org/wiki/Soubor:Small_coat_of_arms_of_the_Czech_Republic.svg </a:t>
            </a:r>
            <a:r>
              <a:rPr lang="cs-CZ" i="1" u="sng" dirty="0" smtClean="0">
                <a:hlinkClick r:id="rId2"/>
              </a:rPr>
              <a:t>)</a:t>
            </a:r>
            <a:endParaRPr lang="cs-CZ" i="1" u="sng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Obr. 2 LOUDA</a:t>
            </a:r>
            <a:r>
              <a:rPr lang="cs-CZ" dirty="0"/>
              <a:t>, Jiří. </a:t>
            </a:r>
            <a:r>
              <a:rPr lang="cs-CZ" i="1" dirty="0"/>
              <a:t>Wikipedia.cz</a:t>
            </a:r>
            <a:r>
              <a:rPr lang="cs-CZ" dirty="0"/>
              <a:t> [online]. [cit. 18.11.2013]. Dostupný na WWW: http://cs.wikipedia.org/wiki/Soubor:Coat_of_arms_of_the_Czech_Republic.svg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Obr. 3 UNKNOWN</a:t>
            </a:r>
            <a:r>
              <a:rPr lang="cs-CZ" dirty="0"/>
              <a:t>, CONVERT TO SVG. </a:t>
            </a:r>
            <a:r>
              <a:rPr lang="cs-CZ" i="1" dirty="0"/>
              <a:t>Wikipedia.cz</a:t>
            </a:r>
            <a:r>
              <a:rPr lang="cs-CZ" dirty="0"/>
              <a:t> [online]. [cit. 18.11.2013]. Dostupný na WWW: http://cs.wikipedia.org/wiki/Soubor:Flag_of_the_president_of_the_Czech_Republic.svg </a:t>
            </a:r>
            <a:endParaRPr lang="cs-CZ" i="1" u="sng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Obr. 4</a:t>
            </a:r>
            <a:r>
              <a:rPr lang="it-IT" dirty="0" smtClean="0"/>
              <a:t>SPECIAL </a:t>
            </a:r>
            <a:r>
              <a:rPr lang="it-IT" dirty="0"/>
              <a:t>COMMISSION, Special Commission. </a:t>
            </a:r>
            <a:r>
              <a:rPr lang="it-IT" i="1" dirty="0"/>
              <a:t>Wikipedia.cz</a:t>
            </a:r>
            <a:r>
              <a:rPr lang="it-IT" dirty="0"/>
              <a:t> [online]. [cit. 18.11.2013]. Dostupný na WWW: http://cs.wikipedia.org/wiki/Soubor:Flag_of_the_Czech_Republic.svg</a:t>
            </a:r>
            <a:endParaRPr lang="cs-CZ" i="1" u="sng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Obr. 5CZECH </a:t>
            </a:r>
            <a:r>
              <a:rPr lang="cs-CZ" dirty="0"/>
              <a:t>OFFICIAL. </a:t>
            </a:r>
            <a:r>
              <a:rPr lang="cs-CZ" i="1" dirty="0"/>
              <a:t>Wikipedia.cz</a:t>
            </a:r>
            <a:r>
              <a:rPr lang="cs-CZ" dirty="0"/>
              <a:t> [online]. [cit. 18.11.2013]. Dostupný na WWW: http://cs.wikipedia.org/wiki/Soubor:Seal_of_the_Czech_Republic.png </a:t>
            </a:r>
            <a:endParaRPr lang="cs-CZ" i="1" u="sng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Obr. 6 RAGIMIRI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18.11.2013]. Dostupný na WWW: http://cs.wikipedia.org/wiki/Soubor:Tricolour_of_the_Czech_Republic.svg </a:t>
            </a:r>
            <a:endParaRPr lang="cs-CZ" i="1" u="sng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/>
              <a:t>NEUVEDEN. </a:t>
            </a:r>
            <a:r>
              <a:rPr lang="cs-CZ" i="1" dirty="0"/>
              <a:t>Wikipedia.cz</a:t>
            </a:r>
            <a:r>
              <a:rPr lang="cs-CZ" dirty="0"/>
              <a:t> [online]. [cit. 18.11.2013]. Dostupný na WWW: http://cs.wikipedia.org/wiki/Soubor:Skroup-Anthem.jpg </a:t>
            </a:r>
            <a:endParaRPr lang="cs-CZ" i="1" u="sng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Obr. 8 NEUVEDEN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18.11.2013]. Dostupný na WWW: http://cs.wikipedia.org/wiki/Soubor:Czech_crown_Scheiwl.png </a:t>
            </a:r>
            <a:endParaRPr lang="cs-CZ" sz="2200" i="1" u="sng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800" dirty="0" smtClean="0"/>
              <a:t>Obr. 9 NEUVEDEN. </a:t>
            </a:r>
            <a:r>
              <a:rPr lang="cs-CZ" sz="2800" i="1" dirty="0" smtClean="0"/>
              <a:t>Wikipedia.cz</a:t>
            </a:r>
            <a:r>
              <a:rPr lang="cs-CZ" sz="2800" dirty="0" smtClean="0"/>
              <a:t> [online]. [cit. 18.11.2013]. Dostupný na WWW: NEUVEDEN. Wikipedia.cz [online]. [cit. 18.11.2013]. Dostupný na WWW: http://cs.wikipedia.org/wiki/Soubor:Czech_crown_Scheiwl.png </a:t>
            </a:r>
            <a:endParaRPr lang="cs-CZ" sz="2800" i="1" u="sng" dirty="0" smtClean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i="1" u="sng" dirty="0" smtClean="0"/>
          </a:p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defRPr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buFont typeface="Symbol" pitchFamily="18" charset="2"/>
              <a:buNone/>
              <a:defRPr/>
            </a:pPr>
            <a:r>
              <a:rPr lang="cs-CZ" i="1" dirty="0" smtClean="0">
                <a:solidFill>
                  <a:srgbClr val="073E87"/>
                </a:solidFill>
              </a:rPr>
              <a:t>           galerie </a:t>
            </a:r>
            <a:r>
              <a:rPr lang="cs-CZ" i="1" dirty="0" err="1" smtClean="0">
                <a:solidFill>
                  <a:srgbClr val="073E87"/>
                </a:solidFill>
              </a:rPr>
              <a:t>microsoft.office.com</a:t>
            </a:r>
            <a:endParaRPr lang="cs-CZ" i="1" dirty="0" smtClean="0">
              <a:solidFill>
                <a:srgbClr val="073E87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defRPr/>
            </a:pPr>
            <a:endParaRPr lang="cs-CZ" i="1" dirty="0">
              <a:solidFill>
                <a:srgbClr val="073E87"/>
              </a:solidFill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000" dirty="0" smtClean="0"/>
          </a:p>
        </p:txBody>
      </p:sp>
      <p:sp>
        <p:nvSpPr>
          <p:cNvPr id="2765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27781B2-C8C0-493A-9B4F-AAE0D7E3C46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2765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1384</TotalTime>
  <Words>662</Words>
  <Application>Microsoft Office PowerPoint</Application>
  <PresentationFormat>On-screen Show (4:3)</PresentationFormat>
  <Paragraphs>152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13</vt:i4>
      </vt:variant>
    </vt:vector>
  </HeadingPairs>
  <TitlesOfParts>
    <vt:vector size="28" baseType="lpstr">
      <vt:lpstr>Candara</vt:lpstr>
      <vt:lpstr>Arial</vt:lpstr>
      <vt:lpstr>Symbol</vt:lpstr>
      <vt:lpstr>Calibri</vt:lpstr>
      <vt:lpstr>Wingdings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133</cp:revision>
  <dcterms:created xsi:type="dcterms:W3CDTF">2013-05-10T12:01:16Z</dcterms:created>
  <dcterms:modified xsi:type="dcterms:W3CDTF">2014-02-14T20:41:30Z</dcterms:modified>
</cp:coreProperties>
</file>