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4"/>
  </p:notesMasterIdLst>
  <p:sldIdLst>
    <p:sldId id="268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9" r:id="rId13"/>
  </p:sldIdLst>
  <p:sldSz cx="9144000" cy="6858000" type="screen4x3"/>
  <p:notesSz cx="6946900" cy="92837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0"/>
      </p:ext>
    </p:extLst>
  </p:showPr>
  <p:clrMru>
    <a:srgbClr val="0066FF"/>
    <a:srgbClr val="0099FF"/>
    <a:srgbClr val="99CCFF"/>
    <a:srgbClr val="3366CC"/>
    <a:srgbClr val="CCECFF"/>
    <a:srgbClr val="0033CC"/>
    <a:srgbClr val="6699FF"/>
    <a:srgbClr val="00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70" autoAdjust="0"/>
  </p:normalViewPr>
  <p:slideViewPr>
    <p:cSldViewPr>
      <p:cViewPr>
        <p:scale>
          <a:sx n="60" d="100"/>
          <a:sy n="60" d="100"/>
        </p:scale>
        <p:origin x="-1434" y="-10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>
            <a:lvl1pPr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37000" y="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>
            <a:lvl1pPr algn="r"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25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</a:extLst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25513" y="4410075"/>
            <a:ext cx="5095875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b" anchorCtr="0" compatLnSpc="1">
            <a:prstTxWarp prst="textNoShape">
              <a:avLst/>
            </a:prstTxWarp>
          </a:bodyPr>
          <a:lstStyle>
            <a:lvl1pPr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37000" y="882015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b" anchorCtr="0" compatLnSpc="1">
            <a:prstTxWarp prst="textNoShape">
              <a:avLst/>
            </a:prstTxWarp>
          </a:bodyPr>
          <a:lstStyle>
            <a:lvl1pPr algn="r" defTabSz="927100">
              <a:defRPr kumimoji="0" sz="1200">
                <a:latin typeface="Times New Roman" pitchFamily="18" charset="0"/>
              </a:defRPr>
            </a:lvl1pPr>
          </a:lstStyle>
          <a:p>
            <a:fld id="{160AAD2E-7E06-484F-A81A-76F2718A1EB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333813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60AAD2E-7E06-484F-A81A-76F2718A1EB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823564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1828800" y="2173288"/>
            <a:ext cx="4954588" cy="1219200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US" noProof="0" dirty="0" smtClean="0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828800" y="3429000"/>
            <a:ext cx="4953000" cy="1868488"/>
          </a:xfrm>
        </p:spPr>
        <p:txBody>
          <a:bodyPr/>
          <a:lstStyle>
            <a:lvl1pPr marL="0" indent="0">
              <a:buFontTx/>
              <a:buNone/>
              <a:defRPr sz="280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US" noProof="0" dirty="0" smtClean="0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83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fld id="{7467019F-76C2-43CE-B09A-E9213445CC2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09F208-2FAE-4DED-A3C3-14EDDA6F938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113697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DE4668-3CCC-4BA8-A56A-58E2980D89E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309947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1676400"/>
            <a:ext cx="33528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6800" y="1676400"/>
            <a:ext cx="33528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E5D73E-98E8-4BB2-8E13-261A0ABD3DF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373480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BCD76F-D7CE-488F-84FB-BBBA164E00FF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086433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34C593-B1BE-488C-9002-6F2184CA21D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0056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C7B6EC-5B96-4D5E-9898-1DE2014F93B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674176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D6BC4-6A56-44DF-AFA4-68D6593E7E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65076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129284-EABA-48E6-A44B-CC9ED62AB27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569004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3774A5-33E0-45DE-B6CA-328EB3E4D2E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146650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81000"/>
            <a:ext cx="1714500" cy="5562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0013" y="381000"/>
            <a:ext cx="4992687" cy="5562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A66105-7E4D-4241-A807-E8084B53873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33560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="" xmlns:a14="http://schemas.microsoft.com/office/drawing/2010/main">
                  <a14:imgLayer r:embed="rId14">
                    <a14:imgEffect>
                      <a14:colorTemperature colorTemp="9500"/>
                    </a14:imgEffect>
                    <a14:imgEffect>
                      <a14:saturation sat="205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81000"/>
            <a:ext cx="6859587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dirty="0" smtClean="0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1600" y="1676400"/>
            <a:ext cx="68580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dt" sz="quarter" idx="2"/>
          </p:nvPr>
        </p:nvSpPr>
        <p:spPr bwMode="auto">
          <a:xfrm>
            <a:off x="228600" y="6326188"/>
            <a:ext cx="1905000" cy="379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eaLnBrk="1" hangingPunct="1">
              <a:defRPr kumimoji="0" sz="120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6000" y="6324600"/>
            <a:ext cx="2895600" cy="379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kumimoji="0" sz="120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38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410200" y="6324600"/>
            <a:ext cx="1905000" cy="379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kumimoji="0" sz="1200" b="1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fld id="{57AAB56A-8B48-4FB3-ACB6-F1CAE31208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200">
          <a:solidFill>
            <a:schemeClr val="tx2">
              <a:lumMod val="75000"/>
            </a:schemeClr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2">
              <a:lumMod val="75000"/>
            </a:schemeClr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>
          <a:solidFill>
            <a:schemeClr val="tx2">
              <a:lumMod val="75000"/>
            </a:schemeClr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2">
              <a:lumMod val="75000"/>
            </a:schemeClr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40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779081242"/>
              </p:ext>
            </p:extLst>
          </p:nvPr>
        </p:nvGraphicFramePr>
        <p:xfrm>
          <a:off x="468313" y="1268413"/>
          <a:ext cx="8229600" cy="4717417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VY_32_INOVACE_ZV_1_5E_NEC_01_DUSEVNI_PORUCHY_I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společenských věd – Psychohygiena, psychopatologie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a KVINTA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14.2.2014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seznamuje studenty s definicí a předmětem oboru, jeho terminologií, principy.  Stručně shrnuje  možnosti léčby duševních nemocí.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Např.: prezentace je určena jako výklad do hodiny i jako materiál k samostudiu Možnosti využití: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promítání, práce jednotlivců nebo dvojic u PC, vytištění pracovního listu.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589239"/>
            <a:ext cx="6048648" cy="110829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64198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835696" y="4117637"/>
            <a:ext cx="5042002" cy="1219200"/>
          </a:xfrm>
          <a:noFill/>
          <a:ln/>
        </p:spPr>
        <p:txBody>
          <a:bodyPr/>
          <a:lstStyle/>
          <a:p>
            <a:r>
              <a:rPr lang="cs-CZ" dirty="0" smtClean="0"/>
              <a:t>Duševní poruchy I.</a:t>
            </a:r>
            <a:endParaRPr lang="en-US" dirty="0"/>
          </a:p>
        </p:txBody>
      </p:sp>
      <p:sp>
        <p:nvSpPr>
          <p:cNvPr id="3" name="TextovéPole 2"/>
          <p:cNvSpPr txBox="1"/>
          <p:nvPr/>
        </p:nvSpPr>
        <p:spPr>
          <a:xfrm>
            <a:off x="5508103" y="4040693"/>
            <a:ext cx="1800200" cy="15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dirty="0"/>
              <a:t>http://commons.wikimedia.org/wiki/File:Brain_animated_color_nevit.gif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0500" y="350658"/>
            <a:ext cx="4675956" cy="350696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1412776"/>
            <a:ext cx="6859587" cy="1143000"/>
          </a:xfrm>
        </p:spPr>
        <p:txBody>
          <a:bodyPr/>
          <a:lstStyle/>
          <a:p>
            <a:r>
              <a:rPr lang="cs-CZ" dirty="0"/>
              <a:t>Duševní (psychická) porucha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2852936"/>
            <a:ext cx="6858000" cy="4267200"/>
          </a:xfrm>
        </p:spPr>
        <p:txBody>
          <a:bodyPr/>
          <a:lstStyle/>
          <a:p>
            <a:r>
              <a:rPr lang="cs-CZ" dirty="0"/>
              <a:t>označení pro psychické procesy, které se projevují v myšlení, prožívání a chování člověka a které znesnadňují </a:t>
            </a:r>
            <a:r>
              <a:rPr lang="cs-CZ" dirty="0" smtClean="0"/>
              <a:t>jeho </a:t>
            </a:r>
            <a:r>
              <a:rPr lang="cs-CZ" dirty="0"/>
              <a:t>začlenění a fungování ve společnosti</a:t>
            </a:r>
          </a:p>
          <a:p>
            <a:r>
              <a:rPr lang="cs-CZ" dirty="0"/>
              <a:t>označení je značně nepřesné, je podmíněné kulturně, názorově, historicky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88850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1268760"/>
            <a:ext cx="6859587" cy="1143000"/>
          </a:xfrm>
        </p:spPr>
        <p:txBody>
          <a:bodyPr/>
          <a:lstStyle/>
          <a:p>
            <a:r>
              <a:rPr lang="cs-CZ" dirty="0"/>
              <a:t>Příčiny vzniku duševních poruch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2276872"/>
            <a:ext cx="6858000" cy="4267200"/>
          </a:xfrm>
        </p:spPr>
        <p:txBody>
          <a:bodyPr/>
          <a:lstStyle/>
          <a:p>
            <a:r>
              <a:rPr lang="cs-CZ" dirty="0"/>
              <a:t>komplikované, různorodé, komplexní, často neznámé a nezjistitelné</a:t>
            </a:r>
          </a:p>
          <a:p>
            <a:r>
              <a:rPr lang="cs-CZ" dirty="0"/>
              <a:t>při diagnostice je třeba zohlednit stránku biologickou, psychickou, sociální i duchovní – všechny jsou neoddělitelně propojené</a:t>
            </a:r>
          </a:p>
          <a:p>
            <a:r>
              <a:rPr lang="cs-CZ" dirty="0"/>
              <a:t>vliv má genetika (např. u mentální retardace), stres, prostředí. Některé duševní choroby vznikají po úrazech či závažných onemocněních.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58535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896" y="1484784"/>
            <a:ext cx="6859587" cy="1143000"/>
          </a:xfrm>
        </p:spPr>
        <p:txBody>
          <a:bodyPr/>
          <a:lstStyle/>
          <a:p>
            <a:r>
              <a:rPr lang="cs-CZ" dirty="0"/>
              <a:t>Léčba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2588932"/>
            <a:ext cx="6858000" cy="4267200"/>
          </a:xfrm>
        </p:spPr>
        <p:txBody>
          <a:bodyPr/>
          <a:lstStyle/>
          <a:p>
            <a:r>
              <a:rPr lang="cs-CZ" dirty="0"/>
              <a:t>důležité je odstranění příčiny poruchy (pokud je to možné), úprava či minimalizování následků. K léčbě se užívají léky, změna životního stylu.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43646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cs-CZ" dirty="0" smtClean="0"/>
              <a:t>Psychoterapie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proces zaměřený na odstranění příčin nebo příznaků onemocnění</a:t>
            </a:r>
          </a:p>
          <a:p>
            <a:r>
              <a:rPr lang="cs-CZ" dirty="0"/>
              <a:t>důležité je navázání aktivního vztahu mezi psychoterapeutem (psychiatrem, psychologem, laickým terapeutem) a léčeným (pacientem, klientem), hlavní nástrojem je rozhovor , </a:t>
            </a:r>
            <a:r>
              <a:rPr lang="cs-CZ" dirty="0" smtClean="0"/>
              <a:t>který </a:t>
            </a:r>
            <a:r>
              <a:rPr lang="cs-CZ" dirty="0"/>
              <a:t>umožňuje proniknout k příčinám duševní nemoci.</a:t>
            </a:r>
          </a:p>
          <a:p>
            <a:r>
              <a:rPr lang="cs-CZ" dirty="0"/>
              <a:t>vedle mluveného slova se užívají i další metody, např. postupy hlubinné psychologie, arteterapie, sugesce, hypnóza, meditativní techniky, prvky mezilidských her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96881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Cíle psychoterapie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lphaLcParenR"/>
            </a:pPr>
            <a:r>
              <a:rPr lang="cs-CZ" dirty="0" smtClean="0"/>
              <a:t>odstranění </a:t>
            </a:r>
            <a:r>
              <a:rPr lang="cs-CZ" dirty="0"/>
              <a:t>nebo podstatné zmírnění příznaků nemoci nebo </a:t>
            </a:r>
            <a:r>
              <a:rPr lang="cs-CZ" dirty="0" smtClean="0"/>
              <a:t>poruchy - </a:t>
            </a:r>
            <a:r>
              <a:rPr lang="cs-CZ" dirty="0"/>
              <a:t>přímým působením na symptomy, nebo poskytnutím opory tam, kde působení na symptomy není </a:t>
            </a:r>
            <a:r>
              <a:rPr lang="cs-CZ" dirty="0" smtClean="0"/>
              <a:t>možné.</a:t>
            </a:r>
          </a:p>
          <a:p>
            <a:pPr marL="457200" indent="-457200">
              <a:buAutoNum type="alphaLcParenR"/>
            </a:pPr>
            <a:r>
              <a:rPr lang="cs-CZ" dirty="0" smtClean="0"/>
              <a:t>odstranění </a:t>
            </a:r>
            <a:r>
              <a:rPr lang="cs-CZ" dirty="0"/>
              <a:t>psychické příčiny poruchy nebo umožnění prožití  tzv. </a:t>
            </a:r>
            <a:r>
              <a:rPr lang="cs-CZ" u="sng" dirty="0"/>
              <a:t>korektivní zkušenosti</a:t>
            </a:r>
            <a:r>
              <a:rPr lang="cs-CZ" dirty="0"/>
              <a:t>. To umožňuje najít nové vztahy, změnit postoje k sobě i ke světu.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20924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0"/>
            <a:ext cx="6859587" cy="1143000"/>
          </a:xfrm>
        </p:spPr>
        <p:txBody>
          <a:bodyPr/>
          <a:lstStyle/>
          <a:p>
            <a:pPr algn="ctr"/>
            <a:r>
              <a:rPr lang="cs-CZ" dirty="0" smtClean="0"/>
              <a:t>Arteterapie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47664" y="1406485"/>
            <a:ext cx="6858000" cy="4267200"/>
          </a:xfrm>
        </p:spPr>
        <p:txBody>
          <a:bodyPr/>
          <a:lstStyle/>
          <a:p>
            <a:r>
              <a:rPr lang="cs-CZ" dirty="0"/>
              <a:t>psychoterapeutická metoda, využívá lidskou tvořivost, pomáhá uvolnit se a projevit sebe sama</a:t>
            </a:r>
          </a:p>
          <a:p>
            <a:r>
              <a:rPr lang="cs-CZ" dirty="0"/>
              <a:t>zdůrazňuje význam aktivity v léčebném procesu</a:t>
            </a:r>
          </a:p>
          <a:p>
            <a:r>
              <a:rPr lang="cs-CZ" dirty="0"/>
              <a:t>provádí se se individuálně i skupinově, se zaměřením na hudbu, výtvarné projevy a pohybové kreace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653136"/>
            <a:ext cx="5472608" cy="2041098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277888" y="5601627"/>
            <a:ext cx="557808" cy="10926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/>
              <a:t>http://commons.wikimedia.org/wiki/File:%D7%98%D7%99%D7%A4%D7%95%D7%9C_%D7%91%D7%90%D7%9E%D7%A0%D7%95%D7%AA3.jpg</a:t>
            </a:r>
          </a:p>
        </p:txBody>
      </p:sp>
    </p:spTree>
    <p:extLst>
      <p:ext uri="{BB962C8B-B14F-4D97-AF65-F5344CB8AC3E}">
        <p14:creationId xmlns="" xmlns:p14="http://schemas.microsoft.com/office/powerpoint/2010/main" val="25927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Sugesce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 součást  hypnózy, která vede k nekritickému a nekontrolovanému plnění příkazů  - tzv. </a:t>
            </a:r>
            <a:r>
              <a:rPr lang="cs-CZ" u="sng" dirty="0"/>
              <a:t>hypnotický povelový automatismus</a:t>
            </a:r>
          </a:p>
          <a:p>
            <a:r>
              <a:rPr lang="cs-CZ" dirty="0"/>
              <a:t>nesmí být v rozporu s   názorovou a hodnotovou orientací pacienta</a:t>
            </a:r>
          </a:p>
          <a:p>
            <a:r>
              <a:rPr lang="cs-CZ" dirty="0"/>
              <a:t>užívá se v psychiatrii, klinické psychologii a lékařství.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9137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Hypnóza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změněný stav vědomí vyvolaný sugestivním působením jiné osoby (hypnotizéra) nebo osoby samotné (autohypnóza). Vlastní vědomí je buď vyřazeno, nebo do různé míry zúženo</a:t>
            </a:r>
          </a:p>
          <a:p>
            <a:r>
              <a:rPr lang="cs-CZ" dirty="0"/>
              <a:t>charakteristikou hypnotického stavu je zvýšená vnímavost k sugescím, což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umožňuje </a:t>
            </a:r>
            <a:r>
              <a:rPr lang="cs-CZ" dirty="0"/>
              <a:t>široké použití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hypnózy </a:t>
            </a:r>
            <a:r>
              <a:rPr lang="cs-CZ" dirty="0"/>
              <a:t>v lékařství,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zejména </a:t>
            </a:r>
            <a:r>
              <a:rPr lang="cs-CZ" dirty="0"/>
              <a:t>v psychiatrii,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</a:t>
            </a:r>
            <a:r>
              <a:rPr lang="cs-CZ" dirty="0"/>
              <a:t> diagnostickým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</a:t>
            </a:r>
            <a:r>
              <a:rPr lang="cs-CZ" dirty="0"/>
              <a:t> terapeutickým účelům 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4005064"/>
            <a:ext cx="2592288" cy="2592288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8172400" y="5039598"/>
            <a:ext cx="7738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http://commons.wikimedia.org/wiki/File:%D7%98%D7%99%D7%A4%D7%95%D7%9C_%D7%91%D7%90%D7%9E%D7%A0%D7%95%D7%AA3.jpg</a:t>
            </a:r>
          </a:p>
        </p:txBody>
      </p:sp>
    </p:spTree>
    <p:extLst>
      <p:ext uri="{BB962C8B-B14F-4D97-AF65-F5344CB8AC3E}">
        <p14:creationId xmlns="" xmlns:p14="http://schemas.microsoft.com/office/powerpoint/2010/main" val="2714075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MIROSLAV OREL. 1. </a:t>
            </a:r>
            <a:r>
              <a:rPr lang="cs-CZ" sz="1800" dirty="0" err="1" smtClean="0"/>
              <a:t>vyd</a:t>
            </a:r>
            <a:r>
              <a:rPr lang="cs-CZ" sz="1800" dirty="0" smtClean="0"/>
              <a:t>. Praha: </a:t>
            </a:r>
            <a:r>
              <a:rPr lang="cs-CZ" sz="1800" dirty="0" err="1" smtClean="0"/>
              <a:t>Grada</a:t>
            </a:r>
            <a:r>
              <a:rPr lang="cs-CZ" sz="1800" dirty="0" smtClean="0"/>
              <a:t>, 2012, 179 s. č. 134. ISBN 80-851-2164-6. </a:t>
            </a:r>
          </a:p>
          <a:p>
            <a:r>
              <a:rPr lang="cs-CZ" sz="1800" dirty="0" smtClean="0"/>
              <a:t>Duševní poruchy a poruchy chování: mezinárodní klasifikace nemocí - 10. revize : diagnostická kritéria pro výzkum. 1. </a:t>
            </a:r>
            <a:r>
              <a:rPr lang="cs-CZ" sz="1800" dirty="0" err="1" smtClean="0"/>
              <a:t>vyd</a:t>
            </a:r>
            <a:r>
              <a:rPr lang="cs-CZ" sz="1800" dirty="0" smtClean="0"/>
              <a:t>. Praha: Psychiatrické centrum, 1996, 179 s. Zprávy, č. 134. ISBN 80-851-2164-6.</a:t>
            </a:r>
          </a:p>
          <a:p>
            <a:r>
              <a:rPr lang="cs-CZ" sz="1800" dirty="0" err="1" smtClean="0"/>
              <a:t>Wikipedia.cz</a:t>
            </a:r>
            <a:r>
              <a:rPr lang="cs-CZ" sz="1800" dirty="0" smtClean="0"/>
              <a:t>, </a:t>
            </a:r>
            <a:r>
              <a:rPr lang="cs-CZ" sz="1800" dirty="0" err="1" smtClean="0"/>
              <a:t>Wikiskripta</a:t>
            </a:r>
            <a:endParaRPr lang="cs-CZ" sz="1800" dirty="0" smtClean="0"/>
          </a:p>
          <a:p>
            <a:r>
              <a:rPr lang="cs-CZ" sz="1800" dirty="0" smtClean="0"/>
              <a:t>http://commons.wikimedia.org/wiki/ </a:t>
            </a:r>
          </a:p>
          <a:p>
            <a:r>
              <a:rPr lang="cs-CZ" sz="1800" dirty="0" smtClean="0"/>
              <a:t>Zdroje použitých obrázků citovány přímo v textu </a:t>
            </a:r>
          </a:p>
          <a:p>
            <a:r>
              <a:rPr lang="cs-CZ" sz="1800" dirty="0" smtClean="0"/>
              <a:t>Materiál stažen 2.2.2014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14075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S102806421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Default Desig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  <a:effectLst/>
        <a:extLst>
          <a:ext uri="{91240B29-F687-4F45-9708-019B960494DF}">
            <a14:hiddenLine xmlns=""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  <a:effectLst/>
        <a:extLst>
          <a:ext uri="{91240B29-F687-4F45-9708-019B960494DF}">
            <a14:hiddenLine xmlns=""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Default Design 1">
        <a:dk1>
          <a:srgbClr val="336699"/>
        </a:dk1>
        <a:lt1>
          <a:srgbClr val="FFFFFF"/>
        </a:lt1>
        <a:dk2>
          <a:srgbClr val="0066FF"/>
        </a:dk2>
        <a:lt2>
          <a:srgbClr val="AFB5D2"/>
        </a:lt2>
        <a:accent1>
          <a:srgbClr val="66CCFF"/>
        </a:accent1>
        <a:accent2>
          <a:srgbClr val="99FFCC"/>
        </a:accent2>
        <a:accent3>
          <a:srgbClr val="FFFFFF"/>
        </a:accent3>
        <a:accent4>
          <a:srgbClr val="2A5682"/>
        </a:accent4>
        <a:accent5>
          <a:srgbClr val="B8E2FF"/>
        </a:accent5>
        <a:accent6>
          <a:srgbClr val="8AE7B9"/>
        </a:accent6>
        <a:hlink>
          <a:srgbClr val="FF99FF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3366"/>
        </a:dk1>
        <a:lt1>
          <a:srgbClr val="CCECFF"/>
        </a:lt1>
        <a:dk2>
          <a:srgbClr val="4B3384"/>
        </a:dk2>
        <a:lt2>
          <a:srgbClr val="849CBB"/>
        </a:lt2>
        <a:accent1>
          <a:srgbClr val="90DBFF"/>
        </a:accent1>
        <a:accent2>
          <a:srgbClr val="99FFCC"/>
        </a:accent2>
        <a:accent3>
          <a:srgbClr val="E2F4FF"/>
        </a:accent3>
        <a:accent4>
          <a:srgbClr val="002A56"/>
        </a:accent4>
        <a:accent5>
          <a:srgbClr val="C6EAFF"/>
        </a:accent5>
        <a:accent6>
          <a:srgbClr val="8AE7B9"/>
        </a:accent6>
        <a:hlink>
          <a:srgbClr val="DFC0FF"/>
        </a:hlink>
        <a:folHlink>
          <a:srgbClr val="6DC5D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0E47465-1BBE-45E0-8364-7439AF5AE95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334</TotalTime>
  <Words>424</Words>
  <Application>Microsoft Office PowerPoint</Application>
  <PresentationFormat>Předvádění na obrazovce (4:3)</PresentationFormat>
  <Paragraphs>60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TS102806421</vt:lpstr>
      <vt:lpstr>Snímek 1</vt:lpstr>
      <vt:lpstr>Duševní poruchy I.</vt:lpstr>
      <vt:lpstr>Duševní (psychická) porucha </vt:lpstr>
      <vt:lpstr>Příčiny vzniku duševních poruch </vt:lpstr>
      <vt:lpstr>Léčba </vt:lpstr>
      <vt:lpstr>Psychoterapie</vt:lpstr>
      <vt:lpstr>Cíle psychoterapie:</vt:lpstr>
      <vt:lpstr>Arteterapie</vt:lpstr>
      <vt:lpstr>Sugesce</vt:lpstr>
      <vt:lpstr>Hypnóza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Vědomí</dc:title>
  <dc:creator>David</dc:creator>
  <cp:lastModifiedBy>Lenka</cp:lastModifiedBy>
  <cp:revision>19</cp:revision>
  <cp:lastPrinted>1601-01-01T00:00:00Z</cp:lastPrinted>
  <dcterms:created xsi:type="dcterms:W3CDTF">2014-01-31T17:45:27Z</dcterms:created>
  <dcterms:modified xsi:type="dcterms:W3CDTF">2014-02-14T21:17:42Z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TC010178121033</vt:lpwstr>
  </property>
</Properties>
</file>