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68" r:id="rId3"/>
    <p:sldId id="267" r:id="rId4"/>
    <p:sldId id="257" r:id="rId5"/>
    <p:sldId id="258" r:id="rId6"/>
    <p:sldId id="260" r:id="rId7"/>
    <p:sldId id="262" r:id="rId8"/>
    <p:sldId id="263" r:id="rId9"/>
    <p:sldId id="264" r:id="rId10"/>
    <p:sldId id="265" r:id="rId11"/>
    <p:sldId id="266" r:id="rId12"/>
    <p:sldId id="271" r:id="rId13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70" autoAdjust="0"/>
  </p:normalViewPr>
  <p:slideViewPr>
    <p:cSldViewPr>
      <p:cViewPr>
        <p:scale>
          <a:sx n="70" d="100"/>
          <a:sy n="70" d="100"/>
        </p:scale>
        <p:origin x="-1164" y="-8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3560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44405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VY_32_INOVACE_ZV_1_5E_NEC_01_EMOCE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shrnuje emoce a jejich možné poruchy.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Např.: prezentace je určena jako výklad do hodiny i jako materiál k samostudiu Možnosti využití: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promítání, práce jednotlivců nebo dvojic u PC, vytištění pracovního listu.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589239"/>
            <a:ext cx="6048648" cy="110829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864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Emoce</a:t>
            </a:r>
            <a:r>
              <a:rPr lang="cs-CZ" dirty="0"/>
              <a:t/>
            </a:r>
            <a:br>
              <a:rPr lang="cs-CZ" dirty="0"/>
            </a:b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60232" y="4653136"/>
            <a:ext cx="180020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http://commons.wikimedia.org/wiki/File:SmileyRegarde.gif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10024" y="646318"/>
            <a:ext cx="3298279" cy="3354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/>
              <a:t>Emoce </a:t>
            </a:r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r>
              <a:rPr lang="cs-CZ" dirty="0"/>
              <a:t>vyjadřují vnitřní postoje, mají hodnotící význam, jsou subjektivní  a dynamické</a:t>
            </a:r>
          </a:p>
          <a:p>
            <a:r>
              <a:rPr lang="cs-CZ" dirty="0"/>
              <a:t>často dochází k jejich </a:t>
            </a:r>
            <a:r>
              <a:rPr lang="cs-CZ" dirty="0" smtClean="0"/>
              <a:t>změnám, </a:t>
            </a:r>
            <a:r>
              <a:rPr lang="cs-CZ" dirty="0"/>
              <a:t>a to  kvalitativně i kvantitativně</a:t>
            </a:r>
          </a:p>
          <a:p>
            <a:r>
              <a:rPr lang="cs-CZ" dirty="0"/>
              <a:t>doprovázejí duševní pochody a jsou provázeny tělesnými  změnami (krevní tlak, produkce potu, dechová a tepová frekvence)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6060" y="908720"/>
            <a:ext cx="6859587" cy="1143000"/>
          </a:xfrm>
        </p:spPr>
        <p:txBody>
          <a:bodyPr/>
          <a:lstStyle/>
          <a:p>
            <a:r>
              <a:rPr lang="cs-CZ" dirty="0"/>
              <a:t>Poruchy vědomí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55387" y="2113092"/>
            <a:ext cx="6858000" cy="426720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polarity 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kladné a záporné, libé a nelibé, stenické (mobilizující) a </a:t>
            </a:r>
            <a:r>
              <a:rPr lang="cs-CZ" dirty="0" smtClean="0"/>
              <a:t>astenické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kvality </a:t>
            </a:r>
          </a:p>
          <a:p>
            <a:r>
              <a:rPr lang="cs-CZ" dirty="0"/>
              <a:t>nižší (individuální – např. strach, radost, smutek, vztek;  tělesné – např. únava, hlad, žízeň</a:t>
            </a:r>
            <a:r>
              <a:rPr lang="cs-CZ" dirty="0" smtClean="0"/>
              <a:t>)</a:t>
            </a:r>
          </a:p>
          <a:p>
            <a:r>
              <a:rPr lang="cs-CZ" dirty="0"/>
              <a:t>vyšší (sociální, etické, estetické)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6381328"/>
            <a:ext cx="163792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http://commons.wikimedia.org/wiki/File:Heart-beat.gif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09" y="5013176"/>
            <a:ext cx="1791072" cy="1194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1052736"/>
            <a:ext cx="6859587" cy="1143000"/>
          </a:xfrm>
        </p:spPr>
        <p:txBody>
          <a:bodyPr/>
          <a:lstStyle/>
          <a:p>
            <a:r>
              <a:rPr lang="cs-CZ" dirty="0"/>
              <a:t>Poruchy struktury emocí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204864"/>
            <a:ext cx="6858000" cy="4267200"/>
          </a:xfrm>
        </p:spPr>
        <p:txBody>
          <a:bodyPr/>
          <a:lstStyle/>
          <a:p>
            <a:r>
              <a:rPr lang="cs-CZ" dirty="0" smtClean="0"/>
              <a:t>emoční </a:t>
            </a:r>
            <a:r>
              <a:rPr lang="cs-CZ" dirty="0"/>
              <a:t>ambivalence – současná přítomnost protikladných emocí</a:t>
            </a:r>
          </a:p>
          <a:p>
            <a:r>
              <a:rPr lang="cs-CZ" dirty="0"/>
              <a:t>emoční oploštělost – emoce jsou nevýrazné, zploštělé, jedinec je pasivní , lhostejný</a:t>
            </a:r>
          </a:p>
          <a:p>
            <a:r>
              <a:rPr lang="cs-CZ" dirty="0"/>
              <a:t>emoční labilita – emoce se rychle střídají</a:t>
            </a:r>
          </a:p>
          <a:p>
            <a:r>
              <a:rPr lang="cs-CZ" dirty="0"/>
              <a:t>emoční </a:t>
            </a:r>
            <a:r>
              <a:rPr lang="cs-CZ" dirty="0" err="1"/>
              <a:t>tenacita</a:t>
            </a:r>
            <a:r>
              <a:rPr lang="cs-CZ" dirty="0"/>
              <a:t> – emoce dlouhodobě </a:t>
            </a:r>
            <a:r>
              <a:rPr lang="cs-CZ" dirty="0" smtClean="0"/>
              <a:t>přetrvávají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854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844824"/>
            <a:ext cx="6859587" cy="1143000"/>
          </a:xfrm>
        </p:spPr>
        <p:txBody>
          <a:bodyPr/>
          <a:lstStyle/>
          <a:p>
            <a:r>
              <a:rPr lang="cs-CZ" dirty="0"/>
              <a:t>Poruchy vyšších </a:t>
            </a:r>
            <a:r>
              <a:rPr lang="cs-CZ" dirty="0" smtClean="0"/>
              <a:t>citů - definice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2996952"/>
            <a:ext cx="6858000" cy="4267200"/>
          </a:xfrm>
        </p:spPr>
        <p:txBody>
          <a:bodyPr/>
          <a:lstStyle/>
          <a:p>
            <a:r>
              <a:rPr lang="cs-CZ" dirty="0"/>
              <a:t>Vyšší city mohou rozvinuty nadměrně, nedostatečně nebo defektně.</a:t>
            </a:r>
          </a:p>
          <a:p>
            <a:r>
              <a:rPr lang="cs-CZ" dirty="0"/>
              <a:t>Defekty narušují empatii, vztah k druhým lidem, morálním </a:t>
            </a:r>
            <a:r>
              <a:rPr lang="cs-CZ" dirty="0" smtClean="0"/>
              <a:t>pravidlům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322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1052736"/>
            <a:ext cx="6859587" cy="1143000"/>
          </a:xfrm>
        </p:spPr>
        <p:txBody>
          <a:bodyPr/>
          <a:lstStyle/>
          <a:p>
            <a:r>
              <a:rPr lang="cs-CZ" dirty="0"/>
              <a:t>Poruchy vyšších </a:t>
            </a:r>
            <a:r>
              <a:rPr lang="cs-CZ" dirty="0" smtClean="0"/>
              <a:t>citů - kategorie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204864"/>
            <a:ext cx="4464496" cy="4267200"/>
          </a:xfrm>
        </p:spPr>
        <p:txBody>
          <a:bodyPr/>
          <a:lstStyle/>
          <a:p>
            <a:r>
              <a:rPr lang="cs-CZ" dirty="0"/>
              <a:t>sociální tupost – omezuje sociální vazby a citový kontakt s druhými lidmi</a:t>
            </a:r>
          </a:p>
          <a:p>
            <a:r>
              <a:rPr lang="cs-CZ" dirty="0"/>
              <a:t>porucha etických citů – snižují se morální zábrany, převažuje pudové jednání, chybí pocit viny, studu</a:t>
            </a:r>
          </a:p>
          <a:p>
            <a:r>
              <a:rPr lang="cs-CZ" dirty="0"/>
              <a:t>poruchy estetickým citů – chybí smysl pro harmonii, krásu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814392" y="5877272"/>
            <a:ext cx="26997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http://commons.wikimedia.org/wiki/File:Redneck_hillbilly.jpg?uselang=cs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68243" y="2503096"/>
            <a:ext cx="2724755" cy="335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731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672" y="1556792"/>
            <a:ext cx="6859587" cy="1143000"/>
          </a:xfrm>
        </p:spPr>
        <p:txBody>
          <a:bodyPr/>
          <a:lstStyle/>
          <a:p>
            <a:r>
              <a:rPr lang="cs-CZ" dirty="0" smtClean="0"/>
              <a:t>Afekt 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3604592"/>
            <a:ext cx="4969300" cy="4267200"/>
          </a:xfrm>
        </p:spPr>
        <p:txBody>
          <a:bodyPr/>
          <a:lstStyle/>
          <a:p>
            <a:r>
              <a:rPr lang="cs-CZ" dirty="0"/>
              <a:t>náhlá, prudká, bouřlivá emoce, vzniká jako odpověď na určitý podnět</a:t>
            </a:r>
          </a:p>
          <a:p>
            <a:r>
              <a:rPr lang="cs-CZ" dirty="0"/>
              <a:t>krátkodobé, doprovázejí je fyziologické změny (zčervenání, zblednutí), mimické projevy…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 rot="20577509">
            <a:off x="6579919" y="4909960"/>
            <a:ext cx="1709936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http://commons.wikimedia.org/wiki/File:Emo_boy_03_in_rage.jpg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38408">
            <a:off x="5042204" y="392341"/>
            <a:ext cx="2650918" cy="464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74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1556792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afektu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780928"/>
            <a:ext cx="6858000" cy="4267200"/>
          </a:xfrm>
        </p:spPr>
        <p:txBody>
          <a:bodyPr/>
          <a:lstStyle/>
          <a:p>
            <a:pPr lvl="0"/>
            <a:r>
              <a:rPr lang="cs-CZ" dirty="0"/>
              <a:t>nezvládnutý afekt – mimořádně silný, hrozí agresivní, násilné chování, jedinec je při vědomí, ví, co dělá</a:t>
            </a:r>
          </a:p>
          <a:p>
            <a:pPr lvl="0"/>
            <a:r>
              <a:rPr lang="cs-CZ" dirty="0" err="1"/>
              <a:t>patický</a:t>
            </a:r>
            <a:r>
              <a:rPr lang="cs-CZ" dirty="0"/>
              <a:t> afekt </a:t>
            </a:r>
            <a:r>
              <a:rPr lang="cs-CZ" dirty="0" smtClean="0"/>
              <a:t>-  </a:t>
            </a:r>
            <a:r>
              <a:rPr lang="cs-CZ" dirty="0"/>
              <a:t>na vrcholu se objevuje krátkodobá porucha vědomí, na kterou navazuje ztráta paměti. Člověk není schopen své chování ovládat , ani vysvětlit. Končí vyčerpáním, spánkem, silnou </a:t>
            </a:r>
            <a:r>
              <a:rPr lang="cs-CZ" dirty="0" smtClean="0"/>
              <a:t>únavou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189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07528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afektu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3429000"/>
            <a:ext cx="7632848" cy="4267200"/>
          </a:xfrm>
        </p:spPr>
        <p:txBody>
          <a:bodyPr/>
          <a:lstStyle/>
          <a:p>
            <a:pPr lvl="0"/>
            <a:r>
              <a:rPr lang="cs-CZ" dirty="0" smtClean="0"/>
              <a:t>afektivní </a:t>
            </a:r>
            <a:r>
              <a:rPr lang="cs-CZ" dirty="0" err="1" smtClean="0"/>
              <a:t>stupor</a:t>
            </a:r>
            <a:r>
              <a:rPr lang="cs-CZ" dirty="0" smtClean="0"/>
              <a:t>  - afektivní reakce v extrémní situaci (tragické úmrtí, katastrofa) – projevuje se ustrnutím, neschopnosti pohybu, mimiky, řeči</a:t>
            </a:r>
          </a:p>
          <a:p>
            <a:pPr lvl="0"/>
            <a:r>
              <a:rPr lang="cs-CZ" dirty="0" smtClean="0"/>
              <a:t>afektivní raptus – silný, intenzivní afekt, který trvá delší dobu. Projevuje se ztrátou energie. </a:t>
            </a:r>
            <a:r>
              <a:rPr lang="cs-CZ" dirty="0" smtClean="0"/>
              <a:t>Hrozí </a:t>
            </a:r>
            <a:r>
              <a:rPr lang="cs-CZ" dirty="0" smtClean="0"/>
              <a:t>poškození okolí a sebe </a:t>
            </a:r>
            <a:r>
              <a:rPr lang="cs-CZ" dirty="0" smtClean="0"/>
              <a:t>sama.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76718" y="404664"/>
            <a:ext cx="156592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http://commons.wikimedia.org/wiki/File:Bored_Man.jpg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3546" y="692696"/>
            <a:ext cx="3343920" cy="250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6003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MIROSLAV OREL.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Grada</a:t>
            </a:r>
            <a:r>
              <a:rPr lang="cs-CZ" sz="1800" dirty="0" smtClean="0"/>
              <a:t>, 2012, 179 s. č. 134. ISBN 80-851-2164-6. </a:t>
            </a:r>
          </a:p>
          <a:p>
            <a:r>
              <a:rPr lang="cs-CZ" sz="1800" dirty="0" smtClean="0"/>
              <a:t>Duševní poruchy a poruchy chování: mezinárodní klasifikace nemocí - 10. revize : diagnostická kritéria pro výzkum.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Psychiatrické centrum, 1996, 179 s. Zprávy, č. 134. ISBN 80-851-2164-6.</a:t>
            </a:r>
          </a:p>
          <a:p>
            <a:r>
              <a:rPr lang="cs-CZ" sz="1800" dirty="0" err="1" smtClean="0"/>
              <a:t>Wikipedia.cz</a:t>
            </a:r>
            <a:r>
              <a:rPr lang="cs-CZ" sz="1800" dirty="0" smtClean="0"/>
              <a:t>, </a:t>
            </a:r>
            <a:r>
              <a:rPr lang="cs-CZ" sz="1800" dirty="0" err="1" smtClean="0"/>
              <a:t>Wikiskripta</a:t>
            </a:r>
            <a:endParaRPr lang="cs-CZ" sz="1800" dirty="0" smtClean="0"/>
          </a:p>
          <a:p>
            <a:r>
              <a:rPr lang="cs-CZ" sz="1800" dirty="0" smtClean="0"/>
              <a:t>http://commons.wikimedia.org/wiki/ </a:t>
            </a:r>
          </a:p>
          <a:p>
            <a:r>
              <a:rPr lang="cs-CZ" sz="1800" dirty="0" smtClean="0"/>
              <a:t>Zdroje použitých obrázků citovány přímo v textu </a:t>
            </a:r>
          </a:p>
          <a:p>
            <a:r>
              <a:rPr lang="cs-CZ" sz="1800" dirty="0" smtClean="0"/>
              <a:t>Materiál stažen 2.2.2014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07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10280642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253</TotalTime>
  <Words>441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TS102806421</vt:lpstr>
      <vt:lpstr>Snímek 1</vt:lpstr>
      <vt:lpstr>Emoce </vt:lpstr>
      <vt:lpstr>Emoce </vt:lpstr>
      <vt:lpstr>Poruchy vědomí</vt:lpstr>
      <vt:lpstr>Poruchy struktury emocí </vt:lpstr>
      <vt:lpstr>Poruchy vyšších citů - definice</vt:lpstr>
      <vt:lpstr>Poruchy vyšších citů - kategorie</vt:lpstr>
      <vt:lpstr>Afekt </vt:lpstr>
      <vt:lpstr>Poruchy afektu</vt:lpstr>
      <vt:lpstr>Poruchy afektu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Lenka</cp:lastModifiedBy>
  <cp:revision>9</cp:revision>
  <cp:lastPrinted>1601-01-01T00:00:00Z</cp:lastPrinted>
  <dcterms:created xsi:type="dcterms:W3CDTF">2014-01-31T17:45:27Z</dcterms:created>
  <dcterms:modified xsi:type="dcterms:W3CDTF">2014-02-14T21:29:18Z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