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75" r:id="rId3"/>
    <p:sldId id="279" r:id="rId4"/>
    <p:sldId id="274" r:id="rId5"/>
    <p:sldId id="280" r:id="rId6"/>
    <p:sldId id="277" r:id="rId7"/>
    <p:sldId id="278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1FBDE65-C1D0-461D-9BEF-896677CC4C3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12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36E9F99-3AD1-4521-8D4C-C0E2144BB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EB143-0F66-45FE-A01E-FD0AFDA3B45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67205-F950-4856-83D4-ECCE6D4FB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5D79F3-2CA5-4952-8009-590E6232A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12872-A294-4FBE-9E21-1858FAE30A8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7653D-A45C-422F-AD31-3D8B84D29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B8111-5B77-4725-B6D6-01995FA8B8E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36BC71-4F13-4FEC-B785-6B0098863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5B0A9-4AEE-49A1-8EBD-70D6833F5BC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2D451D-8BC0-4B77-89AF-D2CCD3168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17D6D4-F080-468B-8529-3363311831D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A0523-03DB-417A-8543-A3626CBC4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3C31F9-DB2B-4D83-AAD9-F16C0478052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D7B5D-5FE9-4B8C-9F95-EB5268458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09A62-72A6-4B65-9050-00F6644737A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1923E8-D693-40E6-96F7-304508CDD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A7A06-0CFF-4ADD-9243-35C7D8770F1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4C5F28-1301-4599-8524-8BC9EBB51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4C2B17-DF94-4554-9560-A941E6792DE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67D313-4C11-463A-9E30-B1129106B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4D6A3-7347-46B9-8D07-FBA1525776C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52EF6-D776-4508-BD59-64A8891E3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F380A0-FC73-40D2-98DA-5D92D61F377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690CA7-CEF9-437A-9E4D-2C0CE19EA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94A139-7940-43C7-B01E-45C6610524D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AAA4C-0755-4947-A54B-2C9F6E3DD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604B1-E30A-45A7-8227-D458279A174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3BD2B42E-F8A6-44F9-95F2-AB4472087E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3772D7C4-FCE6-4265-89B6-6AB366ACBD3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53644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VY_32_INOVACE_CH_6E_BAR_01_DYMOVNICE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kolem nás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 laboratorní práci popisující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přípravu dýmotvorné látky. Demonstruje ekologické dopady spalování a emisí.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biologie, dějepis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400" b="1" smtClean="0"/>
              <a:t>	</a:t>
            </a:r>
            <a:r>
              <a:rPr lang="cs-CZ" sz="1600" b="1" smtClean="0"/>
              <a:t>Dýmovnice</a:t>
            </a:r>
            <a:endParaRPr lang="cs-CZ" sz="1600" smtClean="0"/>
          </a:p>
          <a:p>
            <a:r>
              <a:rPr lang="cs-CZ" sz="1200" b="1" smtClean="0"/>
              <a:t>	</a:t>
            </a:r>
            <a:endParaRPr lang="cs-CZ" sz="1200" smtClean="0"/>
          </a:p>
          <a:p>
            <a:r>
              <a:rPr lang="cs-CZ" sz="1200" b="1" smtClean="0"/>
              <a:t>Chemikálie:</a:t>
            </a:r>
            <a:endParaRPr lang="cs-CZ" sz="1200" smtClean="0"/>
          </a:p>
          <a:p>
            <a:r>
              <a:rPr lang="cs-CZ" sz="1200" b="1" smtClean="0"/>
              <a:t> </a:t>
            </a:r>
            <a:endParaRPr lang="cs-CZ" sz="1200" smtClean="0"/>
          </a:p>
          <a:p>
            <a:r>
              <a:rPr lang="cs-CZ" sz="1200" b="1" smtClean="0"/>
              <a:t>množství (%) </a:t>
            </a:r>
            <a:endParaRPr lang="cs-CZ" sz="1200" smtClean="0"/>
          </a:p>
          <a:p>
            <a:r>
              <a:rPr lang="cs-CZ" sz="1200" smtClean="0"/>
              <a:t>Al prach </a:t>
            </a:r>
          </a:p>
          <a:p>
            <a:r>
              <a:rPr lang="cs-CZ" sz="1200" smtClean="0"/>
              <a:t>8</a:t>
            </a:r>
          </a:p>
          <a:p>
            <a:r>
              <a:rPr lang="cs-CZ" sz="1200" smtClean="0"/>
              <a:t>ZnO (zinková běloba) </a:t>
            </a:r>
          </a:p>
          <a:p>
            <a:r>
              <a:rPr lang="cs-CZ" sz="1200" smtClean="0"/>
              <a:t>45,6</a:t>
            </a:r>
          </a:p>
          <a:p>
            <a:r>
              <a:rPr lang="cs-CZ" sz="1200" smtClean="0"/>
              <a:t>perchlorethylen (tetrachlorethen)</a:t>
            </a:r>
          </a:p>
          <a:p>
            <a:r>
              <a:rPr lang="cs-CZ" sz="1200" smtClean="0"/>
              <a:t>46,4</a:t>
            </a:r>
          </a:p>
          <a:p>
            <a:pPr>
              <a:buFont typeface="Wingdings" pitchFamily="2" charset="2"/>
              <a:buNone/>
            </a:pPr>
            <a:r>
              <a:rPr lang="cs-CZ" sz="1200" b="1" smtClean="0"/>
              <a:t>	</a:t>
            </a:r>
          </a:p>
          <a:p>
            <a:pPr>
              <a:buFont typeface="Wingdings" pitchFamily="2" charset="2"/>
              <a:buNone/>
            </a:pPr>
            <a:endParaRPr lang="cs-CZ" sz="1200" b="1" smtClean="0"/>
          </a:p>
          <a:p>
            <a:pPr>
              <a:buFont typeface="Wingdings" pitchFamily="2" charset="2"/>
              <a:buNone/>
            </a:pPr>
            <a:endParaRPr lang="cs-CZ" sz="1200" b="1" smtClean="0"/>
          </a:p>
          <a:p>
            <a:pPr>
              <a:buFont typeface="Wingdings" pitchFamily="2" charset="2"/>
              <a:buNone/>
            </a:pPr>
            <a:r>
              <a:rPr lang="cs-CZ" sz="1200" b="1" smtClean="0"/>
              <a:t>	1)</a:t>
            </a:r>
            <a:r>
              <a:rPr lang="cs-CZ" sz="1200" smtClean="0"/>
              <a:t> zinková běloba = oxid zinečnatý</a:t>
            </a:r>
            <a:br>
              <a:rPr lang="cs-CZ" sz="1200" smtClean="0"/>
            </a:br>
            <a:r>
              <a:rPr lang="cs-CZ" sz="1200" b="1" smtClean="0"/>
              <a:t>2)</a:t>
            </a:r>
            <a:r>
              <a:rPr lang="cs-CZ" sz="1200" smtClean="0"/>
              <a:t> hliníkový prach (stříbřenka)</a:t>
            </a:r>
            <a:br>
              <a:rPr lang="cs-CZ" sz="1200" smtClean="0"/>
            </a:br>
            <a:r>
              <a:rPr lang="cs-CZ" sz="1200" b="1" smtClean="0"/>
              <a:t>3)</a:t>
            </a:r>
            <a:r>
              <a:rPr lang="cs-CZ" sz="1200" smtClean="0"/>
              <a:t> perchlorethylen (tetrachlorethen)</a:t>
            </a:r>
            <a:br>
              <a:rPr lang="cs-CZ" sz="1200" smtClean="0"/>
            </a:br>
            <a:r>
              <a:rPr lang="cs-CZ" sz="1200" b="1" smtClean="0"/>
              <a:t>4)</a:t>
            </a:r>
            <a:r>
              <a:rPr lang="cs-CZ" sz="1200" smtClean="0"/>
              <a:t> manganistan draselný (hypermangan)</a:t>
            </a:r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1600" u="sng" smtClean="0"/>
              <a:t>Bezpečnost:</a:t>
            </a:r>
            <a:endParaRPr lang="cs-CZ" sz="1600" smtClean="0"/>
          </a:p>
          <a:p>
            <a:r>
              <a:rPr lang="cs-CZ" sz="1600" smtClean="0"/>
              <a:t>hliník práškový: hořlavý, R 15-17, S 7/8-43</a:t>
            </a:r>
          </a:p>
          <a:p>
            <a:r>
              <a:rPr lang="cs-CZ" sz="1600" smtClean="0"/>
              <a:t>oxid zinečnatý: dráždivý, R 36/37/38, S26-36</a:t>
            </a:r>
          </a:p>
          <a:p>
            <a:r>
              <a:rPr lang="cs-CZ" sz="1600" smtClean="0"/>
              <a:t>manganistan draselný: oxidující, zdraví škodlivý, nebezpečný pro životní prostředí, R8-22-50/53, S2-60-61</a:t>
            </a:r>
          </a:p>
          <a:p>
            <a:r>
              <a:rPr lang="cs-CZ" sz="1600" smtClean="0"/>
              <a:t>perchlorethylen (tetrachlorethen): zdraví škodlivý, nebezpečný pro životní prostředí, R 40-51/53, S 2-23-36/37-61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sz="3400" b="1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b="1" smtClean="0"/>
              <a:t>Pomůcky: </a:t>
            </a:r>
            <a:r>
              <a:rPr lang="cs-CZ" sz="1600" smtClean="0"/>
              <a:t>třecí miska s tloučkem, plastová láhev, papír, papírový válec, zápalná šňůra</a:t>
            </a:r>
          </a:p>
          <a:p>
            <a:r>
              <a:rPr lang="cs-CZ" sz="1600" b="1" smtClean="0"/>
              <a:t>Postup: </a:t>
            </a:r>
            <a:r>
              <a:rPr lang="cs-CZ" sz="1600" smtClean="0"/>
              <a:t>Smícháme za sucha</a:t>
            </a:r>
            <a:r>
              <a:rPr lang="cs-CZ" sz="1600" b="1" smtClean="0"/>
              <a:t> </a:t>
            </a:r>
            <a:r>
              <a:rPr lang="cs-CZ" sz="1600" smtClean="0"/>
              <a:t> uvedená množství chemikálií v daném hmotnostním poměru, alternativním způsobem přípravy je postup, kdy za sucha smícháme jemně promleté ZnO+Al+KMnO</a:t>
            </a:r>
            <a:r>
              <a:rPr lang="cs-CZ" sz="1600" baseline="-25000" smtClean="0"/>
              <a:t>4</a:t>
            </a:r>
            <a:r>
              <a:rPr lang="cs-CZ" sz="1600" smtClean="0"/>
              <a:t> v poměru: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3 lžičky ZnO </a:t>
            </a:r>
            <a:br>
              <a:rPr lang="cs-CZ" sz="1600" smtClean="0"/>
            </a:br>
            <a:r>
              <a:rPr lang="cs-CZ" sz="1600" smtClean="0"/>
              <a:t>1,5 lžičky Al prachu </a:t>
            </a:r>
            <a:br>
              <a:rPr lang="cs-CZ" sz="1600" smtClean="0"/>
            </a:br>
            <a:r>
              <a:rPr lang="cs-CZ" sz="1600" smtClean="0"/>
              <a:t>1 lžičku práškového KMnO</a:t>
            </a:r>
            <a:r>
              <a:rPr lang="cs-CZ" sz="1600" baseline="-25000" smtClean="0"/>
              <a:t>4 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Pečlivě promícháme.</a:t>
            </a:r>
          </a:p>
          <a:p>
            <a:endParaRPr lang="cs-CZ" sz="12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Přilijeme 50 ml perchlorethylenu a znovu promícháme. Toto opakujeme tak dlouho, až nám vznikne „těstovitá“ (hrudkovitá) hmota.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Práškovou směs nasypeme do papírového válce o průměru 3 cm a délce 12 cm. Dokola po celém obvodu válce provrtáme otvory o průměru 3-5mm tak, aby vytvářely „spirálu“. Počet otvorů bude asi 12-20. Obě strany válce dobře utěsníme „ucpávkami“ ze sádry. Papír musí mít více vrstev o celkové tloušťce alespoň 2,5mm, jinak se propálí.</a:t>
            </a:r>
            <a:br>
              <a:rPr lang="cs-CZ" sz="1600" smtClean="0"/>
            </a:br>
            <a:r>
              <a:rPr lang="cs-CZ" sz="1600" smtClean="0"/>
              <a:t>Zápalnici prostrčíme jednou z děr, v nouzi lze použít prskavku. U obtížně zažehnutelných směsí nasypeme na dýmotvornou směs cca 10g černého prachu a vložíme zápalnici.</a:t>
            </a:r>
          </a:p>
          <a:p>
            <a:r>
              <a:rPr lang="cs-CZ" sz="1600" smtClean="0"/>
              <a:t>Dodržujeme bezpečný odstup aspoň 10 metrů.</a:t>
            </a:r>
          </a:p>
          <a:p>
            <a:endParaRPr lang="cs-CZ" sz="16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6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8195" name="Zástupný symbol pro obsah 3" descr="velkadymovnice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  <p:sp>
        <p:nvSpPr>
          <p:cNvPr id="8196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4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pic>
        <p:nvPicPr>
          <p:cNvPr id="9219" name="Zástupný symbol pro obsah 3" descr="dymvojenska2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  <p:sp>
        <p:nvSpPr>
          <p:cNvPr id="9220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</a:t>
            </a:r>
            <a:r>
              <a:rPr lang="cs-CZ" sz="1200" dirty="0" smtClean="0"/>
              <a:t>1 na snímku 6, </a:t>
            </a:r>
            <a:r>
              <a:rPr lang="cs-CZ" sz="1200" dirty="0" smtClean="0"/>
              <a:t>Obr. </a:t>
            </a:r>
            <a:r>
              <a:rPr lang="cs-CZ" sz="1200" dirty="0" smtClean="0"/>
              <a:t>2 na snímku 7: </a:t>
            </a:r>
            <a:r>
              <a:rPr lang="cs-CZ" sz="1200" dirty="0" smtClean="0"/>
              <a:t>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I.: 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CONKLING, J. A.: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Chemistry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Marcel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Dekker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1985.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544</TotalTime>
  <Words>188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Snímek 2</vt:lpstr>
      <vt:lpstr>Snímek 3</vt:lpstr>
      <vt:lpstr>Snímek 4</vt:lpstr>
      <vt:lpstr>Snímek 5</vt:lpstr>
      <vt:lpstr>Obr. 1</vt:lpstr>
      <vt:lpstr>Obr. 2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35</cp:revision>
  <dcterms:created xsi:type="dcterms:W3CDTF">2012-07-13T11:26:26Z</dcterms:created>
  <dcterms:modified xsi:type="dcterms:W3CDTF">2014-02-15T07:07:00Z</dcterms:modified>
</cp:coreProperties>
</file>