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4" r:id="rId1"/>
  </p:sldMasterIdLst>
  <p:notesMasterIdLst>
    <p:notesMasterId r:id="rId13"/>
  </p:notesMasterIdLst>
  <p:sldIdLst>
    <p:sldId id="272" r:id="rId2"/>
    <p:sldId id="281" r:id="rId3"/>
    <p:sldId id="282" r:id="rId4"/>
    <p:sldId id="283" r:id="rId5"/>
    <p:sldId id="284" r:id="rId6"/>
    <p:sldId id="279" r:id="rId7"/>
    <p:sldId id="274" r:id="rId8"/>
    <p:sldId id="280" r:id="rId9"/>
    <p:sldId id="285" r:id="rId10"/>
    <p:sldId id="286" r:id="rId11"/>
    <p:sldId id="276" r:id="rId1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C8"/>
    <a:srgbClr val="FF0000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46F890A9-2807-4EBB-B81D-B2AA78EC7F39}" styleName="Tmavý styl 2 – zvýraznění 5/zvýraznění 6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294" y="-16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7651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/>
            </a:lvl1pPr>
          </a:lstStyle>
          <a:p>
            <a:pPr>
              <a:defRPr/>
            </a:pPr>
            <a:fld id="{8E5C051B-EA2E-4805-A9BF-E68CAE8EB349}" type="datetimeFigureOut">
              <a:rPr lang="cs-CZ"/>
              <a:pPr>
                <a:defRPr/>
              </a:pPr>
              <a:t>15.2.2014</a:t>
            </a:fld>
            <a:endParaRPr lang="cs-CZ"/>
          </a:p>
        </p:txBody>
      </p:sp>
      <p:sp>
        <p:nvSpPr>
          <p:cNvPr id="1434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7653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27654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7655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/>
            </a:lvl1pPr>
          </a:lstStyle>
          <a:p>
            <a:pPr>
              <a:defRPr/>
            </a:pPr>
            <a:fld id="{106FD8C6-018D-4D7D-8304-5C1CB17AEFD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Arial" charset="0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Arial" charset="0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Arial" charset="0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Arial" charset="0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Arial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0"/>
            <a:ext cx="9144000" cy="6858000"/>
            <a:chOff x="0" y="0"/>
            <a:chExt cx="5760" cy="4320"/>
          </a:xfrm>
        </p:grpSpPr>
        <p:sp>
          <p:nvSpPr>
            <p:cNvPr id="5" name="Rectangle 3"/>
            <p:cNvSpPr>
              <a:spLocks noChangeArrowheads="1"/>
            </p:cNvSpPr>
            <p:nvPr/>
          </p:nvSpPr>
          <p:spPr bwMode="hidden">
            <a:xfrm>
              <a:off x="0" y="0"/>
              <a:ext cx="2208" cy="4320"/>
            </a:xfrm>
            <a:prstGeom prst="rect">
              <a:avLst/>
            </a:prstGeom>
            <a:gradFill rotWithShape="0">
              <a:gsLst>
                <a:gs pos="0">
                  <a:schemeClr val="folHlink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endParaRPr lang="cs-CZ" sz="2400">
                <a:latin typeface="Times New Roman" pitchFamily="18" charset="0"/>
              </a:endParaRPr>
            </a:p>
          </p:txBody>
        </p:sp>
        <p:sp>
          <p:nvSpPr>
            <p:cNvPr id="6" name="Rectangle 4"/>
            <p:cNvSpPr>
              <a:spLocks noChangeArrowheads="1"/>
            </p:cNvSpPr>
            <p:nvPr/>
          </p:nvSpPr>
          <p:spPr bwMode="hidden">
            <a:xfrm>
              <a:off x="1081" y="1065"/>
              <a:ext cx="4679" cy="1596"/>
            </a:xfrm>
            <a:prstGeom prst="rect">
              <a:avLst/>
            </a:prstGeom>
            <a:solidFill>
              <a:schemeClr val="bg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sz="2400">
                <a:latin typeface="Times New Roman" pitchFamily="18" charset="0"/>
              </a:endParaRPr>
            </a:p>
          </p:txBody>
        </p:sp>
        <p:grpSp>
          <p:nvGrpSpPr>
            <p:cNvPr id="7" name="Group 5"/>
            <p:cNvGrpSpPr>
              <a:grpSpLocks/>
            </p:cNvGrpSpPr>
            <p:nvPr/>
          </p:nvGrpSpPr>
          <p:grpSpPr bwMode="auto">
            <a:xfrm>
              <a:off x="0" y="672"/>
              <a:ext cx="1806" cy="1989"/>
              <a:chOff x="0" y="672"/>
              <a:chExt cx="1806" cy="1989"/>
            </a:xfrm>
          </p:grpSpPr>
          <p:sp>
            <p:nvSpPr>
              <p:cNvPr id="8" name="Rectangle 6"/>
              <p:cNvSpPr>
                <a:spLocks noChangeArrowheads="1"/>
              </p:cNvSpPr>
              <p:nvPr userDrawn="1"/>
            </p:nvSpPr>
            <p:spPr bwMode="auto">
              <a:xfrm>
                <a:off x="361" y="2257"/>
                <a:ext cx="363" cy="404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9" name="Rectangle 7"/>
              <p:cNvSpPr>
                <a:spLocks noChangeArrowheads="1"/>
              </p:cNvSpPr>
              <p:nvPr userDrawn="1"/>
            </p:nvSpPr>
            <p:spPr bwMode="auto">
              <a:xfrm>
                <a:off x="1081" y="1065"/>
                <a:ext cx="362" cy="405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10" name="Rectangle 8"/>
              <p:cNvSpPr>
                <a:spLocks noChangeArrowheads="1"/>
              </p:cNvSpPr>
              <p:nvPr userDrawn="1"/>
            </p:nvSpPr>
            <p:spPr bwMode="auto">
              <a:xfrm>
                <a:off x="1437" y="672"/>
                <a:ext cx="369" cy="400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11" name="Rectangle 9"/>
              <p:cNvSpPr>
                <a:spLocks noChangeArrowheads="1"/>
              </p:cNvSpPr>
              <p:nvPr userDrawn="1"/>
            </p:nvSpPr>
            <p:spPr bwMode="auto">
              <a:xfrm>
                <a:off x="719" y="2257"/>
                <a:ext cx="368" cy="404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12" name="Rectangle 10"/>
              <p:cNvSpPr>
                <a:spLocks noChangeArrowheads="1"/>
              </p:cNvSpPr>
              <p:nvPr userDrawn="1"/>
            </p:nvSpPr>
            <p:spPr bwMode="auto">
              <a:xfrm>
                <a:off x="1437" y="1065"/>
                <a:ext cx="369" cy="405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13" name="Rectangle 11"/>
              <p:cNvSpPr>
                <a:spLocks noChangeArrowheads="1"/>
              </p:cNvSpPr>
              <p:nvPr userDrawn="1"/>
            </p:nvSpPr>
            <p:spPr bwMode="auto">
              <a:xfrm>
                <a:off x="719" y="1464"/>
                <a:ext cx="368" cy="399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14" name="Rectangle 12"/>
              <p:cNvSpPr>
                <a:spLocks noChangeArrowheads="1"/>
              </p:cNvSpPr>
              <p:nvPr userDrawn="1"/>
            </p:nvSpPr>
            <p:spPr bwMode="auto">
              <a:xfrm>
                <a:off x="0" y="1464"/>
                <a:ext cx="367" cy="399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15" name="Rectangle 13"/>
              <p:cNvSpPr>
                <a:spLocks noChangeArrowheads="1"/>
              </p:cNvSpPr>
              <p:nvPr userDrawn="1"/>
            </p:nvSpPr>
            <p:spPr bwMode="auto">
              <a:xfrm>
                <a:off x="1081" y="1464"/>
                <a:ext cx="362" cy="399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16" name="Rectangle 14"/>
              <p:cNvSpPr>
                <a:spLocks noChangeArrowheads="1"/>
              </p:cNvSpPr>
              <p:nvPr userDrawn="1"/>
            </p:nvSpPr>
            <p:spPr bwMode="auto">
              <a:xfrm>
                <a:off x="361" y="1857"/>
                <a:ext cx="363" cy="406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17" name="Rectangle 15"/>
              <p:cNvSpPr>
                <a:spLocks noChangeArrowheads="1"/>
              </p:cNvSpPr>
              <p:nvPr userDrawn="1"/>
            </p:nvSpPr>
            <p:spPr bwMode="auto">
              <a:xfrm>
                <a:off x="719" y="1857"/>
                <a:ext cx="368" cy="406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</p:grpSp>
      </p:grpSp>
      <p:sp>
        <p:nvSpPr>
          <p:cNvPr id="125971" name="Rectangle 19"/>
          <p:cNvSpPr>
            <a:spLocks noGrp="1" noChangeArrowheads="1"/>
          </p:cNvSpPr>
          <p:nvPr>
            <p:ph type="ctrTitle"/>
          </p:nvPr>
        </p:nvSpPr>
        <p:spPr>
          <a:xfrm>
            <a:off x="2971800" y="1828800"/>
            <a:ext cx="6019800" cy="2209800"/>
          </a:xfrm>
        </p:spPr>
        <p:txBody>
          <a:bodyPr/>
          <a:lstStyle>
            <a:lvl1pPr>
              <a:defRPr sz="5000">
                <a:solidFill>
                  <a:srgbClr val="FFFFFF"/>
                </a:solidFill>
              </a:defRPr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125972" name="Rectangle 20"/>
          <p:cNvSpPr>
            <a:spLocks noGrp="1" noChangeArrowheads="1"/>
          </p:cNvSpPr>
          <p:nvPr>
            <p:ph type="subTitle" idx="1"/>
          </p:nvPr>
        </p:nvSpPr>
        <p:spPr>
          <a:xfrm>
            <a:off x="2971800" y="4267200"/>
            <a:ext cx="6019800" cy="1752600"/>
          </a:xfrm>
        </p:spPr>
        <p:txBody>
          <a:bodyPr/>
          <a:lstStyle>
            <a:lvl1pPr marL="0" indent="0">
              <a:buFont typeface="Wingdings" pitchFamily="2" charset="2"/>
              <a:buNone/>
              <a:defRPr sz="3400"/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18" name="Rectangle 16"/>
          <p:cNvSpPr>
            <a:spLocks noGrp="1" noChangeArrowheads="1"/>
          </p:cNvSpPr>
          <p:nvPr>
            <p:ph type="dt" sz="half" idx="10"/>
          </p:nvPr>
        </p:nvSpPr>
        <p:spPr>
          <a:xfrm>
            <a:off x="457200" y="6248400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DF959DB-A194-4D80-9FE2-581E027B5005}" type="datetimeFigureOut">
              <a:rPr lang="cs-CZ"/>
              <a:pPr>
                <a:defRPr/>
              </a:pPr>
              <a:t>15.2.2014</a:t>
            </a:fld>
            <a:endParaRPr lang="cs-CZ"/>
          </a:p>
        </p:txBody>
      </p:sp>
      <p:sp>
        <p:nvSpPr>
          <p:cNvPr id="19" name="Rectangle 17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0" name="Rectangle 18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BFDDB8-C362-462A-B13C-91D9369F362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1FC46FD-4E06-49B4-8BB8-58992323E46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CF25635-4505-4CA8-BFD5-9EF9A0AFE59C}" type="datetimeFigureOut">
              <a:rPr lang="cs-CZ"/>
              <a:pPr>
                <a:defRPr/>
              </a:pPr>
              <a:t>15.2.2014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C3C7FF0-F9E5-478F-AF78-D26E6A4EE6D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E88D11C-0C50-4576-A92E-64DA31F2ADD5}" type="datetimeFigureOut">
              <a:rPr lang="cs-CZ"/>
              <a:pPr>
                <a:defRPr/>
              </a:pPr>
              <a:t>15.2.2014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4038600" cy="3886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4038600" cy="3886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875EAB9-54D2-44CD-B561-E72ECCF6FDF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C4FCBAF-59CA-4DC2-8524-50F4D3E24206}" type="datetimeFigureOut">
              <a:rPr lang="cs-CZ"/>
              <a:pPr>
                <a:defRPr/>
              </a:pPr>
              <a:t>15.2.2014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1123512-FD71-4F7C-86A2-CC3C4FE68BF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9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1C20734-33C1-46AC-BA7E-A6EFA2D26E2A}" type="datetimeFigureOut">
              <a:rPr lang="cs-CZ"/>
              <a:pPr>
                <a:defRPr/>
              </a:pPr>
              <a:t>15.2.2014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F9C3390-B911-4D99-9FD2-F57C7F53388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AB79E24-DDCA-457E-897E-1A2F4EC67DBB}" type="datetimeFigureOut">
              <a:rPr lang="cs-CZ"/>
              <a:pPr>
                <a:defRPr/>
              </a:pPr>
              <a:t>15.2.2014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4AD91B8-D36C-4EA7-8426-5D3703FFBFF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4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A37866F-180F-4AF6-A987-9079929231D8}" type="datetimeFigureOut">
              <a:rPr lang="cs-CZ"/>
              <a:pPr>
                <a:defRPr/>
              </a:pPr>
              <a:t>15.2.2014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72214A7-7615-48B8-BCFE-726A3774992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11A4EF7-96D4-427B-86BF-F0ADBC8B5496}" type="datetimeFigureOut">
              <a:rPr lang="cs-CZ"/>
              <a:pPr>
                <a:defRPr/>
              </a:pPr>
              <a:t>15.2.2014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1C48F44-8C74-48A4-B5D2-90FF9CB7D3A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E3EBB09-8230-448E-9F23-9C10D77B4C2D}" type="datetimeFigureOut">
              <a:rPr lang="cs-CZ"/>
              <a:pPr>
                <a:defRPr/>
              </a:pPr>
              <a:t>15.2.2014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9B0259D-A051-4BAB-8899-F4A83579EC1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2B3DF2B-8DD2-4F0F-B8FC-1015ED4EB129}" type="datetimeFigureOut">
              <a:rPr lang="cs-CZ"/>
              <a:pPr>
                <a:defRPr/>
              </a:pPr>
              <a:t>15.2.2014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457200"/>
            <a:ext cx="2057400" cy="5410200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457200"/>
            <a:ext cx="6019800" cy="5410200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C763B2C-3824-4F42-887E-F13026FCE87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95D47B7-FAB0-4B57-BF6A-330203B23641}" type="datetimeFigureOut">
              <a:rPr lang="cs-CZ"/>
              <a:pPr>
                <a:defRPr/>
              </a:pPr>
              <a:t>15.2.2014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457200"/>
            <a:ext cx="8229600" cy="5410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3B7708F-A7E9-474C-ABED-CC3A1B2BA8F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27EC3A1-BAB2-4A0C-B119-269E145839DA}" type="datetimeFigureOut">
              <a:rPr lang="cs-CZ"/>
              <a:pPr>
                <a:defRPr/>
              </a:pPr>
              <a:t>15.2.2014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bl" preserve="1">
  <p:cSld name="Nadpis a tabul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57200"/>
            <a:ext cx="8229600" cy="13716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abulku 2"/>
          <p:cNvSpPr>
            <a:spLocks noGrp="1"/>
          </p:cNvSpPr>
          <p:nvPr>
            <p:ph type="tbl" idx="1"/>
          </p:nvPr>
        </p:nvSpPr>
        <p:spPr>
          <a:xfrm>
            <a:off x="457200" y="1981200"/>
            <a:ext cx="8229600" cy="3886200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32445EC-4AFD-43D5-9558-C0A2ED126E4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84ECF9D-7991-4A54-AEF4-398D9A9AC070}" type="datetimeFigureOut">
              <a:rPr lang="cs-CZ"/>
              <a:pPr>
                <a:defRPr/>
              </a:pPr>
              <a:t>15.2.2014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930" name="Rectangle 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24931" name="Rectangle 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 Black" pitchFamily="34" charset="0"/>
              </a:defRPr>
            </a:lvl1pPr>
          </a:lstStyle>
          <a:p>
            <a:pPr>
              <a:defRPr/>
            </a:pPr>
            <a:fld id="{D4BF557D-6B0C-4059-A985-BE2718018EF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grpSp>
        <p:nvGrpSpPr>
          <p:cNvPr id="1028" name="Group 4"/>
          <p:cNvGrpSpPr>
            <a:grpSpLocks/>
          </p:cNvGrpSpPr>
          <p:nvPr/>
        </p:nvGrpSpPr>
        <p:grpSpPr bwMode="auto">
          <a:xfrm>
            <a:off x="0" y="0"/>
            <a:ext cx="9144000" cy="546100"/>
            <a:chOff x="0" y="0"/>
            <a:chExt cx="5760" cy="344"/>
          </a:xfrm>
        </p:grpSpPr>
        <p:sp>
          <p:nvSpPr>
            <p:cNvPr id="124933" name="Rectangle 5"/>
            <p:cNvSpPr>
              <a:spLocks noChangeArrowheads="1"/>
            </p:cNvSpPr>
            <p:nvPr/>
          </p:nvSpPr>
          <p:spPr bwMode="auto">
            <a:xfrm>
              <a:off x="0" y="0"/>
              <a:ext cx="180" cy="336"/>
            </a:xfrm>
            <a:prstGeom prst="rect">
              <a:avLst/>
            </a:prstGeom>
            <a:gradFill rotWithShape="0">
              <a:gsLst>
                <a:gs pos="0">
                  <a:schemeClr val="folHlink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endParaRPr lang="cs-CZ" sz="2400">
                <a:latin typeface="Times New Roman" pitchFamily="18" charset="0"/>
              </a:endParaRPr>
            </a:p>
          </p:txBody>
        </p:sp>
        <p:sp>
          <p:nvSpPr>
            <p:cNvPr id="124934" name="Rectangle 6"/>
            <p:cNvSpPr>
              <a:spLocks noChangeArrowheads="1"/>
            </p:cNvSpPr>
            <p:nvPr/>
          </p:nvSpPr>
          <p:spPr bwMode="auto">
            <a:xfrm>
              <a:off x="260" y="85"/>
              <a:ext cx="5500" cy="173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sz="2400">
                <a:latin typeface="Times New Roman" pitchFamily="18" charset="0"/>
              </a:endParaRPr>
            </a:p>
          </p:txBody>
        </p:sp>
        <p:sp>
          <p:nvSpPr>
            <p:cNvPr id="124935" name="Rectangle 7"/>
            <p:cNvSpPr>
              <a:spLocks noChangeArrowheads="1"/>
            </p:cNvSpPr>
            <p:nvPr/>
          </p:nvSpPr>
          <p:spPr bwMode="auto">
            <a:xfrm>
              <a:off x="258" y="85"/>
              <a:ext cx="87" cy="89"/>
            </a:xfrm>
            <a:prstGeom prst="rect">
              <a:avLst/>
            </a:prstGeom>
            <a:solidFill>
              <a:schemeClr val="folHlink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solidFill>
                  <a:schemeClr val="hlink"/>
                </a:solidFill>
              </a:endParaRPr>
            </a:p>
          </p:txBody>
        </p:sp>
        <p:sp>
          <p:nvSpPr>
            <p:cNvPr id="124936" name="Rectangle 8"/>
            <p:cNvSpPr>
              <a:spLocks noChangeArrowheads="1"/>
            </p:cNvSpPr>
            <p:nvPr/>
          </p:nvSpPr>
          <p:spPr bwMode="auto">
            <a:xfrm>
              <a:off x="345" y="0"/>
              <a:ext cx="88" cy="87"/>
            </a:xfrm>
            <a:prstGeom prst="rect">
              <a:avLst/>
            </a:prstGeom>
            <a:solidFill>
              <a:schemeClr val="folHlink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solidFill>
                  <a:schemeClr val="hlink"/>
                </a:solidFill>
              </a:endParaRPr>
            </a:p>
          </p:txBody>
        </p:sp>
        <p:sp>
          <p:nvSpPr>
            <p:cNvPr id="124937" name="Rectangle 9"/>
            <p:cNvSpPr>
              <a:spLocks noChangeArrowheads="1"/>
            </p:cNvSpPr>
            <p:nvPr/>
          </p:nvSpPr>
          <p:spPr bwMode="auto">
            <a:xfrm>
              <a:off x="345" y="85"/>
              <a:ext cx="88" cy="89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solidFill>
                  <a:schemeClr val="accent2"/>
                </a:solidFill>
              </a:endParaRPr>
            </a:p>
          </p:txBody>
        </p:sp>
        <p:sp>
          <p:nvSpPr>
            <p:cNvPr id="124938" name="Rectangle 10"/>
            <p:cNvSpPr>
              <a:spLocks noChangeArrowheads="1"/>
            </p:cNvSpPr>
            <p:nvPr/>
          </p:nvSpPr>
          <p:spPr bwMode="auto">
            <a:xfrm>
              <a:off x="173" y="173"/>
              <a:ext cx="86" cy="87"/>
            </a:xfrm>
            <a:prstGeom prst="rect">
              <a:avLst/>
            </a:prstGeom>
            <a:solidFill>
              <a:schemeClr val="folHlink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solidFill>
                  <a:schemeClr val="hlink"/>
                </a:solidFill>
              </a:endParaRPr>
            </a:p>
          </p:txBody>
        </p:sp>
        <p:sp>
          <p:nvSpPr>
            <p:cNvPr id="124939" name="Rectangle 11"/>
            <p:cNvSpPr>
              <a:spLocks noChangeArrowheads="1"/>
            </p:cNvSpPr>
            <p:nvPr/>
          </p:nvSpPr>
          <p:spPr bwMode="auto">
            <a:xfrm>
              <a:off x="83" y="86"/>
              <a:ext cx="89" cy="87"/>
            </a:xfrm>
            <a:prstGeom prst="rect">
              <a:avLst/>
            </a:prstGeom>
            <a:solidFill>
              <a:schemeClr val="bg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sz="2400">
                <a:latin typeface="Times New Roman" pitchFamily="18" charset="0"/>
              </a:endParaRPr>
            </a:p>
          </p:txBody>
        </p:sp>
        <p:sp>
          <p:nvSpPr>
            <p:cNvPr id="124940" name="Rectangle 12"/>
            <p:cNvSpPr>
              <a:spLocks noChangeArrowheads="1"/>
            </p:cNvSpPr>
            <p:nvPr/>
          </p:nvSpPr>
          <p:spPr bwMode="auto">
            <a:xfrm>
              <a:off x="258" y="171"/>
              <a:ext cx="87" cy="87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solidFill>
                  <a:schemeClr val="accent2"/>
                </a:solidFill>
              </a:endParaRPr>
            </a:p>
          </p:txBody>
        </p:sp>
        <p:sp>
          <p:nvSpPr>
            <p:cNvPr id="124941" name="Rectangle 13"/>
            <p:cNvSpPr>
              <a:spLocks noChangeArrowheads="1"/>
            </p:cNvSpPr>
            <p:nvPr/>
          </p:nvSpPr>
          <p:spPr bwMode="auto">
            <a:xfrm>
              <a:off x="173" y="258"/>
              <a:ext cx="86" cy="86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solidFill>
                  <a:schemeClr val="accent2"/>
                </a:solidFill>
              </a:endParaRPr>
            </a:p>
          </p:txBody>
        </p:sp>
      </p:grpSp>
      <p:sp>
        <p:nvSpPr>
          <p:cNvPr id="1029" name="Rectangle 14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457200"/>
            <a:ext cx="8229600" cy="1371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30" name="Rectangle 15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981200"/>
            <a:ext cx="8229600" cy="3886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24944" name="Rectangle 16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pPr>
              <a:defRPr/>
            </a:pPr>
            <a:fld id="{C98D890D-BFFF-4799-8FB7-CD968D443C02}" type="datetimeFigureOut">
              <a:rPr lang="cs-CZ"/>
              <a:pPr>
                <a:defRPr/>
              </a:pPr>
              <a:t>15.2.2014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40" r:id="rId1"/>
    <p:sldLayoutId id="2147483828" r:id="rId2"/>
    <p:sldLayoutId id="2147483829" r:id="rId3"/>
    <p:sldLayoutId id="2147483830" r:id="rId4"/>
    <p:sldLayoutId id="2147483831" r:id="rId5"/>
    <p:sldLayoutId id="2147483832" r:id="rId6"/>
    <p:sldLayoutId id="2147483833" r:id="rId7"/>
    <p:sldLayoutId id="2147483834" r:id="rId8"/>
    <p:sldLayoutId id="2147483835" r:id="rId9"/>
    <p:sldLayoutId id="2147483836" r:id="rId10"/>
    <p:sldLayoutId id="2147483837" r:id="rId11"/>
    <p:sldLayoutId id="2147483838" r:id="rId12"/>
    <p:sldLayoutId id="2147483839" r:id="rId13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SzPct val="75000"/>
        <a:buFont typeface="Wingdings" pitchFamily="2" charset="2"/>
        <a:buChar char="n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80000"/>
        <a:buFont typeface="Wingdings" pitchFamily="2" charset="2"/>
        <a:buChar char="¨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SzPct val="65000"/>
        <a:buFont typeface="Wingdings" pitchFamily="2" charset="2"/>
        <a:buChar char="n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itchFamily="2" charset="2"/>
        <a:buChar char="¨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9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9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212" name="Group 44"/>
          <p:cNvGraphicFramePr>
            <a:graphicFrameLocks noGrp="1"/>
          </p:cNvGraphicFramePr>
          <p:nvPr>
            <p:ph/>
          </p:nvPr>
        </p:nvGraphicFramePr>
        <p:xfrm>
          <a:off x="468313" y="1268413"/>
          <a:ext cx="8229600" cy="4536443"/>
        </p:xfrm>
        <a:graphic>
          <a:graphicData uri="http://schemas.openxmlformats.org/drawingml/2006/table">
            <a:tbl>
              <a:tblPr/>
              <a:tblGrid>
                <a:gridCol w="2016125"/>
                <a:gridCol w="6213475"/>
              </a:tblGrid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CZ.1.07/1.5.00/34.0969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415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Gymnázium Česká a Olympijských nadějí, České Budějovice, Česká 64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VY_32_INOVACE_CH_6E_BAR_02_UMELYMRAK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Ivan Bartoš,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Ph.D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Tematický okruh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Chemické reakce kolem nás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6.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tvorby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4.9.2013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Pracovní list popisující přípravu dýmotvorné látky. Demonstruje fyzikální zákon akce a reakce: využití v raketových palivech.</a:t>
                      </a:r>
                    </a:p>
                    <a:p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	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4524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pokyn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Pracovní list je určen jako výuková pomůcka se zaměřením na mezipředmětové vztahy předmětů chemie, fyzika, biologie i jako materiál k samostudiu. </a:t>
                      </a:r>
                    </a:p>
                    <a:p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Možnosti využití: promítání, práce jednotlivců nebo dvojic u PC, vytištění pracovního listu pro laboratorní cvičení. 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452438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Pokud není uvedeno jinak, použitý materiál je z vlastních zdrojů autora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108" name="Picture 46" descr="logo_pruhl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956550" y="260350"/>
            <a:ext cx="857250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Rectangle 45"/>
          <p:cNvSpPr>
            <a:spLocks noChangeArrowheads="1"/>
          </p:cNvSpPr>
          <p:nvPr/>
        </p:nvSpPr>
        <p:spPr bwMode="auto">
          <a:xfrm>
            <a:off x="1979613" y="620713"/>
            <a:ext cx="50403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defRPr/>
            </a:pPr>
            <a:r>
              <a:rPr lang="cs-CZ" b="1" dirty="0">
                <a:latin typeface="+mj-lt"/>
              </a:rPr>
              <a:t>DIGITÁLNÍ UČEBNÍ MATERIÁL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1"/>
          <p:cNvSpPr>
            <a:spLocks noChangeArrowheads="1"/>
          </p:cNvSpPr>
          <p:nvPr/>
        </p:nvSpPr>
        <p:spPr bwMode="auto">
          <a:xfrm>
            <a:off x="714375" y="1428750"/>
            <a:ext cx="7643813" cy="33855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eaLnBrk="0" hangingPunct="0"/>
            <a:r>
              <a:rPr lang="cs-CZ" b="1" dirty="0">
                <a:cs typeface="Times New Roman" pitchFamily="18" charset="0"/>
              </a:rPr>
              <a:t>Umělý mrak</a:t>
            </a:r>
            <a:endParaRPr lang="cs-CZ" dirty="0"/>
          </a:p>
          <a:p>
            <a:pPr eaLnBrk="0" hangingPunct="0"/>
            <a:r>
              <a:rPr lang="cs-CZ" sz="1400" b="1" dirty="0">
                <a:solidFill>
                  <a:srgbClr val="000000"/>
                </a:solidFill>
                <a:cs typeface="Times New Roman" pitchFamily="18" charset="0"/>
              </a:rPr>
              <a:t>	</a:t>
            </a:r>
            <a:endParaRPr lang="cs-CZ" sz="900" dirty="0"/>
          </a:p>
          <a:p>
            <a:pPr eaLnBrk="0" hangingPunct="0"/>
            <a:r>
              <a:rPr lang="cs-CZ" sz="1400" b="1" dirty="0">
                <a:cs typeface="Times New Roman" pitchFamily="18" charset="0"/>
              </a:rPr>
              <a:t>Pomůcky:</a:t>
            </a:r>
            <a:r>
              <a:rPr lang="cs-CZ" sz="1400" dirty="0">
                <a:cs typeface="Times New Roman" pitchFamily="18" charset="0"/>
              </a:rPr>
              <a:t> kádinka 500 ml, dřevěná špachtle, </a:t>
            </a:r>
            <a:r>
              <a:rPr lang="cs-CZ" sz="1400" dirty="0" err="1">
                <a:cs typeface="Times New Roman" pitchFamily="18" charset="0"/>
              </a:rPr>
              <a:t>Bunsenův</a:t>
            </a:r>
            <a:r>
              <a:rPr lang="cs-CZ" sz="1400" dirty="0">
                <a:cs typeface="Times New Roman" pitchFamily="18" charset="0"/>
              </a:rPr>
              <a:t> kahan, filtrační papír, zápalná </a:t>
            </a:r>
            <a:r>
              <a:rPr lang="cs-CZ" sz="1400" dirty="0" smtClean="0">
                <a:cs typeface="Times New Roman" pitchFamily="18" charset="0"/>
              </a:rPr>
              <a:t>šňůra</a:t>
            </a:r>
          </a:p>
          <a:p>
            <a:pPr eaLnBrk="0" hangingPunct="0"/>
            <a:endParaRPr lang="cs-CZ" sz="1400" dirty="0"/>
          </a:p>
          <a:p>
            <a:pPr eaLnBrk="0" hangingPunct="0"/>
            <a:r>
              <a:rPr lang="cs-CZ" sz="1400" b="1" dirty="0">
                <a:cs typeface="Times New Roman" pitchFamily="18" charset="0"/>
              </a:rPr>
              <a:t>Chemikálie:</a:t>
            </a:r>
            <a:r>
              <a:rPr lang="cs-CZ" sz="1400" dirty="0">
                <a:cs typeface="Times New Roman" pitchFamily="18" charset="0"/>
              </a:rPr>
              <a:t> dusičnan draselný , </a:t>
            </a:r>
            <a:r>
              <a:rPr lang="cs-CZ" sz="1400" dirty="0" err="1">
                <a:cs typeface="Times New Roman" pitchFamily="18" charset="0"/>
              </a:rPr>
              <a:t>sorbitol</a:t>
            </a:r>
            <a:endParaRPr lang="cs-CZ" sz="1400" dirty="0">
              <a:cs typeface="Times New Roman" pitchFamily="18" charset="0"/>
            </a:endParaRPr>
          </a:p>
          <a:p>
            <a:pPr eaLnBrk="0" hangingPunct="0"/>
            <a:endParaRPr lang="cs-CZ" sz="1400" dirty="0"/>
          </a:p>
          <a:p>
            <a:pPr eaLnBrk="0" hangingPunct="0"/>
            <a:endParaRPr lang="cs-CZ" sz="1400" dirty="0"/>
          </a:p>
          <a:p>
            <a:pPr eaLnBrk="0" hangingPunct="0"/>
            <a:endParaRPr lang="cs-CZ" sz="1400" dirty="0"/>
          </a:p>
          <a:p>
            <a:pPr eaLnBrk="0" hangingPunct="0"/>
            <a:endParaRPr lang="cs-CZ" sz="1400" dirty="0"/>
          </a:p>
          <a:p>
            <a:pPr eaLnBrk="0" hangingPunct="0"/>
            <a:endParaRPr lang="cs-CZ" sz="1400" dirty="0"/>
          </a:p>
          <a:p>
            <a:pPr eaLnBrk="0" hangingPunct="0"/>
            <a:r>
              <a:rPr lang="cs-CZ" sz="1400" u="sng" dirty="0">
                <a:solidFill>
                  <a:srgbClr val="FF0000"/>
                </a:solidFill>
                <a:cs typeface="Times New Roman" pitchFamily="18" charset="0"/>
              </a:rPr>
              <a:t>Bezpečnost:</a:t>
            </a:r>
            <a:endParaRPr lang="cs-CZ" sz="1400" dirty="0"/>
          </a:p>
          <a:p>
            <a:pPr eaLnBrk="0" hangingPunct="0"/>
            <a:r>
              <a:rPr lang="cs-CZ" sz="1400" dirty="0">
                <a:solidFill>
                  <a:srgbClr val="FF0000"/>
                </a:solidFill>
                <a:cs typeface="Times New Roman" pitchFamily="18" charset="0"/>
              </a:rPr>
              <a:t>dusičnan draselný: oxidující, R 8, S </a:t>
            </a:r>
            <a:r>
              <a:rPr lang="cs-CZ" sz="1400" dirty="0" smtClean="0">
                <a:solidFill>
                  <a:srgbClr val="FF0000"/>
                </a:solidFill>
                <a:cs typeface="Times New Roman" pitchFamily="18" charset="0"/>
              </a:rPr>
              <a:t>17,24/25</a:t>
            </a:r>
          </a:p>
          <a:p>
            <a:pPr eaLnBrk="0" hangingPunct="0"/>
            <a:r>
              <a:rPr lang="cs-CZ" sz="1400" dirty="0" err="1" smtClean="0">
                <a:solidFill>
                  <a:srgbClr val="FF0000"/>
                </a:solidFill>
                <a:cs typeface="Times New Roman" pitchFamily="18" charset="0"/>
              </a:rPr>
              <a:t>Bunsenův</a:t>
            </a:r>
            <a:r>
              <a:rPr lang="cs-CZ" sz="1400" dirty="0" smtClean="0">
                <a:solidFill>
                  <a:srgbClr val="FF0000"/>
                </a:solidFill>
                <a:cs typeface="Times New Roman" pitchFamily="18" charset="0"/>
              </a:rPr>
              <a:t> kahan: dbáme zásad práce s kahanem, zejména zapalujeme s uzavřeným přívodem vzduchu a kontrolujeme po vypnutí, zda je uzavřen uzávěr plynu.</a:t>
            </a:r>
            <a:endParaRPr lang="cs-CZ" sz="1400" dirty="0">
              <a:solidFill>
                <a:srgbClr val="FF0000"/>
              </a:solidFill>
              <a:cs typeface="Times New Roman" pitchFamily="18" charset="0"/>
            </a:endParaRPr>
          </a:p>
          <a:p>
            <a:pPr eaLnBrk="0" hangingPunct="0"/>
            <a:endParaRPr lang="cs-CZ" sz="1400" dirty="0"/>
          </a:p>
        </p:txBody>
      </p:sp>
      <p:sp>
        <p:nvSpPr>
          <p:cNvPr id="4099" name="Nadpis 9"/>
          <p:cNvSpPr>
            <a:spLocks noGrp="1"/>
          </p:cNvSpPr>
          <p:nvPr>
            <p:ph type="title"/>
          </p:nvPr>
        </p:nvSpPr>
        <p:spPr>
          <a:xfrm>
            <a:off x="1714500" y="457200"/>
            <a:ext cx="6972300" cy="757238"/>
          </a:xfrm>
        </p:spPr>
        <p:txBody>
          <a:bodyPr/>
          <a:lstStyle/>
          <a:p>
            <a:endParaRPr lang="cs-CZ" smtClean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Zástupný symbol pro obsah 1"/>
          <p:cNvSpPr>
            <a:spLocks noGrp="1"/>
          </p:cNvSpPr>
          <p:nvPr>
            <p:ph/>
          </p:nvPr>
        </p:nvSpPr>
        <p:spPr/>
        <p:txBody>
          <a:bodyPr/>
          <a:lstStyle/>
          <a:p>
            <a:r>
              <a:rPr lang="cs-CZ" sz="1600" b="1" dirty="0" smtClean="0"/>
              <a:t>Postup: </a:t>
            </a:r>
            <a:endParaRPr lang="cs-CZ" sz="1600" dirty="0" smtClean="0"/>
          </a:p>
          <a:p>
            <a:r>
              <a:rPr lang="cs-CZ" sz="1600" dirty="0" smtClean="0"/>
              <a:t>1) Dáme vařit 65ml vody a ve vodě rozpustíme 65g KNO</a:t>
            </a:r>
            <a:r>
              <a:rPr lang="cs-CZ" sz="1600" baseline="-25000" dirty="0" smtClean="0"/>
              <a:t>3</a:t>
            </a:r>
            <a:r>
              <a:rPr lang="cs-CZ" sz="1600" dirty="0" smtClean="0"/>
              <a:t> (dusičnan draselný). Až se všechen dusičnan rozpustí, přidáme 35g </a:t>
            </a:r>
            <a:r>
              <a:rPr lang="cs-CZ" sz="1600" dirty="0" err="1" smtClean="0"/>
              <a:t>sorbitolu</a:t>
            </a:r>
            <a:r>
              <a:rPr lang="cs-CZ" sz="1600" dirty="0" smtClean="0"/>
              <a:t>.</a:t>
            </a:r>
          </a:p>
          <a:p>
            <a:r>
              <a:rPr lang="cs-CZ" sz="1600" dirty="0" smtClean="0"/>
              <a:t>2) Celou směs za stálého míchání zahříváme, čekáme, dokud se voda nevypaří a vzniklá kaše nepřestane „bublat a prskat“. Směs musíme neustále míchat, aby došlo k dokonalému odpaření vody a také aby se nepřipálila. </a:t>
            </a:r>
          </a:p>
          <a:p>
            <a:r>
              <a:rPr lang="cs-CZ" sz="1600" dirty="0" smtClean="0"/>
              <a:t>3) Poté obsah vyjmeme a počkáme, až směs „trochu nevychladne“. </a:t>
            </a:r>
          </a:p>
          <a:p>
            <a:r>
              <a:rPr lang="cs-CZ" sz="1600" dirty="0" smtClean="0"/>
              <a:t>4) Pak vymodelujeme z těstovité hmoty válec o průměru nejvýše 4 cm, jehož středem vede zápalná šňůra. Je třeba, aby volný konec zápalnice dosahoval délky aspoň 10 cm. Po zapálení </a:t>
            </a:r>
            <a:r>
              <a:rPr lang="cs-CZ" sz="1600" dirty="0" smtClean="0"/>
              <a:t>odstoupíme </a:t>
            </a:r>
            <a:r>
              <a:rPr lang="cs-CZ" sz="1600" dirty="0" smtClean="0"/>
              <a:t>do vzdálenosti aspoň 10 metrů. </a:t>
            </a:r>
          </a:p>
          <a:p>
            <a:endParaRPr lang="cs-CZ" dirty="0" smtClean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Zástupný symbol pro obsah 1"/>
          <p:cNvSpPr>
            <a:spLocks noGrp="1"/>
          </p:cNvSpPr>
          <p:nvPr>
            <p:ph/>
          </p:nvPr>
        </p:nvSpPr>
        <p:spPr/>
        <p:txBody>
          <a:bodyPr/>
          <a:lstStyle/>
          <a:p>
            <a:r>
              <a:rPr lang="cs-CZ" sz="1600" b="1" smtClean="0"/>
              <a:t>Vysvětlení: </a:t>
            </a:r>
            <a:r>
              <a:rPr lang="cs-CZ" sz="1600" smtClean="0"/>
              <a:t>Sorbitol slouží jako palivo obsahující uhlík. Dusičnan draselný působí jako oxidační činidlo, při vzájemné reakci těchto látek se uvolní kromě dusíku a vodní páry velké množství oxidu uhličitého. Oxid uhličitý je hlavní „dýmotvornou“ látkou v tomto typu dýmovnice.</a:t>
            </a:r>
          </a:p>
          <a:p>
            <a:endParaRPr lang="cs-CZ" sz="1600" smtClean="0"/>
          </a:p>
          <a:p>
            <a:pPr>
              <a:buFont typeface="Wingdings" pitchFamily="2" charset="2"/>
              <a:buNone/>
            </a:pPr>
            <a:endParaRPr lang="cs-CZ" sz="1600" smtClean="0"/>
          </a:p>
          <a:p>
            <a:r>
              <a:rPr lang="cs-CZ" sz="1600" b="1" smtClean="0"/>
              <a:t>Rovnice: </a:t>
            </a:r>
            <a:r>
              <a:rPr lang="cs-CZ" sz="1600" smtClean="0"/>
              <a:t>Reakce sorbitolu s   KNO</a:t>
            </a:r>
            <a:r>
              <a:rPr lang="cs-CZ" sz="1600" baseline="-25000" smtClean="0"/>
              <a:t>3 </a:t>
            </a:r>
            <a:r>
              <a:rPr lang="cs-CZ" sz="1600" smtClean="0"/>
              <a:t> probíhá podle reakčního schématu:   </a:t>
            </a:r>
          </a:p>
          <a:p>
            <a:pPr>
              <a:buFont typeface="Wingdings" pitchFamily="2" charset="2"/>
              <a:buNone/>
            </a:pPr>
            <a:r>
              <a:rPr lang="cs-CZ" sz="1600" smtClean="0"/>
              <a:t>KNO</a:t>
            </a:r>
            <a:r>
              <a:rPr lang="cs-CZ" sz="1600" baseline="-25000" smtClean="0"/>
              <a:t>3 </a:t>
            </a:r>
            <a:r>
              <a:rPr lang="cs-CZ" sz="1600" smtClean="0"/>
              <a:t>+ C</a:t>
            </a:r>
            <a:r>
              <a:rPr lang="cs-CZ" sz="1600" baseline="-25000" smtClean="0"/>
              <a:t>6</a:t>
            </a:r>
            <a:r>
              <a:rPr lang="cs-CZ" sz="1600" smtClean="0"/>
              <a:t>H</a:t>
            </a:r>
            <a:r>
              <a:rPr lang="cs-CZ" sz="1600" baseline="-25000" smtClean="0"/>
              <a:t>14</a:t>
            </a:r>
            <a:r>
              <a:rPr lang="cs-CZ" sz="1600" smtClean="0"/>
              <a:t>O</a:t>
            </a:r>
            <a:r>
              <a:rPr lang="cs-CZ" sz="1600" baseline="-25000" smtClean="0"/>
              <a:t>6 </a:t>
            </a:r>
            <a:r>
              <a:rPr lang="cs-CZ" sz="1600" smtClean="0"/>
              <a:t>→ N</a:t>
            </a:r>
            <a:r>
              <a:rPr lang="cs-CZ" sz="1600" baseline="-25000" smtClean="0"/>
              <a:t>2 </a:t>
            </a:r>
            <a:r>
              <a:rPr lang="cs-CZ" sz="1600" smtClean="0"/>
              <a:t>+ 2 K</a:t>
            </a:r>
            <a:r>
              <a:rPr lang="cs-CZ" sz="1600" baseline="-25000" smtClean="0"/>
              <a:t>2</a:t>
            </a:r>
            <a:r>
              <a:rPr lang="cs-CZ" sz="1600" smtClean="0"/>
              <a:t>0 + 5CO</a:t>
            </a:r>
            <a:r>
              <a:rPr lang="cs-CZ" sz="1600" baseline="-25000" smtClean="0"/>
              <a:t>2</a:t>
            </a:r>
            <a:r>
              <a:rPr lang="cs-CZ" sz="1600" smtClean="0"/>
              <a:t> + H</a:t>
            </a:r>
            <a:r>
              <a:rPr lang="cs-CZ" sz="1600" baseline="-25000" smtClean="0"/>
              <a:t>2</a:t>
            </a:r>
            <a:r>
              <a:rPr lang="cs-CZ" sz="1600" smtClean="0"/>
              <a:t>O</a:t>
            </a:r>
          </a:p>
          <a:p>
            <a:pPr>
              <a:buFont typeface="Wingdings" pitchFamily="2" charset="2"/>
              <a:buNone/>
            </a:pPr>
            <a:endParaRPr lang="cs-CZ" sz="1600" smtClean="0"/>
          </a:p>
          <a:p>
            <a:pPr>
              <a:buFont typeface="Wingdings" pitchFamily="2" charset="2"/>
              <a:buNone/>
            </a:pPr>
            <a:r>
              <a:rPr lang="cs-CZ" sz="1600" smtClean="0"/>
              <a:t>Rozklad  KNO</a:t>
            </a:r>
            <a:r>
              <a:rPr lang="cs-CZ" sz="1600" baseline="-25000" smtClean="0"/>
              <a:t>3</a:t>
            </a:r>
            <a:r>
              <a:rPr lang="cs-CZ" sz="1600" smtClean="0"/>
              <a:t> za vyšších teplot probíhá podle reakčního schématu: </a:t>
            </a:r>
          </a:p>
          <a:p>
            <a:r>
              <a:rPr lang="cs-CZ" sz="1600" smtClean="0"/>
              <a:t>KNO</a:t>
            </a:r>
            <a:r>
              <a:rPr lang="cs-CZ" sz="1600" baseline="-25000" smtClean="0"/>
              <a:t>3</a:t>
            </a:r>
            <a:r>
              <a:rPr lang="cs-CZ" sz="1600" smtClean="0"/>
              <a:t> → K</a:t>
            </a:r>
            <a:r>
              <a:rPr lang="cs-CZ" sz="1600" baseline="-25000" smtClean="0"/>
              <a:t>2</a:t>
            </a:r>
            <a:r>
              <a:rPr lang="cs-CZ" sz="1600" smtClean="0"/>
              <a:t>O + N</a:t>
            </a:r>
            <a:r>
              <a:rPr lang="cs-CZ" sz="1600" baseline="-25000" smtClean="0"/>
              <a:t>2</a:t>
            </a:r>
            <a:r>
              <a:rPr lang="cs-CZ" sz="1600" smtClean="0"/>
              <a:t> + O</a:t>
            </a:r>
            <a:r>
              <a:rPr lang="cs-CZ" sz="1600" baseline="-25000" smtClean="0"/>
              <a:t>2</a:t>
            </a:r>
            <a:endParaRPr lang="cs-CZ" sz="1600" smtClean="0"/>
          </a:p>
          <a:p>
            <a:endParaRPr lang="cs-CZ" sz="1600" smtClean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Zástupný symbol pro obsah 1"/>
          <p:cNvSpPr>
            <a:spLocks noGrp="1"/>
          </p:cNvSpPr>
          <p:nvPr>
            <p:ph/>
          </p:nvPr>
        </p:nvSpPr>
        <p:spPr/>
        <p:txBody>
          <a:bodyPr/>
          <a:lstStyle/>
          <a:p>
            <a:r>
              <a:rPr lang="cs-CZ" sz="1800" b="1" smtClean="0"/>
              <a:t>Sorbitol</a:t>
            </a:r>
            <a:r>
              <a:rPr lang="cs-CZ" sz="1800" smtClean="0"/>
              <a:t> (sorbit, D-glucitol) je alkoholický cukr (alditol). Je obsažen v ovoci, zejména v třešních a hruškách. Izolován byl poprvé v roce 1872 z jasanu. Užívá se jako náhradní sladidlo při výrobě pečiva, cukrovinek, žvýkaček aj.</a:t>
            </a:r>
          </a:p>
          <a:p>
            <a:endParaRPr lang="cs-CZ" sz="1800" smtClean="0"/>
          </a:p>
          <a:p>
            <a:endParaRPr lang="cs-CZ" sz="1800" smtClean="0"/>
          </a:p>
          <a:p>
            <a:pPr>
              <a:buFont typeface="Wingdings" pitchFamily="2" charset="2"/>
              <a:buNone/>
            </a:pPr>
            <a:endParaRPr lang="cs-CZ" sz="1800" smtClean="0"/>
          </a:p>
          <a:p>
            <a:r>
              <a:rPr lang="cs-CZ" sz="1800" smtClean="0"/>
              <a:t>Sorbitol je používán jako náhradní sladidlo pro diabetiky. Má „poloviční sladivost“ než „běžný cukr“ a v organismu se mění na fruktosu. Dále se používá pro přípravu infúzních roztoků, pro výrobu vitamínu C, tenzidů, léků, zubních past a nízkoimpulzních raketových pohonných směsí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Zástupný symbol pro obsah 1"/>
          <p:cNvSpPr>
            <a:spLocks noGrp="1"/>
          </p:cNvSpPr>
          <p:nvPr>
            <p:ph/>
          </p:nvPr>
        </p:nvSpPr>
        <p:spPr/>
        <p:txBody>
          <a:bodyPr/>
          <a:lstStyle/>
          <a:p>
            <a:r>
              <a:rPr lang="cs-CZ" sz="1600" u="sng" smtClean="0"/>
              <a:t>Bezpečnost:</a:t>
            </a:r>
            <a:endParaRPr lang="cs-CZ" sz="1600" smtClean="0"/>
          </a:p>
          <a:p>
            <a:r>
              <a:rPr lang="cs-CZ" sz="1600" smtClean="0"/>
              <a:t>hliník práškový: hořlavý, R 15-17, S 7/8-43</a:t>
            </a:r>
          </a:p>
          <a:p>
            <a:r>
              <a:rPr lang="cs-CZ" sz="1600" smtClean="0"/>
              <a:t>oxid zinečnatý: dráždivý, R 36/37/38, S26-36</a:t>
            </a:r>
          </a:p>
          <a:p>
            <a:r>
              <a:rPr lang="cs-CZ" sz="1600" smtClean="0"/>
              <a:t>manganistan draselný: oxidující, zdraví škodlivý, nebezpečný pro životní prostředí, R8-22-50/53, S2-60-61</a:t>
            </a:r>
          </a:p>
          <a:p>
            <a:r>
              <a:rPr lang="cs-CZ" sz="1600" smtClean="0"/>
              <a:t>perchlorethylen (tetrachlorethen): zdraví škodlivý, nebezpečný pro životní prostředí, R 40-51/53, S 2-23-36/37-61</a:t>
            </a:r>
          </a:p>
          <a:p>
            <a:endParaRPr lang="cs-CZ" smtClean="0"/>
          </a:p>
          <a:p>
            <a:endParaRPr lang="cs-CZ" smtClean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endParaRPr lang="cs-CZ" sz="3400" b="1" smtClean="0"/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z="1600" b="1" smtClean="0"/>
              <a:t>Pomůcky: </a:t>
            </a:r>
            <a:r>
              <a:rPr lang="cs-CZ" sz="1600" smtClean="0"/>
              <a:t>třecí miska s tloučkem, plastová láhev, papír, papírový válec, zápalná šňůra</a:t>
            </a:r>
          </a:p>
          <a:p>
            <a:r>
              <a:rPr lang="cs-CZ" sz="1600" b="1" smtClean="0"/>
              <a:t>Postup: </a:t>
            </a:r>
            <a:r>
              <a:rPr lang="cs-CZ" sz="1600" smtClean="0"/>
              <a:t>Smícháme za sucha</a:t>
            </a:r>
            <a:r>
              <a:rPr lang="cs-CZ" sz="1600" b="1" smtClean="0"/>
              <a:t> </a:t>
            </a:r>
            <a:r>
              <a:rPr lang="cs-CZ" sz="1600" smtClean="0"/>
              <a:t> uvedená množství chemikálií v daném hmotnostním poměru, alternativním způsobem přípravy je postup, kdy za sucha smícháme jemně promleté ZnO+Al+KMnO</a:t>
            </a:r>
            <a:r>
              <a:rPr lang="cs-CZ" sz="1600" baseline="-25000" smtClean="0"/>
              <a:t>4</a:t>
            </a:r>
            <a:r>
              <a:rPr lang="cs-CZ" sz="1600" smtClean="0"/>
              <a:t> v poměru:</a:t>
            </a:r>
          </a:p>
          <a:p>
            <a:pPr>
              <a:buFont typeface="Wingdings" pitchFamily="2" charset="2"/>
              <a:buNone/>
            </a:pPr>
            <a:r>
              <a:rPr lang="cs-CZ" sz="1600" smtClean="0"/>
              <a:t>	3 lžičky ZnO </a:t>
            </a:r>
            <a:br>
              <a:rPr lang="cs-CZ" sz="1600" smtClean="0"/>
            </a:br>
            <a:r>
              <a:rPr lang="cs-CZ" sz="1600" smtClean="0"/>
              <a:t>1,5 lžičky Al prachu </a:t>
            </a:r>
            <a:br>
              <a:rPr lang="cs-CZ" sz="1600" smtClean="0"/>
            </a:br>
            <a:r>
              <a:rPr lang="cs-CZ" sz="1600" smtClean="0"/>
              <a:t>1 lžičku práškového KMnO</a:t>
            </a:r>
            <a:r>
              <a:rPr lang="cs-CZ" sz="1600" baseline="-25000" smtClean="0"/>
              <a:t>4 </a:t>
            </a:r>
            <a:r>
              <a:rPr lang="cs-CZ" sz="1600" smtClean="0"/>
              <a:t/>
            </a:r>
            <a:br>
              <a:rPr lang="cs-CZ" sz="1600" smtClean="0"/>
            </a:br>
            <a:r>
              <a:rPr lang="cs-CZ" sz="1600" smtClean="0"/>
              <a:t>Pečlivě promícháme.</a:t>
            </a:r>
          </a:p>
          <a:p>
            <a:endParaRPr lang="cs-CZ" sz="1200" smtClean="0"/>
          </a:p>
        </p:txBody>
      </p:sp>
      <p:pic>
        <p:nvPicPr>
          <p:cNvPr id="9220" name="Picture 46" descr="logo_pruhl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956550" y="260350"/>
            <a:ext cx="857250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1024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600" smtClean="0"/>
              <a:t>Přilijeme 50 ml perchlorethylenu a znovu promícháme. Toto opakujeme tak dlouho, až nám vznikne „těstovitá“ (hrudkovitá) hmota.</a:t>
            </a:r>
          </a:p>
          <a:p>
            <a:pPr>
              <a:buFont typeface="Wingdings" pitchFamily="2" charset="2"/>
              <a:buNone/>
            </a:pPr>
            <a:r>
              <a:rPr lang="cs-CZ" sz="1600" smtClean="0"/>
              <a:t>	Práškovou směs nasypeme do papírového válce o průměru 3 cm a délce 12 cm. Dokola po celém obvodu válce provrtáme otvory o průměru 3-5mm tak, aby vytvářely „spirálu“. Počet otvorů bude asi 12-20. Obě strany válce dobře utěsníme „ucpávkami“ ze sádry. Papír musí mít více vrstev o celkové tloušťce alespoň 2,5mm, jinak se propálí.</a:t>
            </a:r>
            <a:br>
              <a:rPr lang="cs-CZ" sz="1600" smtClean="0"/>
            </a:br>
            <a:r>
              <a:rPr lang="cs-CZ" sz="1600" smtClean="0"/>
              <a:t>Zápalnici prostrčíme jednou z děr, v nouzi lze použít prskavku. U obtížně zažehnutelných směsí nasypeme na dýmotvornou směs cca 10g černého prachu a vložíme zápalnici.</a:t>
            </a:r>
          </a:p>
          <a:p>
            <a:r>
              <a:rPr lang="cs-CZ" sz="1600" smtClean="0"/>
              <a:t>Dodržujeme bezpečný odstup aspoň 10 metrů.</a:t>
            </a:r>
          </a:p>
          <a:p>
            <a:endParaRPr lang="cs-CZ" sz="1600" smtClean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Nadpis 4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271474"/>
          </a:xfrm>
        </p:spPr>
        <p:txBody>
          <a:bodyPr/>
          <a:lstStyle/>
          <a:p>
            <a:r>
              <a:rPr lang="cs-CZ" sz="1200" dirty="0" smtClean="0"/>
              <a:t>Obr. 1</a:t>
            </a:r>
          </a:p>
        </p:txBody>
      </p:sp>
      <p:pic>
        <p:nvPicPr>
          <p:cNvPr id="11267" name="Zástupný symbol pro obsah 3" descr="zadymeni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rcRect t="880" b="880"/>
          <a:stretch>
            <a:fillRect/>
          </a:stretch>
        </p:blipFill>
        <p:spPr/>
      </p:pic>
      <p:sp>
        <p:nvSpPr>
          <p:cNvPr id="11268" name="Zástupný symbol pro text 5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 smtClean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Nadpis 6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271474"/>
          </a:xfrm>
        </p:spPr>
        <p:txBody>
          <a:bodyPr/>
          <a:lstStyle/>
          <a:p>
            <a:r>
              <a:rPr lang="cs-CZ" sz="1200" dirty="0" smtClean="0"/>
              <a:t>Obr. 2</a:t>
            </a:r>
          </a:p>
        </p:txBody>
      </p:sp>
      <p:pic>
        <p:nvPicPr>
          <p:cNvPr id="12291" name="Zástupný symbol pro obsah 5" descr="Uložený snímek 7.bmp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rcRect l="363" r="363"/>
          <a:stretch>
            <a:fillRect/>
          </a:stretch>
        </p:blipFill>
        <p:spPr/>
      </p:pic>
      <p:sp>
        <p:nvSpPr>
          <p:cNvPr id="12292" name="Zástupný symbol pro text 7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 smtClean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13315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800" dirty="0" smtClean="0"/>
              <a:t>Zdroje:</a:t>
            </a:r>
          </a:p>
          <a:p>
            <a:pPr>
              <a:buFont typeface="Wingdings" pitchFamily="2" charset="2"/>
              <a:buNone/>
            </a:pPr>
            <a:r>
              <a:rPr lang="cs-CZ" sz="1200" dirty="0" smtClean="0"/>
              <a:t>Obr. 1 na snímku 9, Obr. 2 na snímku 10: archiv autora</a:t>
            </a:r>
          </a:p>
          <a:p>
            <a:pPr>
              <a:buFont typeface="Wingdings" pitchFamily="2" charset="2"/>
              <a:buNone/>
            </a:pPr>
            <a:endParaRPr lang="cs-CZ" sz="1200" dirty="0" smtClean="0"/>
          </a:p>
          <a:p>
            <a:pPr>
              <a:buFont typeface="Wingdings" pitchFamily="2" charset="2"/>
              <a:buNone/>
            </a:pPr>
            <a:r>
              <a:rPr lang="cs-CZ" sz="1200" b="1" dirty="0" smtClean="0"/>
              <a:t>BARTOŠ. I.:  </a:t>
            </a:r>
            <a:r>
              <a:rPr lang="cs-CZ" sz="1200" dirty="0" smtClean="0"/>
              <a:t>Digitalizovaný experiment - prostředek k osvojení vybraného učiva obecné chemie. </a:t>
            </a:r>
            <a:r>
              <a:rPr lang="cs-CZ" sz="1200" i="1" dirty="0" smtClean="0"/>
              <a:t>Disertační práce. </a:t>
            </a:r>
            <a:r>
              <a:rPr lang="cs-CZ" sz="1200" dirty="0" smtClean="0"/>
              <a:t>Praha: </a:t>
            </a:r>
            <a:r>
              <a:rPr lang="cs-CZ" sz="1200" dirty="0" err="1" smtClean="0"/>
              <a:t>Př</a:t>
            </a:r>
            <a:r>
              <a:rPr lang="cs-CZ" sz="1200" dirty="0" smtClean="0"/>
              <a:t> UK, 2010. </a:t>
            </a:r>
          </a:p>
          <a:p>
            <a:pPr>
              <a:buNone/>
            </a:pPr>
            <a:r>
              <a:rPr lang="cs-CZ" sz="1200" b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CONKLING, J. A.:</a:t>
            </a:r>
            <a:r>
              <a:rPr lang="cs-CZ" sz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cs-CZ" sz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Chemistry</a:t>
            </a:r>
            <a:r>
              <a:rPr lang="cs-CZ" sz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cs-CZ" sz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of</a:t>
            </a:r>
            <a:r>
              <a:rPr lang="cs-CZ" sz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cs-CZ" sz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pyrotechnics</a:t>
            </a:r>
            <a:r>
              <a:rPr lang="cs-CZ" sz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. New York: Marcel </a:t>
            </a:r>
            <a:r>
              <a:rPr lang="cs-CZ" sz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Dekker</a:t>
            </a:r>
            <a:r>
              <a:rPr lang="cs-CZ" sz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, 1985.</a:t>
            </a:r>
          </a:p>
          <a:p>
            <a:pPr>
              <a:buFont typeface="Wingdings" pitchFamily="2" charset="2"/>
              <a:buNone/>
            </a:pPr>
            <a:endParaRPr lang="cs-CZ" sz="1200" dirty="0" smtClean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Pixel">
  <a:themeElements>
    <a:clrScheme name="Vlastní 3">
      <a:dk1>
        <a:srgbClr val="000000"/>
      </a:dk1>
      <a:lt1>
        <a:srgbClr val="FFFFFF"/>
      </a:lt1>
      <a:dk2>
        <a:srgbClr val="000000"/>
      </a:dk2>
      <a:lt2>
        <a:srgbClr val="0070C0"/>
      </a:lt2>
      <a:accent1>
        <a:srgbClr val="40AFFF"/>
      </a:accent1>
      <a:accent2>
        <a:srgbClr val="40AFFF"/>
      </a:accent2>
      <a:accent3>
        <a:srgbClr val="FFFFFF"/>
      </a:accent3>
      <a:accent4>
        <a:srgbClr val="000000"/>
      </a:accent4>
      <a:accent5>
        <a:srgbClr val="B2DFFF"/>
      </a:accent5>
      <a:accent6>
        <a:srgbClr val="B2DFFF"/>
      </a:accent6>
      <a:hlink>
        <a:srgbClr val="B2DFFF"/>
      </a:hlink>
      <a:folHlink>
        <a:srgbClr val="B2DFFF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Pixel 1">
        <a:dk1>
          <a:srgbClr val="0066FF"/>
        </a:dk1>
        <a:lt1>
          <a:srgbClr val="FFFFFF"/>
        </a:lt1>
        <a:dk2>
          <a:srgbClr val="000066"/>
        </a:dk2>
        <a:lt2>
          <a:srgbClr val="FFFFFF"/>
        </a:lt2>
        <a:accent1>
          <a:srgbClr val="6699FF"/>
        </a:accent1>
        <a:accent2>
          <a:srgbClr val="3333FF"/>
        </a:accent2>
        <a:accent3>
          <a:srgbClr val="AAAAB8"/>
        </a:accent3>
        <a:accent4>
          <a:srgbClr val="DADADA"/>
        </a:accent4>
        <a:accent5>
          <a:srgbClr val="B8CAFF"/>
        </a:accent5>
        <a:accent6>
          <a:srgbClr val="2D2DE7"/>
        </a:accent6>
        <a:hlink>
          <a:srgbClr val="FFCC00"/>
        </a:hlink>
        <a:folHlink>
          <a:srgbClr val="0000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2">
        <a:dk1>
          <a:srgbClr val="009999"/>
        </a:dk1>
        <a:lt1>
          <a:srgbClr val="FFFFFF"/>
        </a:lt1>
        <a:dk2>
          <a:srgbClr val="334B49"/>
        </a:dk2>
        <a:lt2>
          <a:srgbClr val="FFFFFF"/>
        </a:lt2>
        <a:accent1>
          <a:srgbClr val="33CCCC"/>
        </a:accent1>
        <a:accent2>
          <a:srgbClr val="008080"/>
        </a:accent2>
        <a:accent3>
          <a:srgbClr val="ADB1B1"/>
        </a:accent3>
        <a:accent4>
          <a:srgbClr val="DADADA"/>
        </a:accent4>
        <a:accent5>
          <a:srgbClr val="ADE2E2"/>
        </a:accent5>
        <a:accent6>
          <a:srgbClr val="007373"/>
        </a:accent6>
        <a:hlink>
          <a:srgbClr val="FFCC00"/>
        </a:hlink>
        <a:folHlink>
          <a:srgbClr val="0066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3">
        <a:dk1>
          <a:srgbClr val="006699"/>
        </a:dk1>
        <a:lt1>
          <a:srgbClr val="FFFFFF"/>
        </a:lt1>
        <a:dk2>
          <a:srgbClr val="333399"/>
        </a:dk2>
        <a:lt2>
          <a:srgbClr val="FFFFFF"/>
        </a:lt2>
        <a:accent1>
          <a:srgbClr val="0099CC"/>
        </a:accent1>
        <a:accent2>
          <a:srgbClr val="0386AF"/>
        </a:accent2>
        <a:accent3>
          <a:srgbClr val="ADADCA"/>
        </a:accent3>
        <a:accent4>
          <a:srgbClr val="DADADA"/>
        </a:accent4>
        <a:accent5>
          <a:srgbClr val="AACAE2"/>
        </a:accent5>
        <a:accent6>
          <a:srgbClr val="02799E"/>
        </a:accent6>
        <a:hlink>
          <a:srgbClr val="FFCC00"/>
        </a:hlink>
        <a:folHlink>
          <a:srgbClr val="6699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4">
        <a:dk1>
          <a:srgbClr val="008080"/>
        </a:dk1>
        <a:lt1>
          <a:srgbClr val="FFFFFF"/>
        </a:lt1>
        <a:dk2>
          <a:srgbClr val="2F978D"/>
        </a:dk2>
        <a:lt2>
          <a:srgbClr val="FFFFFF"/>
        </a:lt2>
        <a:accent1>
          <a:srgbClr val="0099FF"/>
        </a:accent1>
        <a:accent2>
          <a:srgbClr val="009999"/>
        </a:accent2>
        <a:accent3>
          <a:srgbClr val="ADC9C5"/>
        </a:accent3>
        <a:accent4>
          <a:srgbClr val="DADADA"/>
        </a:accent4>
        <a:accent5>
          <a:srgbClr val="AACAFF"/>
        </a:accent5>
        <a:accent6>
          <a:srgbClr val="008A8A"/>
        </a:accent6>
        <a:hlink>
          <a:srgbClr val="FFFFCC"/>
        </a:hlink>
        <a:folHlink>
          <a:srgbClr val="70CAC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5">
        <a:dk1>
          <a:srgbClr val="822504"/>
        </a:dk1>
        <a:lt1>
          <a:srgbClr val="FFFFFF"/>
        </a:lt1>
        <a:dk2>
          <a:srgbClr val="330000"/>
        </a:dk2>
        <a:lt2>
          <a:srgbClr val="FFFFFF"/>
        </a:lt2>
        <a:accent1>
          <a:srgbClr val="FF9900"/>
        </a:accent1>
        <a:accent2>
          <a:srgbClr val="9E2A06"/>
        </a:accent2>
        <a:accent3>
          <a:srgbClr val="ADAAAA"/>
        </a:accent3>
        <a:accent4>
          <a:srgbClr val="DADADA"/>
        </a:accent4>
        <a:accent5>
          <a:srgbClr val="FFCAAA"/>
        </a:accent5>
        <a:accent6>
          <a:srgbClr val="8F2505"/>
        </a:accent6>
        <a:hlink>
          <a:srgbClr val="FF3300"/>
        </a:hlink>
        <a:folHlink>
          <a:srgbClr val="7C0704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6">
        <a:dk1>
          <a:srgbClr val="336600"/>
        </a:dk1>
        <a:lt1>
          <a:srgbClr val="FFFFFF"/>
        </a:lt1>
        <a:dk2>
          <a:srgbClr val="4A7911"/>
        </a:dk2>
        <a:lt2>
          <a:srgbClr val="FFFFFF"/>
        </a:lt2>
        <a:accent1>
          <a:srgbClr val="666633"/>
        </a:accent1>
        <a:accent2>
          <a:srgbClr val="669900"/>
        </a:accent2>
        <a:accent3>
          <a:srgbClr val="B1BEAA"/>
        </a:accent3>
        <a:accent4>
          <a:srgbClr val="DADADA"/>
        </a:accent4>
        <a:accent5>
          <a:srgbClr val="B8B8AD"/>
        </a:accent5>
        <a:accent6>
          <a:srgbClr val="5C8A00"/>
        </a:accent6>
        <a:hlink>
          <a:srgbClr val="FFCC00"/>
        </a:hlink>
        <a:folHlink>
          <a:srgbClr val="99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7">
        <a:dk1>
          <a:srgbClr val="000000"/>
        </a:dk1>
        <a:lt1>
          <a:srgbClr val="FFFFFF"/>
        </a:lt1>
        <a:dk2>
          <a:srgbClr val="000000"/>
        </a:dk2>
        <a:lt2>
          <a:srgbClr val="CC3300"/>
        </a:lt2>
        <a:accent1>
          <a:srgbClr val="FFCC00"/>
        </a:accent1>
        <a:accent2>
          <a:srgbClr val="CC6600"/>
        </a:accent2>
        <a:accent3>
          <a:srgbClr val="FFFFFF"/>
        </a:accent3>
        <a:accent4>
          <a:srgbClr val="000000"/>
        </a:accent4>
        <a:accent5>
          <a:srgbClr val="FFE2AA"/>
        </a:accent5>
        <a:accent6>
          <a:srgbClr val="B95C00"/>
        </a:accent6>
        <a:hlink>
          <a:srgbClr val="663300"/>
        </a:hlink>
        <a:folHlink>
          <a:srgbClr val="CC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8">
        <a:dk1>
          <a:srgbClr val="003300"/>
        </a:dk1>
        <a:lt1>
          <a:srgbClr val="FFFFFF"/>
        </a:lt1>
        <a:dk2>
          <a:srgbClr val="000000"/>
        </a:dk2>
        <a:lt2>
          <a:srgbClr val="336600"/>
        </a:lt2>
        <a:accent1>
          <a:srgbClr val="CCCC00"/>
        </a:accent1>
        <a:accent2>
          <a:srgbClr val="669900"/>
        </a:accent2>
        <a:accent3>
          <a:srgbClr val="FFFFFF"/>
        </a:accent3>
        <a:accent4>
          <a:srgbClr val="002A00"/>
        </a:accent4>
        <a:accent5>
          <a:srgbClr val="E2E2AA"/>
        </a:accent5>
        <a:accent6>
          <a:srgbClr val="5C8A00"/>
        </a:accent6>
        <a:hlink>
          <a:srgbClr val="333300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9">
        <a:dk1>
          <a:srgbClr val="000000"/>
        </a:dk1>
        <a:lt1>
          <a:srgbClr val="FFFFFF"/>
        </a:lt1>
        <a:dk2>
          <a:srgbClr val="000000"/>
        </a:dk2>
        <a:lt2>
          <a:srgbClr val="440044"/>
        </a:lt2>
        <a:accent1>
          <a:srgbClr val="FFCCCC"/>
        </a:accent1>
        <a:accent2>
          <a:srgbClr val="790571"/>
        </a:accent2>
        <a:accent3>
          <a:srgbClr val="FFFFFF"/>
        </a:accent3>
        <a:accent4>
          <a:srgbClr val="000000"/>
        </a:accent4>
        <a:accent5>
          <a:srgbClr val="FFE2E2"/>
        </a:accent5>
        <a:accent6>
          <a:srgbClr val="6D0466"/>
        </a:accent6>
        <a:hlink>
          <a:srgbClr val="993366"/>
        </a:hlink>
        <a:folHlink>
          <a:srgbClr val="9F839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0">
        <a:dk1>
          <a:srgbClr val="000000"/>
        </a:dk1>
        <a:lt1>
          <a:srgbClr val="FFFFFF"/>
        </a:lt1>
        <a:dk2>
          <a:srgbClr val="000000"/>
        </a:dk2>
        <a:lt2>
          <a:srgbClr val="FF9900"/>
        </a:lt2>
        <a:accent1>
          <a:srgbClr val="FFCC99"/>
        </a:accent1>
        <a:accent2>
          <a:srgbClr val="FBA313"/>
        </a:accent2>
        <a:accent3>
          <a:srgbClr val="FFFFFF"/>
        </a:accent3>
        <a:accent4>
          <a:srgbClr val="000000"/>
        </a:accent4>
        <a:accent5>
          <a:srgbClr val="FFE2CA"/>
        </a:accent5>
        <a:accent6>
          <a:srgbClr val="E39310"/>
        </a:accent6>
        <a:hlink>
          <a:srgbClr val="CC3300"/>
        </a:hlink>
        <a:folHlink>
          <a:srgbClr val="FCC66E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1">
        <a:dk1>
          <a:srgbClr val="000000"/>
        </a:dk1>
        <a:lt1>
          <a:srgbClr val="FFFFFF"/>
        </a:lt1>
        <a:dk2>
          <a:srgbClr val="000000"/>
        </a:dk2>
        <a:lt2>
          <a:srgbClr val="779F92"/>
        </a:lt2>
        <a:accent1>
          <a:srgbClr val="33CCCC"/>
        </a:accent1>
        <a:accent2>
          <a:srgbClr val="9DC2D7"/>
        </a:accent2>
        <a:accent3>
          <a:srgbClr val="FFFFFF"/>
        </a:accent3>
        <a:accent4>
          <a:srgbClr val="000000"/>
        </a:accent4>
        <a:accent5>
          <a:srgbClr val="ADE2E2"/>
        </a:accent5>
        <a:accent6>
          <a:srgbClr val="8EB0C3"/>
        </a:accent6>
        <a:hlink>
          <a:srgbClr val="006666"/>
        </a:hlink>
        <a:folHlink>
          <a:srgbClr val="CCCC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2">
        <a:dk1>
          <a:srgbClr val="000000"/>
        </a:dk1>
        <a:lt1>
          <a:srgbClr val="FFFFFF"/>
        </a:lt1>
        <a:dk2>
          <a:srgbClr val="000000"/>
        </a:dk2>
        <a:lt2>
          <a:srgbClr val="00007D"/>
        </a:lt2>
        <a:accent1>
          <a:srgbClr val="9999FF"/>
        </a:accent1>
        <a:accent2>
          <a:srgbClr val="9999CC"/>
        </a:accent2>
        <a:accent3>
          <a:srgbClr val="FFFFFF"/>
        </a:accent3>
        <a:accent4>
          <a:srgbClr val="000000"/>
        </a:accent4>
        <a:accent5>
          <a:srgbClr val="CACAFF"/>
        </a:accent5>
        <a:accent6>
          <a:srgbClr val="8A8AB9"/>
        </a:accent6>
        <a:hlink>
          <a:srgbClr val="666699"/>
        </a:hlink>
        <a:folHlink>
          <a:srgbClr val="CCCCE6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Watermark</Template>
  <TotalTime>555</TotalTime>
  <Words>415</Words>
  <Application>Microsoft Office PowerPoint</Application>
  <PresentationFormat>Předvádění na obrazovce (4:3)</PresentationFormat>
  <Paragraphs>71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Pixel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Obr. 1</vt:lpstr>
      <vt:lpstr>Obr. 2</vt:lpstr>
      <vt:lpstr>Snímek 11</vt:lpstr>
    </vt:vector>
  </TitlesOfParts>
  <Company>Privat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Dum</cp:lastModifiedBy>
  <cp:revision>38</cp:revision>
  <dcterms:created xsi:type="dcterms:W3CDTF">2012-07-13T11:26:26Z</dcterms:created>
  <dcterms:modified xsi:type="dcterms:W3CDTF">2014-02-15T07:56:08Z</dcterms:modified>
</cp:coreProperties>
</file>