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9"/>
  </p:notesMasterIdLst>
  <p:sldIdLst>
    <p:sldId id="272" r:id="rId2"/>
    <p:sldId id="281" r:id="rId3"/>
    <p:sldId id="287" r:id="rId4"/>
    <p:sldId id="288" r:id="rId5"/>
    <p:sldId id="289" r:id="rId6"/>
    <p:sldId id="290" r:id="rId7"/>
    <p:sldId id="276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4F289AD3-3BB9-45F5-948D-EEBEDFF50CF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0244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1D0E92BA-F1C1-43F8-8FE7-EEB1D19CB8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ED2C58-B772-4CBF-8256-F2EB26FC806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80E5E6-FC91-4ACD-A17B-858F794D85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C579C2-074F-4838-A7A2-7287DE8893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8ACA0-851A-481D-B72C-072D5903B6D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59A42E-9073-45DE-BF63-03B76AC3F4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A68A37-4ACE-434A-8364-6FBB23CB32A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D02042-63D4-4CDB-A315-CD44EDAE84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6112D1-B638-4CB7-8DA3-86B5FFAD2BA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FFFBE5-956A-47CB-83E4-EDC93FFE38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5A9C11-496D-43D2-A367-1253D3EA715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0F6FA0-E2CE-477C-9328-91FA9F599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8E4056-7A9A-45E3-8D2A-A41263F7050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E8A7AC-D25D-4030-8F79-10CAEC9C23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9303A7F-FB7A-4573-828F-A5C1501D971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DA0A408-59C2-434C-B469-52C9715319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4836CF-1955-404A-8B79-DC19F80C9C6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5B44F4-FFE6-4586-8D32-C7D84C259D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94225-5EC7-4DE0-A420-2107F58C06BD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543669-0DF8-4A06-8A47-153FEA9D58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A2200A-70CE-4F04-968C-D91BDEE3BFE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D1E194-D8E6-4818-B27B-1368A552B5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9B9F45-06C2-456C-B611-B4DD7D635F37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267377-5EB2-4191-8C8E-295D82B479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FDACB6-0728-4EBD-8351-22B85E86931A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4C4D96-A8A6-4493-965C-C06E88ACE4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C053CC-4CAC-4E2C-B435-3468F66D60F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2D8B79D2-C813-4028-9925-0195706065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5DA07727-0A23-4FDC-A980-13EFCE6DC28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0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53644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VY_32_INOVACE_CH_6E_BAR_03_HORLAVYCUKR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reakce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slouží  jako návod pro demonstraci přítomnosti uhlíku v cukrech. Důkaz uhlíku v biologickém materiálu a energetický obsah skrytý v přírodních látkách.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	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1"/>
          <p:cNvSpPr>
            <a:spLocks noChangeArrowheads="1"/>
          </p:cNvSpPr>
          <p:nvPr/>
        </p:nvSpPr>
        <p:spPr bwMode="auto">
          <a:xfrm>
            <a:off x="714375" y="1428750"/>
            <a:ext cx="7643813" cy="458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b="1" dirty="0"/>
          </a:p>
          <a:p>
            <a:r>
              <a:rPr lang="cs-CZ" sz="2000" b="1" dirty="0"/>
              <a:t>Hořlavý cukr</a:t>
            </a:r>
          </a:p>
          <a:p>
            <a:endParaRPr lang="cs-CZ" sz="2000" b="1" dirty="0"/>
          </a:p>
          <a:p>
            <a:r>
              <a:rPr lang="cs-CZ" b="1" dirty="0"/>
              <a:t>Pomůcky: </a:t>
            </a:r>
            <a:r>
              <a:rPr lang="cs-CZ" dirty="0"/>
              <a:t>třecí miska s tloučkem, papírový válec, zápalnice, papíry</a:t>
            </a:r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Chemikálie: </a:t>
            </a:r>
            <a:r>
              <a:rPr lang="cs-CZ" dirty="0"/>
              <a:t>chlorečnan draselný, chlorid amonný, laktosa </a:t>
            </a:r>
          </a:p>
          <a:p>
            <a:endParaRPr lang="cs-CZ" dirty="0"/>
          </a:p>
          <a:p>
            <a:r>
              <a:rPr lang="cs-CZ" u="sng" dirty="0"/>
              <a:t>Bezpečnost:</a:t>
            </a:r>
            <a:endParaRPr lang="cs-CZ" dirty="0"/>
          </a:p>
          <a:p>
            <a:r>
              <a:rPr lang="cs-CZ" dirty="0"/>
              <a:t>chlorid amonný: zdraví škodlivý, R22,36, S22</a:t>
            </a:r>
          </a:p>
          <a:p>
            <a:r>
              <a:rPr lang="cs-CZ" dirty="0"/>
              <a:t>chlorečnan draselný: oxidující, zdraví škodlivý, R9,20/22, S </a:t>
            </a:r>
            <a:r>
              <a:rPr lang="cs-CZ" dirty="0" smtClean="0"/>
              <a:t>13,16,27</a:t>
            </a:r>
          </a:p>
          <a:p>
            <a:endParaRPr lang="cs-CZ" dirty="0"/>
          </a:p>
          <a:p>
            <a:r>
              <a:rPr lang="cs-CZ" dirty="0" smtClean="0"/>
              <a:t>Chlorečnan draselný je silné oxidační činidlo, při kontaktu s organickými látkami, jako například v tomto případě laktosou, je třeba zvýšené opatrnosti a míchat jemným přesypáváním na velkém papíru.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099" name="Nadpis 9"/>
          <p:cNvSpPr>
            <a:spLocks noGrp="1"/>
          </p:cNvSpPr>
          <p:nvPr>
            <p:ph type="title"/>
          </p:nvPr>
        </p:nvSpPr>
        <p:spPr>
          <a:xfrm>
            <a:off x="1714500" y="457200"/>
            <a:ext cx="6972300" cy="757238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928688" y="457200"/>
            <a:ext cx="7758112" cy="3757613"/>
          </a:xfrm>
        </p:spPr>
        <p:txBody>
          <a:bodyPr/>
          <a:lstStyle/>
          <a:p>
            <a:r>
              <a:rPr lang="cs-CZ" sz="1800" b="1" dirty="0" smtClean="0"/>
              <a:t>Postup: </a:t>
            </a:r>
            <a:r>
              <a:rPr lang="cs-CZ" sz="1800" dirty="0" smtClean="0"/>
              <a:t>Smícháme práškové chemikálie</a:t>
            </a:r>
            <a:r>
              <a:rPr lang="cs-CZ" sz="1800" b="1" dirty="0" smtClean="0"/>
              <a:t> </a:t>
            </a:r>
            <a:r>
              <a:rPr lang="cs-CZ" sz="1800" dirty="0" smtClean="0"/>
              <a:t>v tomto hmotnostním poměru – chlorečnan draselný  35%, chlorid amonný  40%, laktosa 25%. Celková hmotnost směsi by neměla přesáhnout 500 gramů. I při opatrném míchání je třeba pracovat se štítem. Směs nasypeme do papírového válce o rozměrech 5cm x 12 cm a prostrčíme zápalnici.</a:t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Po </a:t>
            </a:r>
            <a:r>
              <a:rPr lang="cs-CZ" sz="1800" dirty="0" smtClean="0"/>
              <a:t>zapálení dostatečně dlouhé zápalnice udržujeme odstup minimálně 5 metrů a použijeme ochranný štít.</a:t>
            </a:r>
            <a:r>
              <a:rPr lang="cs-CZ" sz="1600" dirty="0" smtClean="0"/>
              <a:t/>
            </a:r>
            <a:br>
              <a:rPr lang="cs-CZ" sz="1600" dirty="0" smtClean="0"/>
            </a:br>
            <a:endParaRPr lang="cs-CZ" sz="1600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1"/>
          <p:cNvSpPr>
            <a:spLocks noChangeArrowheads="1"/>
          </p:cNvSpPr>
          <p:nvPr/>
        </p:nvSpPr>
        <p:spPr bwMode="auto">
          <a:xfrm>
            <a:off x="714375" y="1428750"/>
            <a:ext cx="7643813" cy="2954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b="1"/>
          </a:p>
          <a:p>
            <a:r>
              <a:rPr lang="cs-CZ" sz="1400" b="1"/>
              <a:t>Vysvětlení: </a:t>
            </a:r>
            <a:r>
              <a:rPr lang="cs-CZ" sz="1400"/>
              <a:t>Laktosa C</a:t>
            </a:r>
            <a:r>
              <a:rPr lang="cs-CZ" sz="1400" baseline="-25000"/>
              <a:t>12</a:t>
            </a:r>
            <a:r>
              <a:rPr lang="cs-CZ" sz="1400"/>
              <a:t>H</a:t>
            </a:r>
            <a:r>
              <a:rPr lang="cs-CZ" sz="1400" baseline="-25000"/>
              <a:t>22</a:t>
            </a:r>
            <a:r>
              <a:rPr lang="cs-CZ" sz="1400"/>
              <a:t>O</a:t>
            </a:r>
            <a:r>
              <a:rPr lang="cs-CZ" sz="1400" baseline="-25000"/>
              <a:t>11</a:t>
            </a:r>
            <a:r>
              <a:rPr lang="cs-CZ" sz="1400"/>
              <a:t>je oxidována chlorečnanem draselným a produkuje CO</a:t>
            </a:r>
            <a:r>
              <a:rPr lang="cs-CZ" sz="1400" baseline="-25000"/>
              <a:t>2</a:t>
            </a:r>
            <a:r>
              <a:rPr lang="cs-CZ" sz="1400"/>
              <a:t>. Uvolněné teplo rozkládá chlorid amonný, který zároveň sublimuje. Spolu s oxidem uhličitým vytváří efektní hustý bílý „oblak“, který vzhledem k vysoké teplotě plynů stoupá prudce vzhůru.</a:t>
            </a:r>
            <a:r>
              <a:rPr lang="cs-CZ" sz="1400" b="1"/>
              <a:t> </a:t>
            </a:r>
            <a:r>
              <a:rPr lang="cs-CZ" sz="1400"/>
              <a:t>Salmiak (chlorid amonný) je vysokou teplotou částečně rozkládán na plynný amoniak a plynný chlorovodík. </a:t>
            </a:r>
          </a:p>
          <a:p>
            <a:endParaRPr lang="cs-CZ" sz="1400"/>
          </a:p>
          <a:p>
            <a:endParaRPr lang="cs-CZ" sz="1400"/>
          </a:p>
          <a:p>
            <a:r>
              <a:rPr lang="cs-CZ" sz="1400"/>
              <a:t>Laktosa slouží jako palivo, tedy se oxiduje, chlorečnan draselný vystupuje jako oxidační činidlo, které se samo redukuje. Při rozkladu chlorečnanu draselného vzniká chlorid draselný a uvolňuje se kyslík, který oxiduje uhlík přítomný v laktose. </a:t>
            </a:r>
          </a:p>
          <a:p>
            <a:r>
              <a:rPr lang="cs-CZ" sz="1400" b="1"/>
              <a:t>Reakční schéma:</a:t>
            </a:r>
            <a:endParaRPr lang="cs-CZ" sz="1400"/>
          </a:p>
          <a:p>
            <a:r>
              <a:rPr lang="cs-CZ" sz="1400"/>
              <a:t>C</a:t>
            </a:r>
            <a:r>
              <a:rPr lang="cs-CZ" sz="1400" baseline="-25000"/>
              <a:t>12</a:t>
            </a:r>
            <a:r>
              <a:rPr lang="cs-CZ" sz="1400"/>
              <a:t>H</a:t>
            </a:r>
            <a:r>
              <a:rPr lang="cs-CZ" sz="1400" baseline="-25000"/>
              <a:t>22</a:t>
            </a:r>
            <a:r>
              <a:rPr lang="cs-CZ" sz="1400"/>
              <a:t>O</a:t>
            </a:r>
            <a:r>
              <a:rPr lang="cs-CZ" sz="1400" baseline="-25000"/>
              <a:t>11</a:t>
            </a:r>
            <a:r>
              <a:rPr lang="cs-CZ" sz="1400"/>
              <a:t> + KClO</a:t>
            </a:r>
            <a:r>
              <a:rPr lang="cs-CZ" sz="1400" baseline="-25000"/>
              <a:t>3</a:t>
            </a:r>
            <a:r>
              <a:rPr lang="cs-CZ" sz="1400"/>
              <a:t> + NH</a:t>
            </a:r>
            <a:r>
              <a:rPr lang="cs-CZ" sz="1400" baseline="-25000"/>
              <a:t>4</a:t>
            </a:r>
            <a:r>
              <a:rPr lang="cs-CZ" sz="1400"/>
              <a:t>Cl → CO</a:t>
            </a:r>
            <a:r>
              <a:rPr lang="cs-CZ" sz="1400" baseline="-25000"/>
              <a:t>2</a:t>
            </a:r>
            <a:r>
              <a:rPr lang="cs-CZ" sz="1400"/>
              <a:t> + H</a:t>
            </a:r>
            <a:r>
              <a:rPr lang="cs-CZ" sz="1400" baseline="-25000"/>
              <a:t>2</a:t>
            </a:r>
            <a:r>
              <a:rPr lang="cs-CZ" sz="1400"/>
              <a:t>O + KCl + NH</a:t>
            </a:r>
            <a:r>
              <a:rPr lang="cs-CZ" sz="1400" baseline="-25000"/>
              <a:t>3</a:t>
            </a:r>
            <a:r>
              <a:rPr lang="cs-CZ" sz="1400"/>
              <a:t> + HCl</a:t>
            </a:r>
          </a:p>
        </p:txBody>
      </p:sp>
      <p:sp>
        <p:nvSpPr>
          <p:cNvPr id="6147" name="Nadpis 9"/>
          <p:cNvSpPr>
            <a:spLocks noGrp="1"/>
          </p:cNvSpPr>
          <p:nvPr>
            <p:ph type="title"/>
          </p:nvPr>
        </p:nvSpPr>
        <p:spPr>
          <a:xfrm>
            <a:off x="1714500" y="457200"/>
            <a:ext cx="6972300" cy="757238"/>
          </a:xfrm>
        </p:spPr>
        <p:txBody>
          <a:bodyPr/>
          <a:lstStyle/>
          <a:p>
            <a:endParaRPr lang="cs-CZ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3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7171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7172" name="Zástupný symbol pro obrázek 13" descr="delooblak.bmp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488" r="488"/>
          <a:stretch>
            <a:fillRect/>
          </a:stretch>
        </p:blipFill>
        <p:spPr/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71474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10" descr="DSC01215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921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</a:t>
            </a:r>
            <a:r>
              <a:rPr lang="cs-CZ" sz="1200" dirty="0" smtClean="0"/>
              <a:t>1 na snímku 5, </a:t>
            </a:r>
            <a:r>
              <a:rPr lang="cs-CZ" sz="1200" dirty="0" smtClean="0"/>
              <a:t>Obr. </a:t>
            </a:r>
            <a:r>
              <a:rPr lang="cs-CZ" sz="1200" dirty="0" smtClean="0"/>
              <a:t>2 na snímku 6: </a:t>
            </a:r>
            <a:r>
              <a:rPr lang="cs-CZ" sz="1200" dirty="0" smtClean="0"/>
              <a:t>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I.</a:t>
            </a:r>
            <a:r>
              <a:rPr lang="cs-CZ" sz="1200" dirty="0" smtClean="0"/>
              <a:t>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CONKLING, J. A.: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Chemistry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of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Marcel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Dekker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1985.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565</TotalTime>
  <Words>188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Snímek 2</vt:lpstr>
      <vt:lpstr>Postup: Smícháme práškové chemikálie v tomto hmotnostním poměru – chlorečnan draselný  35%, chlorid amonný  40%, laktosa 25%. Celková hmotnost směsi by neměla přesáhnout 500 gramů. I při opatrném míchání je třeba pracovat se štítem. Směs nasypeme do papírového válce o rozměrech 5cm x 12 cm a prostrčíme zápalnici.   Po zapálení dostatečně dlouhé zápalnice udržujeme odstup minimálně 5 metrů a použijeme ochranný štít. </vt:lpstr>
      <vt:lpstr>Snímek 4</vt:lpstr>
      <vt:lpstr>Obr. 1</vt:lpstr>
      <vt:lpstr>Obr. 2</vt:lpstr>
      <vt:lpstr>Snímek 7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39</cp:revision>
  <dcterms:created xsi:type="dcterms:W3CDTF">2012-07-13T11:26:26Z</dcterms:created>
  <dcterms:modified xsi:type="dcterms:W3CDTF">2014-02-15T07:16:32Z</dcterms:modified>
</cp:coreProperties>
</file>