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8"/>
  </p:notesMasterIdLst>
  <p:sldIdLst>
    <p:sldId id="272" r:id="rId2"/>
    <p:sldId id="281" r:id="rId3"/>
    <p:sldId id="291" r:id="rId4"/>
    <p:sldId id="292" r:id="rId5"/>
    <p:sldId id="293" r:id="rId6"/>
    <p:sldId id="27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94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BE0B1F95-CADD-4CF1-96B4-5E1B8C560DAF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9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6525397B-28EA-4E21-861A-7835AD6F38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0DA68F-F86A-4E48-96C2-921F7DA4163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CB558-767D-406A-8A10-B8ED1280BF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AE735E-8F9D-4B3E-840B-D16F59DB24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236D0-4018-4DE8-864A-E71BCD53791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654F05-8AC8-44F2-BF83-1C63FD0FD7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B43B25-D23D-46B2-80D8-75183237E254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B6D722-7C78-4637-9ACA-57711BD760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24B29D-CF18-43FB-B024-B6B2F4EADB9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A9F86E-8699-4A53-B8B5-1C90858686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A78179-27F7-4EF7-B788-89845673C69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03B02F-1FAE-4BA9-A2B6-7A9CAB2A39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E4D823-0C63-46CA-A5A3-8D54EEC20B4B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4F7CBD-5156-43F2-BCB4-D5A0C50B28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5A1316-E93B-4104-8FBF-C3996813456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CD6AFA-65B2-4149-A32D-93C56D28C7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5439DA-EDD6-41A2-9DE8-E06C033D443F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860619-777C-4631-A2C3-EBBF1C4C7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3219D2-77DC-471F-A626-E718F931EDE0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DFAFEF-C050-42DA-B43E-E60DCF5F3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5FAE30-8E76-4A4B-A36F-C38B9AAA206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8C9787-7DA6-4ED8-B03E-1DDABD26AA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6E762E-4DEC-41B8-9F73-34BE92486130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F0C03E-1A4E-4C2F-A868-EB66B79258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662363-A88E-4E21-9D25-A070411AE1D1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259BD8-2AF6-45C1-893E-B40F4E0849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78BFE2-78A7-4D23-AB6E-7472055E51B4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9426EE5B-760E-43BD-80DD-7DAE215464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6CA9FD7D-B44E-43AD-8C8D-4E54C9B38C2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35356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VY_32_INOVACE_CH_6E_BAR_04_JODOVYOBLAK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Oxidační reakce kolem nás. Demonstrace rozdílů mezi chemickým a fyzikálním dějem.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357188" y="457200"/>
            <a:ext cx="8329612" cy="3900488"/>
          </a:xfrm>
        </p:spPr>
        <p:txBody>
          <a:bodyPr/>
          <a:lstStyle/>
          <a:p>
            <a:r>
              <a:rPr lang="cs-CZ" sz="1600" b="1" smtClean="0"/>
              <a:t>Pomůcky:</a:t>
            </a:r>
            <a:r>
              <a:rPr lang="cs-CZ" sz="1600" smtClean="0"/>
              <a:t> třecí miska s tloučkem, plechovka nebo stará nehořlavá nádoba (určena k likvidaci, neboť se pokusem zcela znehodnotí)</a:t>
            </a:r>
            <a:br>
              <a:rPr lang="cs-CZ" sz="1600" smtClean="0"/>
            </a:br>
            <a:r>
              <a:rPr lang="cs-CZ" sz="1600" b="1" smtClean="0"/>
              <a:t>Chemikálie:</a:t>
            </a:r>
            <a:r>
              <a:rPr lang="cs-CZ" sz="1600" smtClean="0"/>
              <a:t> terpentýnový olej (převážně α-pinen), jod</a:t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Bezpečnost: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jod: zdraví škodlivý, nebezpečný pro životní prostředí, R20/21,50, S 23,25,61</a:t>
            </a:r>
            <a:br>
              <a:rPr lang="cs-CZ" sz="1600" smtClean="0"/>
            </a:br>
            <a:r>
              <a:rPr lang="cs-CZ" sz="1600" smtClean="0"/>
              <a:t>terpentýnový olej: zdraví škodlivý, hořlavý, nebezpečný pro životní prostředí, R20/21/22,36/38,43,51/53,65, S36/37,46,61,62</a:t>
            </a:r>
            <a:r>
              <a:rPr lang="cs-CZ" sz="1200" smtClean="0"/>
              <a:t/>
            </a:r>
            <a:br>
              <a:rPr lang="cs-CZ" sz="1200" smtClean="0"/>
            </a:br>
            <a:endParaRPr lang="cs-CZ" sz="12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r>
              <a:rPr lang="cs-CZ" sz="1600" b="1" smtClean="0"/>
              <a:t>Postup:</a:t>
            </a:r>
            <a:r>
              <a:rPr lang="cs-CZ" sz="1600" smtClean="0"/>
              <a:t> Na „hromádku“ 50-100 gramů jemně rozetřeného jodu nalijeme po částech 100 mililitrů terpentýnu. Ze směsi se uvolní po každém přilití terpentýnu fialový „dým“.</a:t>
            </a:r>
          </a:p>
          <a:p>
            <a:pPr>
              <a:buFont typeface="Wingdings" pitchFamily="2" charset="2"/>
              <a:buNone/>
            </a:pPr>
            <a:endParaRPr lang="cs-CZ" sz="1600" smtClean="0"/>
          </a:p>
          <a:p>
            <a:endParaRPr lang="cs-CZ" sz="1600" smtClean="0"/>
          </a:p>
          <a:p>
            <a:pPr>
              <a:buFont typeface="Wingdings" pitchFamily="2" charset="2"/>
              <a:buNone/>
            </a:pPr>
            <a:endParaRPr lang="cs-CZ" sz="1600" smtClean="0"/>
          </a:p>
          <a:p>
            <a:r>
              <a:rPr lang="cs-CZ" sz="1600" b="1" smtClean="0"/>
              <a:t>Vysvětlení: </a:t>
            </a:r>
            <a:r>
              <a:rPr lang="cs-CZ" sz="1600" smtClean="0"/>
              <a:t>Jod při této reakci vystupuje jako oxidační činidlo. Hlavní složkou terpentýnu je uhlovodík α-pinen. Terpentýn je silice z borovic a používá se na ředění barev. Uhlovodík α-pinen se oxiduje jodem na 1-isopropyl-4-methylbenzen a vzniká i jodovodík. Reakce je silně exotermická, jod přechází do plynného skupenství, napomáhá jej „strhávat“ i jodovodík, právě tyto dvě látky vytvářejí efektní fialový „kouř“.</a:t>
            </a:r>
          </a:p>
          <a:p>
            <a:endParaRPr lang="cs-CZ" sz="14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71474"/>
          </a:xfrm>
        </p:spPr>
        <p:txBody>
          <a:bodyPr/>
          <a:lstStyle/>
          <a:p>
            <a:r>
              <a:rPr lang="cs-CZ" sz="1200" dirty="0" smtClean="0"/>
              <a:t>Obr. </a:t>
            </a:r>
            <a:r>
              <a:rPr lang="cs-CZ" sz="1200" dirty="0" smtClean="0"/>
              <a:t>1:</a:t>
            </a:r>
            <a:endParaRPr lang="cs-CZ" sz="1200" dirty="0" smtClean="0"/>
          </a:p>
        </p:txBody>
      </p:sp>
      <p:pic>
        <p:nvPicPr>
          <p:cNvPr id="6147" name="Zástupný symbol pro obrázek 4" descr="paryjodu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500" r="12500"/>
          <a:stretch>
            <a:fillRect/>
          </a:stretch>
        </p:blipFill>
        <p:spPr/>
      </p:pic>
      <p:sp>
        <p:nvSpPr>
          <p:cNvPr id="6148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428860" y="4786322"/>
            <a:ext cx="5486400" cy="428628"/>
          </a:xfrm>
        </p:spPr>
        <p:txBody>
          <a:bodyPr/>
          <a:lstStyle/>
          <a:p>
            <a:r>
              <a:rPr lang="cs-CZ" dirty="0" smtClean="0"/>
              <a:t>Jod a jodovodík tvořící „oblak“.</a:t>
            </a:r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342912"/>
          </a:xfrm>
        </p:spPr>
        <p:txBody>
          <a:bodyPr/>
          <a:lstStyle/>
          <a:p>
            <a:r>
              <a:rPr lang="cs-CZ" sz="1200" dirty="0" smtClean="0"/>
              <a:t>Obr. </a:t>
            </a:r>
            <a:r>
              <a:rPr lang="cs-CZ" sz="1200" dirty="0" smtClean="0"/>
              <a:t>2: </a:t>
            </a:r>
            <a:r>
              <a:rPr lang="cs-CZ" sz="1200" b="0" dirty="0" smtClean="0"/>
              <a:t>Sublimace jodu</a:t>
            </a:r>
            <a:endParaRPr lang="cs-CZ" sz="1200" b="0" dirty="0" smtClean="0"/>
          </a:p>
        </p:txBody>
      </p:sp>
      <p:pic>
        <p:nvPicPr>
          <p:cNvPr id="7171" name="Zástupný symbol pro obrázek 4" descr="oblakjodu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500" r="12500"/>
          <a:stretch>
            <a:fillRect/>
          </a:stretch>
        </p:blipFill>
        <p:spPr/>
      </p:pic>
      <p:sp>
        <p:nvSpPr>
          <p:cNvPr id="7172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8195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</a:t>
            </a:r>
            <a:r>
              <a:rPr lang="cs-CZ" sz="1200" dirty="0" smtClean="0"/>
              <a:t>1 na snímku 4, </a:t>
            </a:r>
            <a:r>
              <a:rPr lang="cs-CZ" sz="1200" dirty="0" smtClean="0"/>
              <a:t>Obr. </a:t>
            </a:r>
            <a:r>
              <a:rPr lang="cs-CZ" sz="1200" dirty="0" smtClean="0"/>
              <a:t>2 na snímku 5: </a:t>
            </a:r>
            <a:r>
              <a:rPr lang="cs-CZ" sz="1200" dirty="0" smtClean="0"/>
              <a:t>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</a:t>
            </a:r>
            <a:r>
              <a:rPr lang="cs-CZ" sz="1200" b="1" dirty="0" smtClean="0"/>
              <a:t>I.: 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  <a:endParaRPr lang="cs-CZ" sz="1200" dirty="0" smtClean="0"/>
          </a:p>
          <a:p>
            <a:pPr>
              <a:buNone/>
            </a:pPr>
            <a:r>
              <a:rPr lang="cs-CZ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CONKLING, J. A.: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Chemistry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of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pyrotechnics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New York: Marcel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Dekker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1985.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573</TotalTime>
  <Words>208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2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Pomůcky: třecí miska s tloučkem, plechovka nebo stará nehořlavá nádoba (určena k likvidaci, neboť se pokusem zcela znehodnotí) Chemikálie: terpentýnový olej (převážně α-pinen), jod    Bezpečnost: jod: zdraví škodlivý, nebezpečný pro životní prostředí, R20/21,50, S 23,25,61 terpentýnový olej: zdraví škodlivý, hořlavý, nebezpečný pro životní prostředí, R20/21/22,36/38,43,51/53,65, S36/37,46,61,62 </vt:lpstr>
      <vt:lpstr>Snímek 3</vt:lpstr>
      <vt:lpstr>Obr. 1:</vt:lpstr>
      <vt:lpstr>Obr. 2: Sublimace jodu</vt:lpstr>
      <vt:lpstr>Snímek 6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41</cp:revision>
  <dcterms:created xsi:type="dcterms:W3CDTF">2012-07-13T11:26:26Z</dcterms:created>
  <dcterms:modified xsi:type="dcterms:W3CDTF">2014-02-15T07:20:16Z</dcterms:modified>
</cp:coreProperties>
</file>