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2"/>
  </p:notesMasterIdLst>
  <p:sldIdLst>
    <p:sldId id="272" r:id="rId2"/>
    <p:sldId id="281" r:id="rId3"/>
    <p:sldId id="291" r:id="rId4"/>
    <p:sldId id="294" r:id="rId5"/>
    <p:sldId id="297" r:id="rId6"/>
    <p:sldId id="298" r:id="rId7"/>
    <p:sldId id="292" r:id="rId8"/>
    <p:sldId id="293" r:id="rId9"/>
    <p:sldId id="296" r:id="rId10"/>
    <p:sldId id="276" r:id="rId11"/>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8"/>
    <a:srgbClr val="FF0000"/>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Tmavý styl 2 – zvýraznění 5/zvýraznění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100" d="100"/>
          <a:sy n="100" d="100"/>
        </p:scale>
        <p:origin x="-294" y="108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cs-CZ"/>
          </a:p>
        </p:txBody>
      </p:sp>
      <p:sp>
        <p:nvSpPr>
          <p:cNvPr id="2765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36923B4A-D4C4-4ADB-BB40-3E7E6A418543}" type="datetimeFigureOut">
              <a:rPr lang="cs-CZ"/>
              <a:pPr>
                <a:defRPr/>
              </a:pPr>
              <a:t>15.2.2014</a:t>
            </a:fld>
            <a:endParaRPr lang="cs-CZ"/>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765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2765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cs-CZ"/>
          </a:p>
        </p:txBody>
      </p:sp>
      <p:sp>
        <p:nvSpPr>
          <p:cNvPr id="2765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12DDF499-FCC4-4CE2-A7E2-B985C1984F36}"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Arial" charset="0"/>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Arial" charset="0"/>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grpSp>
      </p:grpSp>
      <p:sp>
        <p:nvSpPr>
          <p:cNvPr id="125971"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cs-CZ"/>
              <a:t>Klepnutím lze upravit styl předlohy nadpisů.</a:t>
            </a:r>
          </a:p>
        </p:txBody>
      </p:sp>
      <p:sp>
        <p:nvSpPr>
          <p:cNvPr id="125972"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cs-CZ"/>
              <a:t>Klepnutím lze upravit styl předlohy podnadpisů.</a:t>
            </a:r>
          </a:p>
        </p:txBody>
      </p:sp>
      <p:sp>
        <p:nvSpPr>
          <p:cNvPr id="18" name="Rectangle 16"/>
          <p:cNvSpPr>
            <a:spLocks noGrp="1" noChangeArrowheads="1"/>
          </p:cNvSpPr>
          <p:nvPr>
            <p:ph type="dt" sz="half" idx="10"/>
          </p:nvPr>
        </p:nvSpPr>
        <p:spPr>
          <a:xfrm>
            <a:off x="457200" y="6248400"/>
            <a:ext cx="2133600" cy="457200"/>
          </a:xfrm>
        </p:spPr>
        <p:txBody>
          <a:bodyPr/>
          <a:lstStyle>
            <a:lvl1pPr>
              <a:defRPr/>
            </a:lvl1pPr>
          </a:lstStyle>
          <a:p>
            <a:pPr>
              <a:defRPr/>
            </a:pPr>
            <a:fld id="{F90D2E7F-F7F5-4161-A72A-6F2BFBD23EB8}" type="datetimeFigureOut">
              <a:rPr lang="cs-CZ"/>
              <a:pPr>
                <a:defRPr/>
              </a:pPr>
              <a:t>15.2.2014</a:t>
            </a:fld>
            <a:endParaRPr lang="cs-CZ"/>
          </a:p>
        </p:txBody>
      </p:sp>
      <p:sp>
        <p:nvSpPr>
          <p:cNvPr id="19" name="Rectangle 17"/>
          <p:cNvSpPr>
            <a:spLocks noGrp="1" noChangeArrowheads="1"/>
          </p:cNvSpPr>
          <p:nvPr>
            <p:ph type="ftr" sz="quarter" idx="11"/>
          </p:nvPr>
        </p:nvSpPr>
        <p:spPr/>
        <p:txBody>
          <a:bodyPr/>
          <a:lstStyle>
            <a:lvl1pPr>
              <a:defRPr/>
            </a:lvl1pPr>
          </a:lstStyle>
          <a:p>
            <a:pPr>
              <a:defRPr/>
            </a:pPr>
            <a:endParaRPr lang="cs-CZ"/>
          </a:p>
        </p:txBody>
      </p:sp>
      <p:sp>
        <p:nvSpPr>
          <p:cNvPr id="20" name="Rectangle 18"/>
          <p:cNvSpPr>
            <a:spLocks noGrp="1" noChangeArrowheads="1"/>
          </p:cNvSpPr>
          <p:nvPr>
            <p:ph type="sldNum" sz="quarter" idx="12"/>
          </p:nvPr>
        </p:nvSpPr>
        <p:spPr/>
        <p:txBody>
          <a:bodyPr/>
          <a:lstStyle>
            <a:lvl1pPr>
              <a:defRPr/>
            </a:lvl1pPr>
          </a:lstStyle>
          <a:p>
            <a:pPr>
              <a:defRPr/>
            </a:pPr>
            <a:fld id="{C24171DE-0F12-4895-A9F4-3FFB5E130EBD}"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B4088BC7-A453-4093-A5DD-C1B5B7F9DD55}"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4E5EDBD2-8043-4226-B963-98C65C839864}" type="datetimeFigureOut">
              <a:rPr lang="cs-CZ"/>
              <a:pPr>
                <a:defRPr/>
              </a:pPr>
              <a:t>15.2.2014</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62B60238-BB53-4ED9-B68B-7B79FB506445}"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779C9C09-0591-4ABD-B999-DD4770088916}" type="datetimeFigureOut">
              <a:rPr lang="cs-CZ"/>
              <a:pPr>
                <a:defRPr/>
              </a:pPr>
              <a:t>15.2.2014</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2CB10DEA-7F2C-44B2-ADAF-CE9F14624F1C}"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F2285787-24FC-4EC3-9880-B7A0C271392F}" type="datetimeFigureOut">
              <a:rPr lang="cs-CZ"/>
              <a:pPr>
                <a:defRPr/>
              </a:pPr>
              <a:t>15.2.2014</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2"/>
          <p:cNvSpPr>
            <a:spLocks noGrp="1" noChangeArrowheads="1"/>
          </p:cNvSpPr>
          <p:nvPr>
            <p:ph type="ftr" sz="quarter" idx="10"/>
          </p:nvPr>
        </p:nvSpPr>
        <p:spPr>
          <a:ln/>
        </p:spPr>
        <p:txBody>
          <a:bodyPr/>
          <a:lstStyle>
            <a:lvl1pPr>
              <a:defRPr/>
            </a:lvl1pPr>
          </a:lstStyle>
          <a:p>
            <a:pPr>
              <a:defRPr/>
            </a:pPr>
            <a:endParaRPr lang="cs-CZ"/>
          </a:p>
        </p:txBody>
      </p:sp>
      <p:sp>
        <p:nvSpPr>
          <p:cNvPr id="8" name="Rectangle 3"/>
          <p:cNvSpPr>
            <a:spLocks noGrp="1" noChangeArrowheads="1"/>
          </p:cNvSpPr>
          <p:nvPr>
            <p:ph type="sldNum" sz="quarter" idx="11"/>
          </p:nvPr>
        </p:nvSpPr>
        <p:spPr>
          <a:ln/>
        </p:spPr>
        <p:txBody>
          <a:bodyPr/>
          <a:lstStyle>
            <a:lvl1pPr>
              <a:defRPr/>
            </a:lvl1pPr>
          </a:lstStyle>
          <a:p>
            <a:pPr>
              <a:defRPr/>
            </a:pPr>
            <a:fld id="{06722071-2312-4577-B2A2-CABE0178447B}" type="slidenum">
              <a:rPr lang="cs-CZ"/>
              <a:pPr>
                <a:defRPr/>
              </a:pPr>
              <a:t>‹#›</a:t>
            </a:fld>
            <a:endParaRPr lang="cs-CZ"/>
          </a:p>
        </p:txBody>
      </p:sp>
      <p:sp>
        <p:nvSpPr>
          <p:cNvPr id="9" name="Rectangle 16"/>
          <p:cNvSpPr>
            <a:spLocks noGrp="1" noChangeArrowheads="1"/>
          </p:cNvSpPr>
          <p:nvPr>
            <p:ph type="dt" sz="half" idx="12"/>
          </p:nvPr>
        </p:nvSpPr>
        <p:spPr>
          <a:ln/>
        </p:spPr>
        <p:txBody>
          <a:bodyPr/>
          <a:lstStyle>
            <a:lvl1pPr>
              <a:defRPr/>
            </a:lvl1pPr>
          </a:lstStyle>
          <a:p>
            <a:pPr>
              <a:defRPr/>
            </a:pPr>
            <a:fld id="{A7DD1513-D9EA-41B8-A84D-C6A95AAFD925}" type="datetimeFigureOut">
              <a:rPr lang="cs-CZ"/>
              <a:pPr>
                <a:defRPr/>
              </a:pPr>
              <a:t>15.2.2014</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F3DDE053-244F-4996-8098-A7C99B33DA74}"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2AC87876-8AF9-41FF-AEC9-62661C78A284}" type="datetimeFigureOut">
              <a:rPr lang="cs-CZ"/>
              <a:pPr>
                <a:defRPr/>
              </a:pPr>
              <a:t>15.2.2014</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cs-CZ"/>
          </a:p>
        </p:txBody>
      </p:sp>
      <p:sp>
        <p:nvSpPr>
          <p:cNvPr id="3" name="Rectangle 3"/>
          <p:cNvSpPr>
            <a:spLocks noGrp="1" noChangeArrowheads="1"/>
          </p:cNvSpPr>
          <p:nvPr>
            <p:ph type="sldNum" sz="quarter" idx="11"/>
          </p:nvPr>
        </p:nvSpPr>
        <p:spPr>
          <a:ln/>
        </p:spPr>
        <p:txBody>
          <a:bodyPr/>
          <a:lstStyle>
            <a:lvl1pPr>
              <a:defRPr/>
            </a:lvl1pPr>
          </a:lstStyle>
          <a:p>
            <a:pPr>
              <a:defRPr/>
            </a:pPr>
            <a:fld id="{DABAF3D2-14C6-45E7-A23C-20257925DD3E}" type="slidenum">
              <a:rPr lang="cs-CZ"/>
              <a:pPr>
                <a:defRPr/>
              </a:pPr>
              <a:t>‹#›</a:t>
            </a:fld>
            <a:endParaRPr lang="cs-CZ"/>
          </a:p>
        </p:txBody>
      </p:sp>
      <p:sp>
        <p:nvSpPr>
          <p:cNvPr id="4" name="Rectangle 16"/>
          <p:cNvSpPr>
            <a:spLocks noGrp="1" noChangeArrowheads="1"/>
          </p:cNvSpPr>
          <p:nvPr>
            <p:ph type="dt" sz="half" idx="12"/>
          </p:nvPr>
        </p:nvSpPr>
        <p:spPr>
          <a:ln/>
        </p:spPr>
        <p:txBody>
          <a:bodyPr/>
          <a:lstStyle>
            <a:lvl1pPr>
              <a:defRPr/>
            </a:lvl1pPr>
          </a:lstStyle>
          <a:p>
            <a:pPr>
              <a:defRPr/>
            </a:pPr>
            <a:fld id="{5503C13C-C05F-41D2-9CB6-A0BB039C242D}" type="datetimeFigureOut">
              <a:rPr lang="cs-CZ"/>
              <a:pPr>
                <a:defRPr/>
              </a:pPr>
              <a:t>15.2.2014</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467059E6-1525-4534-82CE-115C767AE131}"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2AFCC76C-8BB2-4915-B767-9CD4CBCA1C49}" type="datetimeFigureOut">
              <a:rPr lang="cs-CZ"/>
              <a:pPr>
                <a:defRPr/>
              </a:pPr>
              <a:t>15.2.2014</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404CAE39-6B9E-40DE-9645-8EF6B4F11A99}"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3D21ED30-FBD9-4618-865C-2457F515442C}" type="datetimeFigureOut">
              <a:rPr lang="cs-CZ"/>
              <a:pPr>
                <a:defRPr/>
              </a:pPr>
              <a:t>15.2.2014</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F94DBB0A-07BA-4F39-9D5C-82B3EF320C73}"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20F2A8FA-A7B7-4576-891B-EC717CEC9EE7}" type="datetimeFigureOut">
              <a:rPr lang="cs-CZ"/>
              <a:pPr>
                <a:defRPr/>
              </a:pPr>
              <a:t>15.2.2014</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457200"/>
            <a:ext cx="2057400" cy="54102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457200"/>
            <a:ext cx="6019800" cy="54102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BB595CC7-1324-4BCF-A0EE-0B2CD1E67FA7}"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152FDD1C-C1BF-4D80-9A4D-EE52385396A6}" type="datetimeFigureOut">
              <a:rPr lang="cs-CZ"/>
              <a:pPr>
                <a:defRPr/>
              </a:pPr>
              <a:t>15.2.2014</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4C956B84-CB73-4E1C-ADB7-929891CCD246}"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42BE5617-34C3-46AC-94EF-D953C66957BC}" type="datetimeFigureOut">
              <a:rPr lang="cs-CZ"/>
              <a:pPr>
                <a:defRPr/>
              </a:pPr>
              <a:t>15.2.2014</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457200"/>
            <a:ext cx="8229600" cy="13716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981200"/>
            <a:ext cx="8229600" cy="3886200"/>
          </a:xfrm>
        </p:spPr>
        <p:txBody>
          <a:bodyPr/>
          <a:lstStyle/>
          <a:p>
            <a:pPr lvl="0"/>
            <a:endParaRPr lang="cs-CZ" noProof="0" smtClean="0"/>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3E585EC5-9CD8-4D8B-9EBA-06F975C9EF0C}"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40F71D83-C744-422C-986B-E8B059F3F2FC}" type="datetimeFigureOut">
              <a:rPr lang="cs-CZ"/>
              <a:pPr>
                <a:defRPr/>
              </a:pPr>
              <a:t>15.2.2014</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930"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cs-CZ"/>
          </a:p>
        </p:txBody>
      </p:sp>
      <p:sp>
        <p:nvSpPr>
          <p:cNvPr id="124931"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pPr>
              <a:defRPr/>
            </a:pPr>
            <a:fld id="{AE558446-950B-402A-81FE-FD4D8A055586}" type="slidenum">
              <a:rPr lang="cs-CZ"/>
              <a:pPr>
                <a:defRPr/>
              </a:pPr>
              <a:t>‹#›</a:t>
            </a:fld>
            <a:endParaRPr lang="cs-CZ"/>
          </a:p>
        </p:txBody>
      </p:sp>
      <p:grpSp>
        <p:nvGrpSpPr>
          <p:cNvPr id="1028" name="Group 4"/>
          <p:cNvGrpSpPr>
            <a:grpSpLocks/>
          </p:cNvGrpSpPr>
          <p:nvPr/>
        </p:nvGrpSpPr>
        <p:grpSpPr bwMode="auto">
          <a:xfrm>
            <a:off x="0" y="0"/>
            <a:ext cx="9144000" cy="546100"/>
            <a:chOff x="0" y="0"/>
            <a:chExt cx="5760" cy="344"/>
          </a:xfrm>
        </p:grpSpPr>
        <p:sp>
          <p:nvSpPr>
            <p:cNvPr id="124933"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a:latin typeface="Times New Roman" pitchFamily="18" charset="0"/>
              </a:endParaRPr>
            </a:p>
          </p:txBody>
        </p:sp>
        <p:sp>
          <p:nvSpPr>
            <p:cNvPr id="124934"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a:defRPr/>
              </a:pPr>
              <a:endParaRPr lang="cs-CZ" sz="2400">
                <a:latin typeface="Times New Roman" pitchFamily="18" charset="0"/>
              </a:endParaRPr>
            </a:p>
          </p:txBody>
        </p:sp>
        <p:sp>
          <p:nvSpPr>
            <p:cNvPr id="124935"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6"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7"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sp>
          <p:nvSpPr>
            <p:cNvPr id="124938"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9"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24940"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sp>
          <p:nvSpPr>
            <p:cNvPr id="124941"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grpSp>
      <p:sp>
        <p:nvSpPr>
          <p:cNvPr id="1029"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30"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24944"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fld id="{E8BB804E-EBBD-49A7-9BAF-69BEB073783C}" type="datetimeFigureOut">
              <a:rPr lang="cs-CZ"/>
              <a:pPr>
                <a:defRPr/>
              </a:pPr>
              <a:t>15.2.2014</a:t>
            </a:fld>
            <a:endParaRPr lang="cs-CZ"/>
          </a:p>
        </p:txBody>
      </p:sp>
    </p:spTree>
  </p:cSld>
  <p:clrMap bg1="lt1" tx1="dk1" bg2="lt2" tx2="dk2" accent1="accent1" accent2="accent2" accent3="accent3" accent4="accent4" accent5="accent5" accent6="accent6" hlink="hlink" folHlink="folHlink"/>
  <p:sldLayoutIdLst>
    <p:sldLayoutId id="2147483854"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Lst>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cs typeface="Arial" charset="0"/>
        </a:defRPr>
      </a:lvl2pPr>
      <a:lvl3pPr algn="l" rtl="0" eaLnBrk="0" fontAlgn="base" hangingPunct="0">
        <a:spcBef>
          <a:spcPct val="0"/>
        </a:spcBef>
        <a:spcAft>
          <a:spcPct val="0"/>
        </a:spcAft>
        <a:defRPr sz="4400">
          <a:solidFill>
            <a:schemeClr val="tx1"/>
          </a:solidFill>
          <a:latin typeface="Arial" charset="0"/>
          <a:cs typeface="Arial" charset="0"/>
        </a:defRPr>
      </a:lvl3pPr>
      <a:lvl4pPr algn="l" rtl="0" eaLnBrk="0" fontAlgn="base" hangingPunct="0">
        <a:spcBef>
          <a:spcPct val="0"/>
        </a:spcBef>
        <a:spcAft>
          <a:spcPct val="0"/>
        </a:spcAft>
        <a:defRPr sz="4400">
          <a:solidFill>
            <a:schemeClr val="tx1"/>
          </a:solidFill>
          <a:latin typeface="Arial" charset="0"/>
          <a:cs typeface="Arial" charset="0"/>
        </a:defRPr>
      </a:lvl4pPr>
      <a:lvl5pPr algn="l" rtl="0" eaLnBrk="0" fontAlgn="base" hangingPunct="0">
        <a:spcBef>
          <a:spcPct val="0"/>
        </a:spcBef>
        <a:spcAft>
          <a:spcPct val="0"/>
        </a:spcAft>
        <a:defRPr sz="4400">
          <a:solidFill>
            <a:schemeClr val="tx1"/>
          </a:solidFill>
          <a:latin typeface="Arial" charset="0"/>
          <a:cs typeface="Arial" charset="0"/>
        </a:defRPr>
      </a:lvl5pPr>
      <a:lvl6pPr marL="457200" algn="l" rtl="0" fontAlgn="base">
        <a:spcBef>
          <a:spcPct val="0"/>
        </a:spcBef>
        <a:spcAft>
          <a:spcPct val="0"/>
        </a:spcAft>
        <a:defRPr sz="4400">
          <a:solidFill>
            <a:schemeClr val="tx1"/>
          </a:solidFill>
          <a:latin typeface="Arial" charset="0"/>
          <a:cs typeface="Arial" charset="0"/>
        </a:defRPr>
      </a:lvl6pPr>
      <a:lvl7pPr marL="914400" algn="l" rtl="0" fontAlgn="base">
        <a:spcBef>
          <a:spcPct val="0"/>
        </a:spcBef>
        <a:spcAft>
          <a:spcPct val="0"/>
        </a:spcAft>
        <a:defRPr sz="4400">
          <a:solidFill>
            <a:schemeClr val="tx1"/>
          </a:solidFill>
          <a:latin typeface="Arial" charset="0"/>
          <a:cs typeface="Arial" charset="0"/>
        </a:defRPr>
      </a:lvl7pPr>
      <a:lvl8pPr marL="1371600" algn="l" rtl="0" fontAlgn="base">
        <a:spcBef>
          <a:spcPct val="0"/>
        </a:spcBef>
        <a:spcAft>
          <a:spcPct val="0"/>
        </a:spcAft>
        <a:defRPr sz="4400">
          <a:solidFill>
            <a:schemeClr val="tx1"/>
          </a:solidFill>
          <a:latin typeface="Arial" charset="0"/>
          <a:cs typeface="Arial" charset="0"/>
        </a:defRPr>
      </a:lvl8pPr>
      <a:lvl9pPr marL="1828800" algn="l" rtl="0" fontAlgn="base">
        <a:spcBef>
          <a:spcPct val="0"/>
        </a:spcBef>
        <a:spcAft>
          <a:spcPct val="0"/>
        </a:spcAft>
        <a:defRPr sz="4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cs typeface="+mn-cs"/>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cs typeface="+mn-cs"/>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426307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VY_32_INOVACE_CH_6E_BAR_06_BENGALSKYOHENCERVENY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Mgr. Ivan Bartoš, </a:t>
                      </a:r>
                      <a:r>
                        <a:rPr kumimoji="0" lang="cs-CZ" sz="1200" b="0" i="0" u="none" strike="noStrike" cap="none" normalizeH="0" baseline="0" dirty="0" err="1" smtClean="0">
                          <a:ln>
                            <a:noFill/>
                          </a:ln>
                          <a:solidFill>
                            <a:srgbClr val="000000"/>
                          </a:solidFill>
                          <a:effectLst/>
                          <a:latin typeface="Arial" charset="0"/>
                          <a:cs typeface="Arial" charset="0"/>
                        </a:rPr>
                        <a:t>Ph.D</a:t>
                      </a:r>
                      <a:r>
                        <a:rPr kumimoji="0" lang="cs-CZ" sz="1200" b="0" i="0" u="none" strike="noStrike" cap="none" normalizeH="0" baseline="0" dirty="0" smtClean="0">
                          <a:ln>
                            <a:noFill/>
                          </a:ln>
                          <a:solidFill>
                            <a:srgbClr val="000000"/>
                          </a:solidFill>
                          <a:effectLst/>
                          <a:latin typeface="Arial" charset="0"/>
                          <a:cs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Chemické reakce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8.9.2013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r>
                        <a:rPr lang="cs-CZ" sz="1200" kern="1200" baseline="0" dirty="0" smtClean="0">
                          <a:solidFill>
                            <a:schemeClr val="tx1"/>
                          </a:solidFill>
                          <a:latin typeface="+mn-lt"/>
                          <a:ea typeface="+mn-ea"/>
                          <a:cs typeface="+mn-cs"/>
                        </a:rPr>
                        <a:t>Barevné reakce v ohňostrojích. Principy dojmu barevnosti předmětů kolem nás.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r>
                        <a:rPr lang="cs-CZ" sz="1200" kern="1200" baseline="0" dirty="0" smtClean="0">
                          <a:solidFill>
                            <a:schemeClr val="tx1"/>
                          </a:solidFill>
                          <a:latin typeface="+mn-lt"/>
                          <a:ea typeface="+mn-ea"/>
                          <a:cs typeface="+mn-cs"/>
                        </a:rPr>
                        <a:t>Pracovní list je určen jako výuková pomůcka se zaměřením na mezipředmětové vztahy předmětů chemie, fyzika, biologie i jako materiál k samostudiu. </a:t>
                      </a:r>
                    </a:p>
                    <a:p>
                      <a:r>
                        <a:rPr lang="cs-CZ" sz="1200" kern="1200" baseline="0" dirty="0" smtClean="0">
                          <a:solidFill>
                            <a:schemeClr val="tx1"/>
                          </a:solidFill>
                          <a:latin typeface="+mn-lt"/>
                          <a:ea typeface="+mn-ea"/>
                          <a:cs typeface="+mn-cs"/>
                        </a:rPr>
                        <a:t>Možnosti využití: promítání, práce jednotlivců nebo dvojic u PC, vytištění pracovního listu pro laboratorní cvičení. </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3108" name="Picture 46" descr="logo_pruhl"/>
          <p:cNvPicPr>
            <a:picLocks noChangeAspect="1" noChangeArrowheads="1"/>
          </p:cNvPicPr>
          <p:nvPr/>
        </p:nvPicPr>
        <p:blipFill>
          <a:blip r:embed="rId2"/>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9"/>
          <p:cNvSpPr>
            <a:spLocks noGrp="1"/>
          </p:cNvSpPr>
          <p:nvPr>
            <p:ph type="title"/>
          </p:nvPr>
        </p:nvSpPr>
        <p:spPr>
          <a:xfrm>
            <a:off x="357188" y="457200"/>
            <a:ext cx="8329612" cy="3900488"/>
          </a:xfrm>
        </p:spPr>
        <p:txBody>
          <a:bodyPr/>
          <a:lstStyle/>
          <a:p>
            <a:r>
              <a:rPr lang="cs-CZ" sz="1800" b="1" smtClean="0"/>
              <a:t>Pomůcky: </a:t>
            </a:r>
            <a:r>
              <a:rPr lang="cs-CZ" sz="1800" smtClean="0"/>
              <a:t>dvě třecí misky s tloučkem, chemická lžička, kartonové trubičky, zápalné šňůry</a:t>
            </a:r>
            <a:r>
              <a:rPr lang="cs-CZ" sz="1800" b="1" smtClean="0"/>
              <a:t> </a:t>
            </a:r>
            <a:r>
              <a:rPr lang="cs-CZ" sz="1800" smtClean="0"/>
              <a:t/>
            </a:r>
            <a:br>
              <a:rPr lang="cs-CZ" sz="1800" smtClean="0"/>
            </a:br>
            <a:r>
              <a:rPr lang="cs-CZ" sz="1800" b="1" smtClean="0"/>
              <a:t>Chemikálie:</a:t>
            </a:r>
            <a:r>
              <a:rPr lang="cs-CZ" sz="1800" smtClean="0"/>
              <a:t> viz tabulka směsí podle toho, jaký bengálský oheň požadujeme   </a:t>
            </a:r>
            <a:br>
              <a:rPr lang="cs-CZ" sz="1800" smtClean="0"/>
            </a:br>
            <a:r>
              <a:rPr lang="cs-CZ" sz="1800" u="sng" smtClean="0"/>
              <a:t>Bezpečnost:</a:t>
            </a:r>
            <a:r>
              <a:rPr lang="cs-CZ" sz="1800" smtClean="0"/>
              <a:t/>
            </a:r>
            <a:br>
              <a:rPr lang="cs-CZ" sz="1800" smtClean="0"/>
            </a:br>
            <a:r>
              <a:rPr lang="cs-CZ" sz="1800" smtClean="0"/>
              <a:t>dusičnan barnatý: oxidující, zdraví škodlivý, R 8,20/22, S 17,28</a:t>
            </a:r>
            <a:br>
              <a:rPr lang="cs-CZ" sz="1800" smtClean="0"/>
            </a:br>
            <a:r>
              <a:rPr lang="cs-CZ" sz="1800" smtClean="0"/>
              <a:t>dusičnan draselný: oxidující, R 8, S 17,24/25</a:t>
            </a:r>
            <a:br>
              <a:rPr lang="cs-CZ" sz="1800" smtClean="0"/>
            </a:br>
            <a:r>
              <a:rPr lang="cs-CZ" sz="1800" smtClean="0"/>
              <a:t>chlorečnan barnatý: oxidující, zdraví škodlivý, toxický R 9,25, S 13,17,46</a:t>
            </a:r>
            <a:br>
              <a:rPr lang="cs-CZ" sz="1800" smtClean="0"/>
            </a:br>
            <a:r>
              <a:rPr lang="cs-CZ" sz="1800" smtClean="0"/>
              <a:t>dusičnan strontnatý: oxidující, toxický, R 8,20/22, S 17,28</a:t>
            </a:r>
            <a:br>
              <a:rPr lang="cs-CZ" sz="1800" smtClean="0"/>
            </a:br>
            <a:r>
              <a:rPr lang="cs-CZ" sz="1800" smtClean="0"/>
              <a:t>síra: hořlavá, R11, S 16,26,36</a:t>
            </a:r>
            <a:br>
              <a:rPr lang="cs-CZ" sz="1800" smtClean="0"/>
            </a:br>
            <a:r>
              <a:rPr lang="cs-CZ" sz="1800" smtClean="0"/>
              <a:t>fluorid barnatý: toxický, R 25,32,36/38, S 22,36,45</a:t>
            </a:r>
            <a:br>
              <a:rPr lang="cs-CZ" sz="1800" smtClean="0"/>
            </a:br>
            <a:r>
              <a:rPr lang="cs-CZ" sz="1800" smtClean="0"/>
              <a:t>hořčík: hořlavý, R 11,15, S 7/8,43</a:t>
            </a:r>
            <a:br>
              <a:rPr lang="cs-CZ" sz="1800" smtClean="0"/>
            </a:br>
            <a:r>
              <a:rPr lang="cs-CZ" sz="1800" smtClean="0"/>
              <a:t>hliník práškový: hořlavý, R 15,17, S 7/8,43</a:t>
            </a:r>
            <a:br>
              <a:rPr lang="cs-CZ" sz="1800" smtClean="0"/>
            </a:br>
            <a:endParaRPr lang="cs-CZ" sz="180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9"/>
          <p:cNvSpPr>
            <a:spLocks noGrp="1"/>
          </p:cNvSpPr>
          <p:nvPr>
            <p:ph type="title"/>
          </p:nvPr>
        </p:nvSpPr>
        <p:spPr>
          <a:xfrm>
            <a:off x="457200" y="457200"/>
            <a:ext cx="8229600" cy="614363"/>
          </a:xfrm>
        </p:spPr>
        <p:txBody>
          <a:bodyPr/>
          <a:lstStyle/>
          <a:p>
            <a:endParaRPr lang="cs-CZ" sz="1200" smtClean="0"/>
          </a:p>
        </p:txBody>
      </p:sp>
      <p:sp>
        <p:nvSpPr>
          <p:cNvPr id="5123" name="Zástupný symbol pro obsah 2"/>
          <p:cNvSpPr>
            <a:spLocks noGrp="1"/>
          </p:cNvSpPr>
          <p:nvPr>
            <p:ph idx="1"/>
          </p:nvPr>
        </p:nvSpPr>
        <p:spPr>
          <a:xfrm>
            <a:off x="457200" y="1285875"/>
            <a:ext cx="8229600" cy="4581525"/>
          </a:xfrm>
        </p:spPr>
        <p:txBody>
          <a:bodyPr/>
          <a:lstStyle/>
          <a:p>
            <a:r>
              <a:rPr lang="cs-CZ" sz="1400" b="1" smtClean="0"/>
              <a:t>Postup: </a:t>
            </a:r>
            <a:r>
              <a:rPr lang="cs-CZ" sz="1400" smtClean="0"/>
              <a:t>Na pečlivé přípravě požadované směsi nejvíce závisí výsledný efekt, složky musí být velmi dobře promísené. Rychlost hoření lze moderovat nejlépe těmito dvěma způsoby:</a:t>
            </a:r>
          </a:p>
          <a:p>
            <a:r>
              <a:rPr lang="cs-CZ" sz="1400" b="1" smtClean="0"/>
              <a:t>a)</a:t>
            </a:r>
            <a:r>
              <a:rPr lang="cs-CZ" sz="1400" smtClean="0"/>
              <a:t> </a:t>
            </a:r>
            <a:r>
              <a:rPr lang="cs-CZ" sz="1400" b="1" smtClean="0"/>
              <a:t>volbou zrnitosti jednotlivých komponent</a:t>
            </a:r>
            <a:r>
              <a:rPr lang="cs-CZ" sz="1400" smtClean="0"/>
              <a:t>: Mohou se použít hrubé částice bez dodatečného roztírání, čímž se výrazně zpomalí rychlost hoření složek, ovšem pak je možné, že směs při špatné homogenitě může uhasnout nebo ze stejného důvodu vydává velmi slabý efekt a málo výrazný barevný plamen.</a:t>
            </a:r>
          </a:p>
          <a:p>
            <a:r>
              <a:rPr lang="cs-CZ" sz="1400" b="1" smtClean="0"/>
              <a:t>b)</a:t>
            </a:r>
            <a:r>
              <a:rPr lang="cs-CZ" sz="1400" smtClean="0"/>
              <a:t> </a:t>
            </a:r>
            <a:r>
              <a:rPr lang="cs-CZ" sz="1400" b="1" smtClean="0"/>
              <a:t>použitím retardérů hoření</a:t>
            </a:r>
            <a:r>
              <a:rPr lang="cs-CZ" sz="1400" smtClean="0"/>
              <a:t> (nejefektivnější a zpravidla i nejpohodlnější způsob): Přídavky těchto látek zpomalují rychlost hoření kompozice a její „světelnost“ se příliš nesnižuje, takovými látkami jsou nízkotavitelné organické sloučeniny „olejovité“ konzistence, např. vaselina, oleje, vosky. Použití anorganických retardérů (např. typu uličitanů) je nevhodné, protože zhášejí plamen.</a:t>
            </a:r>
          </a:p>
          <a:p>
            <a:endParaRPr lang="cs-CZ" sz="14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Nadpis 5"/>
          <p:cNvSpPr>
            <a:spLocks noGrp="1"/>
          </p:cNvSpPr>
          <p:nvPr>
            <p:ph type="title"/>
          </p:nvPr>
        </p:nvSpPr>
        <p:spPr/>
        <p:txBody>
          <a:bodyPr/>
          <a:lstStyle/>
          <a:p>
            <a:endParaRPr lang="cs-CZ" smtClean="0"/>
          </a:p>
        </p:txBody>
      </p:sp>
      <p:sp>
        <p:nvSpPr>
          <p:cNvPr id="6147" name="Zástupný symbol pro obsah 2"/>
          <p:cNvSpPr>
            <a:spLocks noGrp="1"/>
          </p:cNvSpPr>
          <p:nvPr>
            <p:ph idx="1"/>
          </p:nvPr>
        </p:nvSpPr>
        <p:spPr/>
        <p:txBody>
          <a:bodyPr/>
          <a:lstStyle/>
          <a:p>
            <a:r>
              <a:rPr lang="cs-CZ" sz="1400" smtClean="0"/>
              <a:t>Vlastní příprava bengálského ohně spočívá v rozetření jednotlivých složek (odděleně a až do závěrečné fáze nemísit okysličovadla s palivy), jejich následném smíchání a fyzikální úpravě (granulace, zhutňování...) a konečném plnění do „patron“. Pro bengálské ohně (ale i jiné pyrotechnické směsi) je velmi vhodný způsob přípravy kompozice tzv. "mokrou cestou", spočívající ve zvlhčení celé směsi (po předchozím rozetření) kapalným rozpouštědlem.</a:t>
            </a:r>
          </a:p>
          <a:p>
            <a:pPr>
              <a:buFont typeface="Wingdings" pitchFamily="2" charset="2"/>
              <a:buNone/>
            </a:pPr>
            <a:endParaRPr lang="cs-CZ" sz="1400" smtClean="0"/>
          </a:p>
          <a:p>
            <a:r>
              <a:rPr lang="cs-CZ" sz="1400" smtClean="0"/>
              <a:t>Volba rozpouštědla je důležitá, nejvíce se uplatní ethanol nebo benzín a samozřejmě voda. Pokud směs obsahuje organické pojivo rozpustné v ethanolu (což je např. šelak), připravuje se směs tak, že se nejprve v malém množství horkého ethanolu rozpustí šelak a do roztoku se vmíchávají ostatní složky již předem zvlhčené v cca 5% ethanolu. Směs se dobře promíchá, rozdělí na fragmenty, nechá částečně vyschnout a ještě se zbytky rozpouštědla se plní lisováním do patron, kde se nechá zcela vyschnout – odpařit rozpouštědlo.</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Nadpis 1"/>
          <p:cNvSpPr>
            <a:spLocks noGrp="1"/>
          </p:cNvSpPr>
          <p:nvPr>
            <p:ph type="title"/>
          </p:nvPr>
        </p:nvSpPr>
        <p:spPr/>
        <p:txBody>
          <a:bodyPr/>
          <a:lstStyle/>
          <a:p>
            <a:r>
              <a:rPr lang="cs-CZ" sz="1800" smtClean="0"/>
              <a:t>Směsi na přípravu červených bengálských ohňů</a:t>
            </a:r>
          </a:p>
        </p:txBody>
      </p:sp>
      <p:pic>
        <p:nvPicPr>
          <p:cNvPr id="7171" name="Zástupný symbol pro obsah 3" descr="bengalcerveny.jpg"/>
          <p:cNvPicPr>
            <a:picLocks noGrp="1" noChangeAspect="1"/>
          </p:cNvPicPr>
          <p:nvPr>
            <p:ph idx="1"/>
          </p:nvPr>
        </p:nvPicPr>
        <p:blipFill>
          <a:blip r:embed="rId2"/>
          <a:srcRect/>
          <a:stretch>
            <a:fillRect/>
          </a:stretch>
        </p:blipFill>
        <p:spPr>
          <a:xfrm>
            <a:off x="642938" y="2071688"/>
            <a:ext cx="7767637" cy="3214687"/>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endParaRPr lang="cs-CZ" smtClean="0"/>
          </a:p>
        </p:txBody>
      </p:sp>
      <p:sp>
        <p:nvSpPr>
          <p:cNvPr id="8195" name="Zástupný symbol pro obsah 2"/>
          <p:cNvSpPr>
            <a:spLocks noGrp="1"/>
          </p:cNvSpPr>
          <p:nvPr>
            <p:ph idx="1"/>
          </p:nvPr>
        </p:nvSpPr>
        <p:spPr/>
        <p:txBody>
          <a:bodyPr/>
          <a:lstStyle/>
          <a:p>
            <a:r>
              <a:rPr lang="cs-CZ" sz="1200" smtClean="0"/>
              <a:t>Směs chemikálií umístíme do kartonového válečku o průměru dva centimetry a délce 15 centimetrů. Ten lze vyrobit svépomocí s použitím silného lepidla a několika vrstev tužšího papíru slepených k sobě a následně srolovaných do tvaru válce. „Koncovky“ zasádrujeme a jedním navrtaným koncem po zaschnutí provlečeme zápalnou šňůru o délce minimálně 20 centimetrů.</a:t>
            </a:r>
          </a:p>
          <a:p>
            <a:r>
              <a:rPr lang="cs-CZ" sz="1200" b="1" smtClean="0"/>
              <a:t>Vysvětlení: </a:t>
            </a:r>
            <a:r>
              <a:rPr lang="cs-CZ" sz="1200" smtClean="0"/>
              <a:t>K "barvení" plamene v pyrotechnice se používají soli alkalických kovů a kovů alkalických zemin, jsou to zejména: lithium (červená), sodík (žlutá), draslík (fialová), vápník (cihlová), stroncium (krvavá) a barium (zelená), v menším množství i soli mědi, bóru a rubidia. Kationty těchto kovů jsou vázány nejčastěji ve formě dusičnanů a chlorečnanů. Mnohem méně pak jsou používány s aniontem mající ve směsi povahu redukční (jsou tedy „palivem“, např. šťavelan sodný) nebo dokonce z pohledu oxidačních a redukčních schopností téměř neutrální (chloridy, uhličitany, sírany).</a:t>
            </a:r>
          </a:p>
          <a:p>
            <a:r>
              <a:rPr lang="cs-CZ" sz="1200" smtClean="0"/>
              <a:t>Plameny červené barvy se v pyrotechnice dosahují použitím směsi dusičnanu strontnatého s organickými a anorganickými „palivy“. Z organických „paliv“ se dává přednost polychlorovaným derivátům, např. polyvinylchlorid (PVC), hexachlorethan, hexachlorbenzen. Mohou to být i běžné nechlorované alifatické a aromatické sloučeniny, sacharidy (sacharosa, laktosa, dextriny), pryskyřice (šelak, kalafuna, resináty, epoxidy, lamináty) aj., ale chlorované uhlovodíky obsahující určitý podíl těkavého halogenu – chlóru.</a:t>
            </a:r>
          </a:p>
          <a:p>
            <a:endParaRPr lang="cs-CZ" sz="120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Nadpis 1"/>
          <p:cNvSpPr>
            <a:spLocks noGrp="1"/>
          </p:cNvSpPr>
          <p:nvPr>
            <p:ph type="title"/>
          </p:nvPr>
        </p:nvSpPr>
        <p:spPr>
          <a:xfrm>
            <a:off x="1857375" y="3714750"/>
            <a:ext cx="5486400" cy="566738"/>
          </a:xfrm>
        </p:spPr>
        <p:txBody>
          <a:bodyPr/>
          <a:lstStyle/>
          <a:p>
            <a:r>
              <a:rPr lang="cs-CZ" sz="1200" smtClean="0"/>
              <a:t>Obr. 2</a:t>
            </a:r>
          </a:p>
        </p:txBody>
      </p:sp>
      <p:sp>
        <p:nvSpPr>
          <p:cNvPr id="9219" name="Zástupný symbol pro text 3"/>
          <p:cNvSpPr>
            <a:spLocks noGrp="1"/>
          </p:cNvSpPr>
          <p:nvPr>
            <p:ph type="body" sz="half" idx="2"/>
          </p:nvPr>
        </p:nvSpPr>
        <p:spPr>
          <a:xfrm>
            <a:off x="1785918" y="4857760"/>
            <a:ext cx="5486400" cy="285752"/>
          </a:xfrm>
        </p:spPr>
        <p:txBody>
          <a:bodyPr/>
          <a:lstStyle/>
          <a:p>
            <a:r>
              <a:rPr lang="cs-CZ" sz="1200" b="1" dirty="0" smtClean="0"/>
              <a:t>Obr. 1</a:t>
            </a:r>
          </a:p>
        </p:txBody>
      </p:sp>
      <p:pic>
        <p:nvPicPr>
          <p:cNvPr id="9220" name="Zástupný symbol pro obrázek 8" descr="bengalorange.JPG"/>
          <p:cNvPicPr>
            <a:picLocks noGrp="1" noChangeAspect="1"/>
          </p:cNvPicPr>
          <p:nvPr>
            <p:ph type="pic" idx="1"/>
          </p:nvPr>
        </p:nvPicPr>
        <p:blipFill>
          <a:blip r:embed="rId2"/>
          <a:srcRect l="1378" r="1378"/>
          <a:stretch>
            <a:fillRect/>
          </a:stretch>
        </p:blip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a:xfrm>
            <a:off x="1792288" y="4800600"/>
            <a:ext cx="5486400" cy="271474"/>
          </a:xfrm>
        </p:spPr>
        <p:txBody>
          <a:bodyPr/>
          <a:lstStyle/>
          <a:p>
            <a:r>
              <a:rPr lang="cs-CZ" sz="1200" dirty="0" smtClean="0"/>
              <a:t>Obr. 2</a:t>
            </a:r>
          </a:p>
        </p:txBody>
      </p:sp>
      <p:sp>
        <p:nvSpPr>
          <p:cNvPr id="10243" name="Zástupný symbol pro text 3"/>
          <p:cNvSpPr>
            <a:spLocks noGrp="1"/>
          </p:cNvSpPr>
          <p:nvPr>
            <p:ph type="body" sz="half" idx="2"/>
          </p:nvPr>
        </p:nvSpPr>
        <p:spPr/>
        <p:txBody>
          <a:bodyPr/>
          <a:lstStyle/>
          <a:p>
            <a:endParaRPr lang="cs-CZ" smtClean="0"/>
          </a:p>
        </p:txBody>
      </p:sp>
      <p:pic>
        <p:nvPicPr>
          <p:cNvPr id="10244" name="Zástupný symbol pro obrázek 8" descr="cervenouckybengal.jpg"/>
          <p:cNvPicPr>
            <a:picLocks noGrp="1" noChangeAspect="1"/>
          </p:cNvPicPr>
          <p:nvPr>
            <p:ph type="pic" idx="1"/>
          </p:nvPr>
        </p:nvPicPr>
        <p:blipFill>
          <a:blip r:embed="rId2"/>
          <a:srcRect l="3078" r="3078"/>
          <a:stretch>
            <a:fillRect/>
          </a:stretch>
        </p:blip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a:xfrm>
            <a:off x="1792288" y="4800600"/>
            <a:ext cx="5486400" cy="271474"/>
          </a:xfrm>
        </p:spPr>
        <p:txBody>
          <a:bodyPr/>
          <a:lstStyle/>
          <a:p>
            <a:r>
              <a:rPr lang="cs-CZ" sz="1200" smtClean="0"/>
              <a:t>Obr. 3</a:t>
            </a:r>
          </a:p>
        </p:txBody>
      </p:sp>
      <p:sp>
        <p:nvSpPr>
          <p:cNvPr id="11267" name="Zástupný symbol pro text 3"/>
          <p:cNvSpPr>
            <a:spLocks noGrp="1"/>
          </p:cNvSpPr>
          <p:nvPr>
            <p:ph type="body" sz="half" idx="2"/>
          </p:nvPr>
        </p:nvSpPr>
        <p:spPr/>
        <p:txBody>
          <a:bodyPr/>
          <a:lstStyle/>
          <a:p>
            <a:endParaRPr lang="cs-CZ" smtClean="0"/>
          </a:p>
        </p:txBody>
      </p:sp>
      <p:pic>
        <p:nvPicPr>
          <p:cNvPr id="11268" name="Zástupný symbol pro obrázek 6" descr="cervenybengl.jpg"/>
          <p:cNvPicPr>
            <a:picLocks noGrp="1" noChangeAspect="1"/>
          </p:cNvPicPr>
          <p:nvPr>
            <p:ph type="pic" idx="1"/>
          </p:nvPr>
        </p:nvPicPr>
        <p:blipFill>
          <a:blip r:embed="rId2"/>
          <a:srcRect l="398" r="398"/>
          <a:stretch>
            <a:fillRect/>
          </a:stretch>
        </p:blip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endParaRPr lang="cs-CZ" smtClean="0"/>
          </a:p>
        </p:txBody>
      </p:sp>
      <p:sp>
        <p:nvSpPr>
          <p:cNvPr id="12291" name="Zástupný symbol pro obsah 3"/>
          <p:cNvSpPr>
            <a:spLocks noGrp="1"/>
          </p:cNvSpPr>
          <p:nvPr>
            <p:ph idx="1"/>
          </p:nvPr>
        </p:nvSpPr>
        <p:spPr/>
        <p:txBody>
          <a:bodyPr/>
          <a:lstStyle/>
          <a:p>
            <a:r>
              <a:rPr lang="cs-CZ" sz="1800" dirty="0" smtClean="0"/>
              <a:t>Zdroje:</a:t>
            </a:r>
          </a:p>
          <a:p>
            <a:pPr>
              <a:buFont typeface="Wingdings" pitchFamily="2" charset="2"/>
              <a:buNone/>
            </a:pPr>
            <a:r>
              <a:rPr lang="cs-CZ" sz="1200" dirty="0" smtClean="0"/>
              <a:t>Obr. 1, Obr. 2, Obr. 3: archiv autora</a:t>
            </a:r>
          </a:p>
          <a:p>
            <a:pPr>
              <a:buFont typeface="Wingdings" pitchFamily="2" charset="2"/>
              <a:buNone/>
            </a:pPr>
            <a:endParaRPr lang="cs-CZ" sz="1200" dirty="0" smtClean="0"/>
          </a:p>
          <a:p>
            <a:pPr>
              <a:buFont typeface="Wingdings" pitchFamily="2" charset="2"/>
              <a:buNone/>
            </a:pPr>
            <a:r>
              <a:rPr lang="cs-CZ" sz="1200" b="1" dirty="0" smtClean="0"/>
              <a:t>BARTOŠ </a:t>
            </a:r>
            <a:r>
              <a:rPr lang="cs-CZ" sz="1200" b="1" dirty="0" smtClean="0"/>
              <a:t>I</a:t>
            </a:r>
            <a:r>
              <a:rPr lang="cs-CZ" sz="1200" dirty="0" smtClean="0"/>
              <a:t>.: </a:t>
            </a:r>
            <a:r>
              <a:rPr lang="cs-CZ" sz="1200" b="1" dirty="0" smtClean="0"/>
              <a:t> </a:t>
            </a:r>
            <a:r>
              <a:rPr lang="cs-CZ" sz="1200" dirty="0" smtClean="0"/>
              <a:t>Digitalizovaný experiment - prostředek k osvojení vybraného učiva obecné chemie. </a:t>
            </a:r>
            <a:r>
              <a:rPr lang="cs-CZ" sz="1200" i="1" dirty="0" smtClean="0"/>
              <a:t>Disertační práce. </a:t>
            </a:r>
            <a:r>
              <a:rPr lang="cs-CZ" sz="1200" dirty="0" smtClean="0"/>
              <a:t>Praha: </a:t>
            </a:r>
            <a:r>
              <a:rPr lang="cs-CZ" sz="1200" dirty="0" err="1" smtClean="0"/>
              <a:t>Př</a:t>
            </a:r>
            <a:r>
              <a:rPr lang="cs-CZ" sz="1200" dirty="0" smtClean="0"/>
              <a:t> UK, </a:t>
            </a:r>
            <a:r>
              <a:rPr lang="cs-CZ" sz="1200" dirty="0" smtClean="0"/>
              <a:t>2010.</a:t>
            </a:r>
          </a:p>
          <a:p>
            <a:pPr>
              <a:buNone/>
            </a:pPr>
            <a:r>
              <a:rPr lang="cs-CZ" sz="1200" b="1" dirty="0" smtClean="0">
                <a:solidFill>
                  <a:schemeClr val="tx1"/>
                </a:solidFill>
                <a:latin typeface="+mn-lt"/>
                <a:ea typeface="+mn-ea"/>
                <a:cs typeface="+mn-cs"/>
              </a:rPr>
              <a:t>CONKLING, J. A.:</a:t>
            </a:r>
            <a:r>
              <a:rPr lang="cs-CZ" sz="1200" dirty="0" smtClean="0">
                <a:solidFill>
                  <a:schemeClr val="tx1"/>
                </a:solidFill>
                <a:latin typeface="+mn-lt"/>
                <a:ea typeface="+mn-ea"/>
                <a:cs typeface="+mn-cs"/>
              </a:rPr>
              <a:t> </a:t>
            </a:r>
            <a:r>
              <a:rPr lang="cs-CZ" sz="1200" dirty="0" err="1" smtClean="0">
                <a:solidFill>
                  <a:schemeClr val="tx1"/>
                </a:solidFill>
                <a:latin typeface="+mn-lt"/>
                <a:ea typeface="+mn-ea"/>
                <a:cs typeface="+mn-cs"/>
              </a:rPr>
              <a:t>Chemistry</a:t>
            </a:r>
            <a:r>
              <a:rPr lang="cs-CZ" sz="1200" dirty="0" smtClean="0">
                <a:solidFill>
                  <a:schemeClr val="tx1"/>
                </a:solidFill>
                <a:latin typeface="+mn-lt"/>
                <a:ea typeface="+mn-ea"/>
                <a:cs typeface="+mn-cs"/>
              </a:rPr>
              <a:t> </a:t>
            </a:r>
            <a:r>
              <a:rPr lang="cs-CZ" sz="1200" dirty="0" err="1" smtClean="0">
                <a:solidFill>
                  <a:schemeClr val="tx1"/>
                </a:solidFill>
                <a:latin typeface="+mn-lt"/>
                <a:ea typeface="+mn-ea"/>
                <a:cs typeface="+mn-cs"/>
              </a:rPr>
              <a:t>of</a:t>
            </a:r>
            <a:r>
              <a:rPr lang="cs-CZ" sz="1200" dirty="0" smtClean="0">
                <a:solidFill>
                  <a:schemeClr val="tx1"/>
                </a:solidFill>
                <a:latin typeface="+mn-lt"/>
                <a:ea typeface="+mn-ea"/>
                <a:cs typeface="+mn-cs"/>
              </a:rPr>
              <a:t> </a:t>
            </a:r>
            <a:r>
              <a:rPr lang="cs-CZ" sz="1200" dirty="0" err="1" smtClean="0">
                <a:solidFill>
                  <a:schemeClr val="tx1"/>
                </a:solidFill>
                <a:latin typeface="+mn-lt"/>
                <a:ea typeface="+mn-ea"/>
                <a:cs typeface="+mn-cs"/>
              </a:rPr>
              <a:t>pyrotechnics</a:t>
            </a:r>
            <a:r>
              <a:rPr lang="cs-CZ" sz="1200" dirty="0" smtClean="0">
                <a:solidFill>
                  <a:schemeClr val="tx1"/>
                </a:solidFill>
                <a:latin typeface="+mn-lt"/>
                <a:ea typeface="+mn-ea"/>
                <a:cs typeface="+mn-cs"/>
              </a:rPr>
              <a:t>. New York: Marcel </a:t>
            </a:r>
            <a:r>
              <a:rPr lang="cs-CZ" sz="1200" dirty="0" err="1" smtClean="0">
                <a:solidFill>
                  <a:schemeClr val="tx1"/>
                </a:solidFill>
                <a:latin typeface="+mn-lt"/>
                <a:ea typeface="+mn-ea"/>
                <a:cs typeface="+mn-cs"/>
              </a:rPr>
              <a:t>Dekker</a:t>
            </a:r>
            <a:r>
              <a:rPr lang="cs-CZ" sz="1200" dirty="0" smtClean="0">
                <a:solidFill>
                  <a:schemeClr val="tx1"/>
                </a:solidFill>
                <a:latin typeface="+mn-lt"/>
                <a:ea typeface="+mn-ea"/>
                <a:cs typeface="+mn-cs"/>
              </a:rPr>
              <a:t>, 1985.</a:t>
            </a:r>
          </a:p>
          <a:p>
            <a:pPr>
              <a:buFont typeface="Wingdings" pitchFamily="2" charset="2"/>
              <a:buNone/>
            </a:pPr>
            <a:r>
              <a:rPr lang="cs-CZ" sz="1200" dirty="0" smtClean="0"/>
              <a:t> </a:t>
            </a:r>
            <a:endParaRPr lang="cs-CZ" sz="1200" dirty="0" smtClean="0"/>
          </a:p>
        </p:txBody>
      </p:sp>
    </p:spTree>
  </p:cSld>
  <p:clrMapOvr>
    <a:masterClrMapping/>
  </p:clrMapOvr>
</p:sld>
</file>

<file path=ppt/theme/theme1.xml><?xml version="1.0" encoding="utf-8"?>
<a:theme xmlns:a="http://schemas.openxmlformats.org/drawingml/2006/main" name="Pixel">
  <a:themeElements>
    <a:clrScheme name="Vlastní 3">
      <a:dk1>
        <a:srgbClr val="000000"/>
      </a:dk1>
      <a:lt1>
        <a:srgbClr val="FFFFFF"/>
      </a:lt1>
      <a:dk2>
        <a:srgbClr val="000000"/>
      </a:dk2>
      <a:lt2>
        <a:srgbClr val="0070C0"/>
      </a:lt2>
      <a:accent1>
        <a:srgbClr val="40AFFF"/>
      </a:accent1>
      <a:accent2>
        <a:srgbClr val="40AFFF"/>
      </a:accent2>
      <a:accent3>
        <a:srgbClr val="FFFFFF"/>
      </a:accent3>
      <a:accent4>
        <a:srgbClr val="000000"/>
      </a:accent4>
      <a:accent5>
        <a:srgbClr val="B2DFFF"/>
      </a:accent5>
      <a:accent6>
        <a:srgbClr val="B2DFFF"/>
      </a:accent6>
      <a:hlink>
        <a:srgbClr val="B2DFFF"/>
      </a:hlink>
      <a:folHlink>
        <a:srgbClr val="B2DFFF"/>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Watermark</Template>
  <TotalTime>648</TotalTime>
  <Words>484</Words>
  <Application>Microsoft Office PowerPoint</Application>
  <PresentationFormat>Předvádění na obrazovce (4:3)</PresentationFormat>
  <Paragraphs>42</Paragraphs>
  <Slides>10</Slides>
  <Notes>0</Notes>
  <HiddenSlides>0</HiddenSlides>
  <MMClips>0</MMClips>
  <ScaleCrop>false</ScaleCrop>
  <HeadingPairs>
    <vt:vector size="6" baseType="variant">
      <vt:variant>
        <vt:lpstr>Použitá písma</vt:lpstr>
      </vt:variant>
      <vt:variant>
        <vt:i4>5</vt:i4>
      </vt:variant>
      <vt:variant>
        <vt:lpstr>Motiv</vt:lpstr>
      </vt:variant>
      <vt:variant>
        <vt:i4>1</vt:i4>
      </vt:variant>
      <vt:variant>
        <vt:lpstr>Nadpisy snímků</vt:lpstr>
      </vt:variant>
      <vt:variant>
        <vt:i4>10</vt:i4>
      </vt:variant>
    </vt:vector>
  </HeadingPairs>
  <TitlesOfParts>
    <vt:vector size="16" baseType="lpstr">
      <vt:lpstr>Arial</vt:lpstr>
      <vt:lpstr>Wingdings</vt:lpstr>
      <vt:lpstr>Calibri</vt:lpstr>
      <vt:lpstr>Arial Black</vt:lpstr>
      <vt:lpstr>Times New Roman</vt:lpstr>
      <vt:lpstr>Pixel</vt:lpstr>
      <vt:lpstr>Snímek 1</vt:lpstr>
      <vt:lpstr>Pomůcky: dvě třecí misky s tloučkem, chemická lžička, kartonové trubičky, zápalné šňůry  Chemikálie: viz tabulka směsí podle toho, jaký bengálský oheň požadujeme    Bezpečnost: dusičnan barnatý: oxidující, zdraví škodlivý, R 8,20/22, S 17,28 dusičnan draselný: oxidující, R 8, S 17,24/25 chlorečnan barnatý: oxidující, zdraví škodlivý, toxický R 9,25, S 13,17,46 dusičnan strontnatý: oxidující, toxický, R 8,20/22, S 17,28 síra: hořlavá, R11, S 16,26,36 fluorid barnatý: toxický, R 25,32,36/38, S 22,36,45 hořčík: hořlavý, R 11,15, S 7/8,43 hliník práškový: hořlavý, R 15,17, S 7/8,43 </vt:lpstr>
      <vt:lpstr>Snímek 3</vt:lpstr>
      <vt:lpstr>Snímek 4</vt:lpstr>
      <vt:lpstr>Směsi na přípravu červených bengálských ohňů</vt:lpstr>
      <vt:lpstr>Snímek 6</vt:lpstr>
      <vt:lpstr>Obr. 2</vt:lpstr>
      <vt:lpstr>Obr. 2</vt:lpstr>
      <vt:lpstr>Obr. 3</vt:lpstr>
      <vt:lpstr>Snímek 10</vt:lpstr>
    </vt:vector>
  </TitlesOfParts>
  <Company>Privat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Ivan</cp:lastModifiedBy>
  <cp:revision>46</cp:revision>
  <dcterms:created xsi:type="dcterms:W3CDTF">2012-07-13T11:26:26Z</dcterms:created>
  <dcterms:modified xsi:type="dcterms:W3CDTF">2014-02-15T07:32:23Z</dcterms:modified>
</cp:coreProperties>
</file>