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2" r:id="rId5"/>
    <p:sldId id="261" r:id="rId6"/>
    <p:sldId id="260" r:id="rId7"/>
    <p:sldId id="263" r:id="rId8"/>
    <p:sldId id="264" r:id="rId9"/>
    <p:sldId id="266" r:id="rId10"/>
    <p:sldId id="265" r:id="rId11"/>
    <p:sldId id="268" r:id="rId12"/>
    <p:sldId id="269" r:id="rId13"/>
    <p:sldId id="270" r:id="rId14"/>
    <p:sldId id="257" r:id="rId15"/>
    <p:sldId id="267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2480517"/>
            <a:ext cx="7117180" cy="11025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3583035"/>
            <a:ext cx="7117180" cy="64606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2481436"/>
            <a:ext cx="7117178" cy="11016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3583036"/>
            <a:ext cx="7117178" cy="6453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506794"/>
            <a:ext cx="7123080" cy="69335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3" y="1357312"/>
            <a:ext cx="3471277" cy="303847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357312"/>
            <a:ext cx="3469242" cy="3038477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5" y="1359695"/>
            <a:ext cx="3132495" cy="43219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3" y="1791892"/>
            <a:ext cx="3471277" cy="260389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359695"/>
            <a:ext cx="3150476" cy="43219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1791892"/>
            <a:ext cx="3471275" cy="2603896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334566"/>
            <a:ext cx="2660650" cy="889396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5" y="334566"/>
            <a:ext cx="4279869" cy="406122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223962"/>
            <a:ext cx="2660650" cy="3171824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040293"/>
            <a:ext cx="3481387" cy="834941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1875234"/>
            <a:ext cx="3481387" cy="189765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077646"/>
            <a:ext cx="1086653" cy="814990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2" y="1058844"/>
            <a:ext cx="830365" cy="622774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420841"/>
            <a:ext cx="602364" cy="45177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358485"/>
            <a:ext cx="489588" cy="367191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1562570"/>
            <a:ext cx="256601" cy="19245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2" y="744807"/>
            <a:ext cx="256601" cy="19245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7" y="1420841"/>
            <a:ext cx="197439" cy="14807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2" y="795445"/>
            <a:ext cx="197439" cy="14807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200150"/>
            <a:ext cx="3429000" cy="257175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355521"/>
            <a:ext cx="7123080" cy="303857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506792"/>
            <a:ext cx="1472962" cy="388899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506793"/>
            <a:ext cx="5467557" cy="388899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3" y="506794"/>
            <a:ext cx="7125113" cy="6933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355521"/>
            <a:ext cx="7125112" cy="30385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4463858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33D51A8-C007-4A2E-AD74-BD7FFB9F06D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6" y="4463858"/>
            <a:ext cx="5256399" cy="2738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9" y="4463858"/>
            <a:ext cx="608287" cy="2738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FFA289BA-7982-4108-9DAC-A5BCDFC957F1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1"/>
            <a:ext cx="9177595" cy="51434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2/21/Anthropos_-_prav%C4%9Bk%C3%BD_%C4%8Dlov%C4%9Bk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tm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d/Christopher_Columbus.PN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6/Thomas.Cook.jpg" TargetMode="External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hyperlink" Target="http://upload.wikimedia.org/wikipedia/commons/4/46/Flickr_-_%E2%80%A6trialsanderrors_-_Jamaica,_the_gem_of_the_tropics,_Thomas_Cook_travel_poster,_1910.jpg" TargetMode="Externa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autoevolution.com/news-image/concorde-will-take-to-the-skies-again-21839-1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hyperlink" Target="http://www.taylorwimpeyspain.com/blog/wp-content/uploads/2011/10/background-family_holidays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ktuality.cz/zahranici/krystof-kolumbus-slavi-dalsi-uspech-objevil-ostrov-portoriko/" TargetMode="External"/><Relationship Id="rId2" Type="http://schemas.openxmlformats.org/officeDocument/2006/relationships/hyperlink" Target="http://www.novinky.cz/cestovani/tipy-na-vylety/316917-decinskou-konirnu-znovu-zaplni-kocary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bbc.co.uk/derby/content/articles/2008/05/10/thomas_cook_feature.s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tionalarchives.gov.uk/education/victorianbritain/happy/source5.htm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95454564"/>
              </p:ext>
            </p:extLst>
          </p:nvPr>
        </p:nvGraphicFramePr>
        <p:xfrm>
          <a:off x="74297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Historický vývoj cestovního ruchu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koncipována jako doplňkový učební materiál k učivu o základních pojmech v cestovním ruchu. V interakci s výukou dějepisu tak žáci získají nejen přehled o vývoji cestování a cestovního ruchu, ale dají si jej do souvislostí s významnými událostmi lidských dějin.  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18. 1. 2014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150539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16304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923678"/>
            <a:ext cx="7117180" cy="88649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HISTORICKÝ VÝVOJ CESTOVNÍHO RUCHU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580112" y="4299942"/>
            <a:ext cx="3194582" cy="646065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Mgr. Dušan Kráčmar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©2014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7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11510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11521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 </a:t>
            </a:r>
          </a:p>
          <a:p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(vznik člověka – vznik prvních států; cca. 3,5 mil. let př. n. l. – cca. 4 tis. let př. n. l.)</a:t>
            </a: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251520" y="2283718"/>
            <a:ext cx="4824536" cy="25922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cestování je staré jako lidstvo samo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ravěký člověk žijící v tlupách migroval např. kvůli přírodním podmínkám (klima, úrodnost půdy), bojům s ostatními tlupami atd.)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File:Anthropos - pravěký člově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238" y="2041749"/>
            <a:ext cx="1872208" cy="281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626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4380" y="771550"/>
            <a:ext cx="8640960" cy="504056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11521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 </a:t>
            </a:r>
          </a:p>
          <a:p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(vznik prvních států – zánik Západořímské říše; cca. 4 tis. let př. n. l. – 476 n. l.)</a:t>
            </a: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251520" y="2283718"/>
            <a:ext cx="8280920" cy="25922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c</a:t>
            </a:r>
            <a:r>
              <a:rPr lang="cs-CZ" dirty="0" smtClean="0">
                <a:solidFill>
                  <a:schemeClr val="tx1"/>
                </a:solidFill>
              </a:rPr>
              <a:t>estovalo se ve všech státech starověkého světa – např. za obchodem, Egypťané měli svého boha cest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apočaly </a:t>
            </a:r>
            <a:r>
              <a:rPr lang="cs-CZ" dirty="0" smtClean="0">
                <a:solidFill>
                  <a:srgbClr val="FFFF00"/>
                </a:solidFill>
              </a:rPr>
              <a:t>první objevné plavby </a:t>
            </a:r>
            <a:r>
              <a:rPr lang="cs-CZ" dirty="0" smtClean="0">
                <a:solidFill>
                  <a:schemeClr val="tx1"/>
                </a:solidFill>
              </a:rPr>
              <a:t>– Féničané, Egypťané, Řekové, Římané =</a:t>
            </a:r>
            <a:r>
              <a:rPr lang="cs-CZ" dirty="0" smtClean="0">
                <a:solidFill>
                  <a:schemeClr val="tx1"/>
                </a:solidFill>
                <a:cs typeface="Times New Roman"/>
              </a:rPr>
              <a:t>˃ </a:t>
            </a:r>
            <a:r>
              <a:rPr lang="cs-CZ" dirty="0" smtClean="0">
                <a:solidFill>
                  <a:srgbClr val="FFFF00"/>
                </a:solidFill>
                <a:cs typeface="Times New Roman"/>
              </a:rPr>
              <a:t>tvorba prvních map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 první organizovanou akci turismu jsou považovány </a:t>
            </a:r>
            <a:r>
              <a:rPr lang="cs-CZ" dirty="0" smtClean="0">
                <a:solidFill>
                  <a:srgbClr val="FFFF00"/>
                </a:solidFill>
              </a:rPr>
              <a:t>cesty</a:t>
            </a:r>
            <a:r>
              <a:rPr lang="cs-CZ" dirty="0" smtClean="0">
                <a:solidFill>
                  <a:schemeClr val="tx1"/>
                </a:solidFill>
              </a:rPr>
              <a:t> diváků a závodníků </a:t>
            </a:r>
            <a:r>
              <a:rPr lang="cs-CZ" dirty="0" smtClean="0">
                <a:solidFill>
                  <a:srgbClr val="FFFF00"/>
                </a:solidFill>
              </a:rPr>
              <a:t>na starověké Olympijské hry v Řecku </a:t>
            </a:r>
            <a:r>
              <a:rPr lang="cs-CZ" dirty="0" smtClean="0">
                <a:solidFill>
                  <a:schemeClr val="tx1"/>
                </a:solidFill>
              </a:rPr>
              <a:t>(od roku 776 př. n. l.)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Římané</a:t>
            </a:r>
            <a:r>
              <a:rPr lang="cs-CZ" dirty="0" smtClean="0">
                <a:solidFill>
                  <a:schemeClr val="tx1"/>
                </a:solidFill>
              </a:rPr>
              <a:t> pak věnovali velký význam výstavbě a údržbě komunikací a uskutečňovali </a:t>
            </a:r>
            <a:r>
              <a:rPr lang="cs-CZ" dirty="0" smtClean="0">
                <a:solidFill>
                  <a:srgbClr val="FFFF00"/>
                </a:solidFill>
              </a:rPr>
              <a:t>první rekreační cesty</a:t>
            </a:r>
            <a:r>
              <a:rPr lang="cs-CZ" dirty="0" smtClean="0">
                <a:solidFill>
                  <a:schemeClr val="tx1"/>
                </a:solidFill>
              </a:rPr>
              <a:t> do termálních lázní severně od Alp -  zajišťováno průvodci (vzdělaní otroci), vznikaly první cestovní příručky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42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7494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915566"/>
            <a:ext cx="8208912" cy="43204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 </a:t>
            </a:r>
          </a:p>
        </p:txBody>
      </p:sp>
      <p:pic>
        <p:nvPicPr>
          <p:cNvPr id="4100" name="Picture 4" descr="http://www.supercalco.com/images/contenu/supercalco/histo___Fotolia_24089589_X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932" y="3334549"/>
            <a:ext cx="1793875" cy="134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3"/>
          <p:cNvSpPr txBox="1">
            <a:spLocks/>
          </p:cNvSpPr>
          <p:nvPr/>
        </p:nvSpPr>
        <p:spPr>
          <a:xfrm>
            <a:off x="984409" y="4716144"/>
            <a:ext cx="1764196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1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 v řecké Olympii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9" name="Podnadpis 3"/>
          <p:cNvSpPr txBox="1">
            <a:spLocks/>
          </p:cNvSpPr>
          <p:nvPr/>
        </p:nvSpPr>
        <p:spPr>
          <a:xfrm>
            <a:off x="5900984" y="4716144"/>
            <a:ext cx="288032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FF00"/>
                </a:solidFill>
              </a:rPr>
              <a:t>v</a:t>
            </a:r>
            <a:r>
              <a:rPr lang="cs-CZ" sz="1600" dirty="0" smtClean="0">
                <a:solidFill>
                  <a:srgbClr val="FFFF00"/>
                </a:solidFill>
              </a:rPr>
              <a:t>ia Appia – římská vojenská silnice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6"/>
          <a:stretch/>
        </p:blipFill>
        <p:spPr>
          <a:xfrm rot="5400000">
            <a:off x="5616604" y="593798"/>
            <a:ext cx="1636655" cy="3019771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44921" y="658988"/>
            <a:ext cx="1636656" cy="2842892"/>
          </a:xfrm>
          <a:prstGeom prst="rect">
            <a:avLst/>
          </a:prstGeom>
        </p:spPr>
      </p:pic>
      <p:sp>
        <p:nvSpPr>
          <p:cNvPr id="11" name="Podnadpis 3"/>
          <p:cNvSpPr txBox="1">
            <a:spLocks/>
          </p:cNvSpPr>
          <p:nvPr/>
        </p:nvSpPr>
        <p:spPr>
          <a:xfrm>
            <a:off x="1115616" y="2902501"/>
            <a:ext cx="1764196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ecká kolonizace</a:t>
            </a:r>
            <a:r>
              <a:rPr lang="cs-CZ" sz="1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12" name="Podnadpis 3"/>
          <p:cNvSpPr txBox="1">
            <a:spLocks/>
          </p:cNvSpPr>
          <p:nvPr/>
        </p:nvSpPr>
        <p:spPr>
          <a:xfrm>
            <a:off x="6084168" y="2933208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 za císaře Augusta </a:t>
            </a:r>
          </a:p>
        </p:txBody>
      </p:sp>
      <p:pic>
        <p:nvPicPr>
          <p:cNvPr id="3074" name="Picture 2" descr="Official Reports Studies Publications |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57957"/>
            <a:ext cx="2869079" cy="1458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833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915566"/>
            <a:ext cx="8640960" cy="432048"/>
          </a:xfrm>
        </p:spPr>
        <p:txBody>
          <a:bodyPr/>
          <a:lstStyle/>
          <a:p>
            <a:pPr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11521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 </a:t>
            </a:r>
          </a:p>
          <a:p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(zánik Západořímské říše – objevení Ameriky; 476 - 1492)</a:t>
            </a: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251520" y="2139702"/>
            <a:ext cx="7056784" cy="25922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těžejní roli hraje ve středověkém světě </a:t>
            </a:r>
            <a:r>
              <a:rPr lang="cs-CZ" b="1" dirty="0" smtClean="0">
                <a:solidFill>
                  <a:schemeClr val="tx1"/>
                </a:solidFill>
              </a:rPr>
              <a:t>církev</a:t>
            </a:r>
            <a:r>
              <a:rPr lang="cs-CZ" dirty="0" smtClean="0">
                <a:solidFill>
                  <a:schemeClr val="tx1"/>
                </a:solidFill>
              </a:rPr>
              <a:t>, s ní je spojen i další rozvoj cestovního ruchu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isijní činnost - </a:t>
            </a:r>
            <a:r>
              <a:rPr lang="cs-CZ" dirty="0" smtClean="0">
                <a:solidFill>
                  <a:schemeClr val="tx1"/>
                </a:solidFill>
              </a:rPr>
              <a:t>cesty za účelem šíření křesťanství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k</a:t>
            </a:r>
            <a:r>
              <a:rPr lang="cs-CZ" dirty="0" smtClean="0">
                <a:solidFill>
                  <a:srgbClr val="FFFF00"/>
                </a:solidFill>
              </a:rPr>
              <a:t>řižácké výpravy – </a:t>
            </a:r>
            <a:r>
              <a:rPr lang="cs-CZ" dirty="0" smtClean="0">
                <a:solidFill>
                  <a:schemeClr val="tx1"/>
                </a:solidFill>
              </a:rPr>
              <a:t>cesty za dobytím pro křesťany svatého území v </a:t>
            </a: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alestině (11. – 13. století)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áboženský cestovní ruch - </a:t>
            </a:r>
            <a:r>
              <a:rPr lang="cs-CZ" dirty="0" smtClean="0">
                <a:solidFill>
                  <a:schemeClr val="tx1"/>
                </a:solidFill>
              </a:rPr>
              <a:t>cesty na posvátná místa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oste i počet poznávacích cest šlechty a bohatých měšťanů s placenými průvodci (vzdělanci a studenti univerzit)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Křižác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799" y="2433123"/>
            <a:ext cx="1538288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7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6115" y="771550"/>
            <a:ext cx="8640960" cy="504056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(1492 - ?)</a:t>
            </a: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2411760" y="1589421"/>
            <a:ext cx="4429671" cy="316835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 raném novověku zaznamenaly s nástupem </a:t>
            </a:r>
            <a:r>
              <a:rPr lang="cs-CZ" sz="2800" dirty="0" smtClean="0">
                <a:solidFill>
                  <a:srgbClr val="FFFF00"/>
                </a:solidFill>
              </a:rPr>
              <a:t>renesance</a:t>
            </a:r>
            <a:r>
              <a:rPr lang="cs-CZ" sz="2800" dirty="0" smtClean="0">
                <a:solidFill>
                  <a:schemeClr val="tx1"/>
                </a:solidFill>
              </a:rPr>
              <a:t> velký rozmach </a:t>
            </a:r>
            <a:r>
              <a:rPr lang="cs-CZ" sz="2800" dirty="0" smtClean="0">
                <a:solidFill>
                  <a:srgbClr val="FFFF00"/>
                </a:solidFill>
              </a:rPr>
              <a:t>objevné plavby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objevení Ameriky Kryštofem Kolumbem </a:t>
            </a:r>
            <a:r>
              <a:rPr lang="cs-CZ" sz="2800" dirty="0" smtClean="0">
                <a:solidFill>
                  <a:schemeClr val="tx1"/>
                </a:solidFill>
              </a:rPr>
              <a:t>(1492)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obeplutí Země posádkou Fernaa Magalhaese </a:t>
            </a:r>
            <a:r>
              <a:rPr lang="cs-CZ" sz="2800" dirty="0" smtClean="0">
                <a:solidFill>
                  <a:schemeClr val="tx1"/>
                </a:solidFill>
              </a:rPr>
              <a:t>(1519 – 1522)</a:t>
            </a:r>
          </a:p>
        </p:txBody>
      </p:sp>
      <p:pic>
        <p:nvPicPr>
          <p:cNvPr id="7172" name="Picture 4" descr="http://prostor-ad.cz/vyroci/img/magalhae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534"/>
          <a:stretch/>
        </p:blipFill>
        <p:spPr bwMode="auto">
          <a:xfrm>
            <a:off x="6841431" y="1707654"/>
            <a:ext cx="2051049" cy="2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3"/>
          <p:cNvSpPr txBox="1">
            <a:spLocks/>
          </p:cNvSpPr>
          <p:nvPr/>
        </p:nvSpPr>
        <p:spPr>
          <a:xfrm>
            <a:off x="269910" y="4011910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Kryštof Kolumbus</a:t>
            </a:r>
          </a:p>
        </p:txBody>
      </p:sp>
      <p:sp>
        <p:nvSpPr>
          <p:cNvPr id="10" name="Podnadpis 3"/>
          <p:cNvSpPr txBox="1">
            <a:spLocks/>
          </p:cNvSpPr>
          <p:nvPr/>
        </p:nvSpPr>
        <p:spPr>
          <a:xfrm>
            <a:off x="6817883" y="4011910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Fernao Magalhaes</a:t>
            </a:r>
          </a:p>
        </p:txBody>
      </p:sp>
      <p:pic>
        <p:nvPicPr>
          <p:cNvPr id="1026" name="Picture 2" descr="File:Christopher Columbus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57" y="1707654"/>
            <a:ext cx="1839836" cy="2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14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9502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r>
              <a:rPr lang="cs-CZ" sz="2800" dirty="0" smtClean="0">
                <a:solidFill>
                  <a:srgbClr val="FFFF00"/>
                </a:solidFill>
              </a:rPr>
              <a:t/>
            </a:r>
            <a:br>
              <a:rPr lang="cs-CZ" sz="2800" dirty="0" smtClean="0">
                <a:solidFill>
                  <a:srgbClr val="FFFF00"/>
                </a:solidFill>
              </a:rPr>
            </a:b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– 19. století</a:t>
            </a:r>
            <a:endParaRPr lang="cs-CZ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467544" y="1589421"/>
            <a:ext cx="7992888" cy="316835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600" dirty="0">
                <a:solidFill>
                  <a:schemeClr val="tx1"/>
                </a:solidFill>
              </a:rPr>
              <a:t>v</a:t>
            </a:r>
            <a:r>
              <a:rPr lang="cs-CZ" sz="2600" dirty="0" smtClean="0">
                <a:solidFill>
                  <a:schemeClr val="tx1"/>
                </a:solidFill>
              </a:rPr>
              <a:t>elký zlom v životě společnosti přinesla </a:t>
            </a:r>
            <a:r>
              <a:rPr lang="cs-CZ" sz="2600" b="1" dirty="0" smtClean="0">
                <a:solidFill>
                  <a:srgbClr val="FFFF00"/>
                </a:solidFill>
              </a:rPr>
              <a:t>průmyslová revoluce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– krom rozvoje průmyslu znamenala i prudký rozvoj dopravy (např. železnice) a rozsáhlou migraci obyvatelstva do měst </a:t>
            </a:r>
            <a:r>
              <a:rPr lang="cs-CZ" sz="2600" dirty="0">
                <a:solidFill>
                  <a:schemeClr val="tx1"/>
                </a:solidFill>
              </a:rPr>
              <a:t>=</a:t>
            </a:r>
            <a:r>
              <a:rPr lang="cs-CZ" sz="2600" dirty="0" smtClean="0">
                <a:solidFill>
                  <a:schemeClr val="tx1"/>
                </a:solidFill>
                <a:cs typeface="Times New Roman"/>
              </a:rPr>
              <a:t>˃ </a:t>
            </a:r>
            <a:r>
              <a:rPr lang="cs-CZ" sz="2600" dirty="0" smtClean="0">
                <a:solidFill>
                  <a:srgbClr val="FFFF00"/>
                </a:solidFill>
                <a:cs typeface="Times New Roman"/>
              </a:rPr>
              <a:t>velký rozvoj cestovního ruchu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 roce 1841 zorganizoval Angličan </a:t>
            </a:r>
            <a:r>
              <a:rPr lang="cs-CZ" sz="2800" dirty="0" smtClean="0">
                <a:solidFill>
                  <a:srgbClr val="FFFF00"/>
                </a:solidFill>
              </a:rPr>
              <a:t>Thomas Cook první hromadný zájezd v historii </a:t>
            </a:r>
            <a:r>
              <a:rPr lang="cs-CZ" sz="2800" dirty="0" smtClean="0">
                <a:solidFill>
                  <a:schemeClr val="tx1"/>
                </a:solidFill>
              </a:rPr>
              <a:t>– železniční cestu z Leicestru do Loughborough (pře 500 cestujících)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 roce 1845 pak Thomas Cook </a:t>
            </a:r>
            <a:r>
              <a:rPr lang="cs-CZ" sz="2800" dirty="0" smtClean="0">
                <a:solidFill>
                  <a:srgbClr val="FFFF00"/>
                </a:solidFill>
              </a:rPr>
              <a:t>založil i první cestovní kancelář</a:t>
            </a:r>
            <a:r>
              <a:rPr lang="cs-CZ" sz="2800" dirty="0" smtClean="0">
                <a:solidFill>
                  <a:schemeClr val="tx1"/>
                </a:solidFill>
              </a:rPr>
              <a:t> na světě – nejprve poskytoval výlety k moři, skotským jezerům nebo do Londýna, poté se nabídka výrazně rozšířila i o cesty do zahraničí </a:t>
            </a:r>
          </a:p>
        </p:txBody>
      </p:sp>
    </p:spTree>
    <p:extLst>
      <p:ext uri="{BB962C8B-B14F-4D97-AF65-F5344CB8AC3E}">
        <p14:creationId xmlns:p14="http://schemas.microsoft.com/office/powerpoint/2010/main" val="3256201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5438" y="312738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– 19. století</a:t>
            </a:r>
            <a:endParaRPr lang="cs-CZ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3"/>
          <p:cNvSpPr txBox="1">
            <a:spLocks/>
          </p:cNvSpPr>
          <p:nvPr/>
        </p:nvSpPr>
        <p:spPr>
          <a:xfrm>
            <a:off x="3514345" y="4227934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Thomas Cook</a:t>
            </a:r>
          </a:p>
        </p:txBody>
      </p:sp>
      <p:sp>
        <p:nvSpPr>
          <p:cNvPr id="8" name="Podnadpis 3"/>
          <p:cNvSpPr txBox="1">
            <a:spLocks/>
          </p:cNvSpPr>
          <p:nvPr/>
        </p:nvSpPr>
        <p:spPr>
          <a:xfrm>
            <a:off x="418926" y="4227934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eklamní plakát Cookovy cestovní kanceláře</a:t>
            </a:r>
          </a:p>
        </p:txBody>
      </p:sp>
      <p:sp>
        <p:nvSpPr>
          <p:cNvPr id="5" name="AutoShape 8" descr="Blue Plaque - Thomas Cook"/>
          <p:cNvSpPr>
            <a:spLocks noChangeAspect="1" noChangeArrowheads="1"/>
          </p:cNvSpPr>
          <p:nvPr/>
        </p:nvSpPr>
        <p:spPr bwMode="auto">
          <a:xfrm>
            <a:off x="20638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2" descr="Blue Plaque - Thomas Cook"/>
          <p:cNvSpPr>
            <a:spLocks noChangeAspect="1" noChangeArrowheads="1"/>
          </p:cNvSpPr>
          <p:nvPr/>
        </p:nvSpPr>
        <p:spPr bwMode="auto">
          <a:xfrm>
            <a:off x="173038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4" descr="Blue Plaque - Thomas Cook"/>
          <p:cNvSpPr>
            <a:spLocks noChangeAspect="1" noChangeArrowheads="1"/>
          </p:cNvSpPr>
          <p:nvPr/>
        </p:nvSpPr>
        <p:spPr bwMode="auto">
          <a:xfrm>
            <a:off x="325438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851670"/>
            <a:ext cx="1952619" cy="1803977"/>
          </a:xfrm>
          <a:prstGeom prst="rect">
            <a:avLst/>
          </a:prstGeom>
        </p:spPr>
      </p:pic>
      <p:sp>
        <p:nvSpPr>
          <p:cNvPr id="14" name="Podnadpis 3"/>
          <p:cNvSpPr txBox="1">
            <a:spLocks/>
          </p:cNvSpPr>
          <p:nvPr/>
        </p:nvSpPr>
        <p:spPr>
          <a:xfrm>
            <a:off x="6387736" y="4195773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amětní deska na Cookově rodném domě</a:t>
            </a:r>
          </a:p>
        </p:txBody>
      </p:sp>
      <p:pic>
        <p:nvPicPr>
          <p:cNvPr id="2050" name="Picture 2" descr="File:Thomas.Cook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88218"/>
            <a:ext cx="1625501" cy="263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ile:Flickr - …trialsanderrors - Jamaica, the gem of the tropics, Thomas Cook travel poster, 1910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26" y="1588218"/>
            <a:ext cx="2065143" cy="26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32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11510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– 20. století</a:t>
            </a:r>
            <a:endParaRPr lang="cs-CZ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436518" y="1419622"/>
            <a:ext cx="7992888" cy="31683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ochází k </a:t>
            </a:r>
            <a:r>
              <a:rPr lang="cs-CZ" sz="1600" dirty="0" smtClean="0">
                <a:solidFill>
                  <a:srgbClr val="FFFF00"/>
                </a:solidFill>
              </a:rPr>
              <a:t>dalšímu rozmachu cestovního ruchu </a:t>
            </a:r>
            <a:r>
              <a:rPr lang="cs-CZ" sz="1600" dirty="0" smtClean="0">
                <a:solidFill>
                  <a:schemeClr val="tx1"/>
                </a:solidFill>
              </a:rPr>
              <a:t>díky: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z</a:t>
            </a:r>
            <a:r>
              <a:rPr lang="cs-CZ" dirty="0" smtClean="0">
                <a:solidFill>
                  <a:srgbClr val="FFFF00"/>
                </a:solidFill>
              </a:rPr>
              <a:t>dokonalení dopravy 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vynález letadla, obrovský nárůst automobilové dopravy atd.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</a:rPr>
              <a:t>z</a:t>
            </a:r>
            <a:r>
              <a:rPr lang="cs-CZ" dirty="0" smtClean="0">
                <a:solidFill>
                  <a:srgbClr val="FFFF00"/>
                </a:solidFill>
              </a:rPr>
              <a:t>výšení životní úrovně obyvatel </a:t>
            </a:r>
            <a:r>
              <a:rPr lang="cs-CZ" dirty="0" smtClean="0">
                <a:solidFill>
                  <a:schemeClr val="tx1"/>
                </a:solidFill>
              </a:rPr>
              <a:t>– rekreační pobyty už nejsou jen pro nejbohatší vrstvu lidí, jsou dostupné velké většině populace vyspělých zemí, lidé mají více volného času (kratší pracovní doba, dovolená) atd.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>
                <a:solidFill>
                  <a:srgbClr val="FFFF00"/>
                </a:solidFill>
                <a:cs typeface="Times New Roman"/>
              </a:rPr>
              <a:t>m</a:t>
            </a:r>
            <a:r>
              <a:rPr lang="cs-CZ" dirty="0" smtClean="0">
                <a:solidFill>
                  <a:srgbClr val="FFFF00"/>
                </a:solidFill>
                <a:cs typeface="Times New Roman"/>
              </a:rPr>
              <a:t>asivní podpora sdělovacích prostředků </a:t>
            </a:r>
            <a:r>
              <a:rPr lang="cs-CZ" dirty="0" smtClean="0">
                <a:solidFill>
                  <a:schemeClr val="tx1"/>
                </a:solidFill>
                <a:cs typeface="Times New Roman"/>
              </a:rPr>
              <a:t>– tisk, rozhlas a především televize, rozsáhlá reklama</a:t>
            </a:r>
            <a:r>
              <a:rPr lang="cs-CZ" dirty="0" smtClean="0">
                <a:solidFill>
                  <a:srgbClr val="FFFF00"/>
                </a:solidFill>
                <a:cs typeface="Times New Roman"/>
              </a:rPr>
              <a:t> 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k</a:t>
            </a:r>
            <a:r>
              <a:rPr lang="cs-CZ" sz="1600" dirty="0" smtClean="0">
                <a:solidFill>
                  <a:schemeClr val="tx1"/>
                </a:solidFill>
              </a:rPr>
              <a:t> útlumu dochází v období světových válek, po roce 1945 se </a:t>
            </a:r>
            <a:r>
              <a:rPr lang="cs-CZ" sz="1600" dirty="0" smtClean="0">
                <a:solidFill>
                  <a:srgbClr val="FFFF00"/>
                </a:solidFill>
              </a:rPr>
              <a:t>cestovní ruch stává jedním z nejvýznamnějších odvětví hospodářství</a:t>
            </a:r>
          </a:p>
        </p:txBody>
      </p:sp>
    </p:spTree>
    <p:extLst>
      <p:ext uri="{BB962C8B-B14F-4D97-AF65-F5344CB8AC3E}">
        <p14:creationId xmlns:p14="http://schemas.microsoft.com/office/powerpoint/2010/main" val="1966779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26857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r>
              <a:rPr lang="cs-CZ" sz="2800" dirty="0" smtClean="0">
                <a:solidFill>
                  <a:srgbClr val="FFFF00"/>
                </a:solidFill>
              </a:rPr>
              <a:t/>
            </a:r>
            <a:br>
              <a:rPr lang="cs-CZ" sz="2800" dirty="0" smtClean="0">
                <a:solidFill>
                  <a:srgbClr val="FFFF00"/>
                </a:solidFill>
              </a:rPr>
            </a:b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– 20. století</a:t>
            </a:r>
            <a:endParaRPr lang="cs-CZ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Air France Concorde">
            <a:hlinkClick r:id="rId2" tooltip="Air France Concor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72816"/>
            <a:ext cx="307234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esta for Families – Spain Tops UK Families’ Getaway Choices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91830"/>
            <a:ext cx="3096344" cy="163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3"/>
          <p:cNvSpPr txBox="1">
            <a:spLocks/>
          </p:cNvSpPr>
          <p:nvPr/>
        </p:nvSpPr>
        <p:spPr>
          <a:xfrm>
            <a:off x="1691680" y="4399252"/>
            <a:ext cx="2032660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adzvukové dopravní letadlo Concorde</a:t>
            </a:r>
          </a:p>
        </p:txBody>
      </p:sp>
      <p:pic>
        <p:nvPicPr>
          <p:cNvPr id="6" name="Picture 6" descr="Picture of Traffic Jam in Edinburgh - Free Pictures - FreeFoto.co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961" y="1197221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64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9502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1059582"/>
            <a:ext cx="8208912" cy="5040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NOVOVĚK – počátek 21. století</a:t>
            </a:r>
            <a:endParaRPr lang="cs-CZ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3563888" y="1491630"/>
            <a:ext cx="4852020" cy="31683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c</a:t>
            </a:r>
            <a:r>
              <a:rPr lang="cs-CZ" sz="1600" dirty="0" smtClean="0">
                <a:solidFill>
                  <a:schemeClr val="tx1"/>
                </a:solidFill>
              </a:rPr>
              <a:t>estovní ruch je i </a:t>
            </a:r>
            <a:r>
              <a:rPr lang="cs-CZ" sz="1600" dirty="0" smtClean="0">
                <a:solidFill>
                  <a:srgbClr val="FFFF00"/>
                </a:solidFill>
              </a:rPr>
              <a:t>nadále na vzestupu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j</a:t>
            </a:r>
            <a:r>
              <a:rPr lang="cs-CZ" sz="1600" dirty="0" smtClean="0">
                <a:solidFill>
                  <a:schemeClr val="tx1"/>
                </a:solidFill>
              </a:rPr>
              <a:t>eho rozmach je ovlivněn především prudkým </a:t>
            </a:r>
            <a:r>
              <a:rPr lang="cs-CZ" sz="1600" dirty="0" smtClean="0">
                <a:solidFill>
                  <a:srgbClr val="FFFF00"/>
                </a:solidFill>
              </a:rPr>
              <a:t>rozvojem výpočetní techniky</a:t>
            </a:r>
            <a:r>
              <a:rPr lang="cs-CZ" sz="1600" dirty="0" smtClean="0">
                <a:solidFill>
                  <a:schemeClr val="tx1"/>
                </a:solidFill>
              </a:rPr>
              <a:t>, především pak </a:t>
            </a:r>
            <a:r>
              <a:rPr lang="cs-CZ" sz="1600" dirty="0" smtClean="0">
                <a:solidFill>
                  <a:srgbClr val="FFFF00"/>
                </a:solidFill>
              </a:rPr>
              <a:t>internetu a mobilních komunikátorů </a:t>
            </a:r>
            <a:r>
              <a:rPr lang="cs-CZ" sz="1600" dirty="0" smtClean="0">
                <a:solidFill>
                  <a:schemeClr val="tx1"/>
                </a:solidFill>
              </a:rPr>
              <a:t>(telefon, navigace atd.)</a:t>
            </a:r>
            <a:r>
              <a:rPr lang="cs-CZ" sz="1600" dirty="0" smtClean="0">
                <a:solidFill>
                  <a:srgbClr val="FFFF00"/>
                </a:solidFill>
              </a:rPr>
              <a:t> </a:t>
            </a:r>
            <a:endParaRPr lang="cs-CZ" sz="1600" dirty="0">
              <a:solidFill>
                <a:schemeClr val="tx1"/>
              </a:solidFill>
            </a:endParaRP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chemeClr val="tx1"/>
                </a:solidFill>
              </a:rPr>
              <a:t>elektronický </a:t>
            </a:r>
            <a:r>
              <a:rPr lang="cs-CZ" sz="1200" dirty="0" smtClean="0">
                <a:solidFill>
                  <a:srgbClr val="FFFF00"/>
                </a:solidFill>
              </a:rPr>
              <a:t>nákup</a:t>
            </a:r>
            <a:r>
              <a:rPr lang="cs-CZ" sz="1200" dirty="0" smtClean="0">
                <a:solidFill>
                  <a:schemeClr val="tx1"/>
                </a:solidFill>
              </a:rPr>
              <a:t> zájezdů, cestovních dokladů (např. letenek), ubytování, služeb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FFFF00"/>
                </a:solidFill>
              </a:rPr>
              <a:t>rychlé porovnání</a:t>
            </a:r>
            <a:r>
              <a:rPr lang="cs-CZ" sz="1200" dirty="0" smtClean="0">
                <a:solidFill>
                  <a:schemeClr val="tx1"/>
                </a:solidFill>
              </a:rPr>
              <a:t> nabízených služeb jednotlivých poskytovatelů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FFFF00"/>
                </a:solidFill>
              </a:rPr>
              <a:t>r</a:t>
            </a:r>
            <a:r>
              <a:rPr lang="cs-CZ" sz="1200" dirty="0" smtClean="0">
                <a:solidFill>
                  <a:srgbClr val="FFFF00"/>
                </a:solidFill>
              </a:rPr>
              <a:t>ychlý přístup k informacím</a:t>
            </a:r>
            <a:r>
              <a:rPr lang="cs-CZ" sz="1200" dirty="0" smtClean="0">
                <a:solidFill>
                  <a:schemeClr val="tx1"/>
                </a:solidFill>
              </a:rPr>
              <a:t>, které motivují obyvatelstvo k zájmu o cestování</a:t>
            </a:r>
          </a:p>
          <a:p>
            <a:pPr marL="800100" lvl="1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FFFF00"/>
                </a:solidFill>
              </a:rPr>
              <a:t>o</a:t>
            </a:r>
            <a:r>
              <a:rPr lang="cs-CZ" sz="1200" dirty="0" smtClean="0">
                <a:solidFill>
                  <a:srgbClr val="FFFF00"/>
                </a:solidFill>
              </a:rPr>
              <a:t>dstranění komunikačních a administrativních bariér </a:t>
            </a:r>
            <a:r>
              <a:rPr lang="cs-CZ" sz="1200" dirty="0" smtClean="0">
                <a:solidFill>
                  <a:schemeClr val="tx1"/>
                </a:solidFill>
              </a:rPr>
              <a:t>(např. vyřizování víz atd.)      </a:t>
            </a:r>
          </a:p>
        </p:txBody>
      </p:sp>
      <p:pic>
        <p:nvPicPr>
          <p:cNvPr id="2050" name="Picture 2" descr="http://www.abax.cz/img/cw/one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20" y="1793676"/>
            <a:ext cx="2739593" cy="256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72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11510"/>
            <a:ext cx="8640960" cy="886495"/>
          </a:xfrm>
        </p:spPr>
        <p:txBody>
          <a:bodyPr/>
          <a:lstStyle/>
          <a:p>
            <a:pPr algn="ctr"/>
            <a:r>
              <a:rPr lang="cs-CZ" sz="2800" dirty="0" smtClean="0"/>
              <a:t>HISTORICKÝ VÝVOJ CESTOVNÍHO RUCHU</a:t>
            </a:r>
            <a:r>
              <a:rPr lang="cs-CZ" sz="2800" dirty="0" smtClean="0">
                <a:solidFill>
                  <a:srgbClr val="FFFF00"/>
                </a:solidFill>
              </a:rPr>
              <a:t/>
            </a:r>
            <a:br>
              <a:rPr lang="cs-CZ" sz="2800" dirty="0" smtClean="0">
                <a:solidFill>
                  <a:srgbClr val="FFFF00"/>
                </a:solidFill>
              </a:rPr>
            </a:b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427734"/>
            <a:ext cx="7117180" cy="646065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DĚKUJI ZA POZORNOST.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437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39502"/>
            <a:ext cx="7117180" cy="88649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HISTORICKÝ VÝVOJ CESTOVNÍHO RUCHU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131590"/>
            <a:ext cx="7920880" cy="4104456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ZDROJE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/>
              <a:t>KOLEKTIV AUTORŮ. </a:t>
            </a:r>
            <a:r>
              <a:rPr lang="cs-CZ" sz="1300" i="1" dirty="0"/>
              <a:t>Encyklopedický atlas světových dějin</a:t>
            </a:r>
            <a:r>
              <a:rPr lang="cs-CZ" sz="1300" dirty="0"/>
              <a:t>. Praha: Lidové noviny, 2002, ISBN 80-7106-243-X. </a:t>
            </a:r>
            <a:endParaRPr lang="cs-CZ" sz="1300" dirty="0" smtClean="0">
              <a:solidFill>
                <a:schemeClr val="tx1"/>
              </a:solidFill>
              <a:hlinkClick r:id="rId2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/>
              <a:t>RUX. </a:t>
            </a:r>
            <a:r>
              <a:rPr lang="cs-CZ" sz="1300" i="1" dirty="0"/>
              <a:t>Metodika práce průvodce cestovního ruchu, 1. díl</a:t>
            </a:r>
            <a:r>
              <a:rPr lang="cs-CZ" sz="1300" dirty="0"/>
              <a:t>. Jihlava: VŠ Polytechnická, 2009,</a:t>
            </a:r>
            <a:endParaRPr lang="cs-CZ" sz="1300" dirty="0">
              <a:solidFill>
                <a:schemeClr val="tx1"/>
              </a:solidFill>
              <a:hlinkClick r:id="rId2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/>
              <a:t>KOLEKTIV AUTORŮ. </a:t>
            </a:r>
            <a:r>
              <a:rPr lang="cs-CZ" sz="1300" i="1" dirty="0"/>
              <a:t>Objevitelé nových světů</a:t>
            </a:r>
            <a:r>
              <a:rPr lang="cs-CZ" sz="1300" dirty="0"/>
              <a:t>. Brno: Jan </a:t>
            </a:r>
            <a:r>
              <a:rPr lang="cs-CZ" sz="1300" dirty="0" err="1"/>
              <a:t>Melvil</a:t>
            </a:r>
            <a:r>
              <a:rPr lang="cs-CZ" sz="1300" dirty="0"/>
              <a:t> </a:t>
            </a:r>
            <a:r>
              <a:rPr lang="cs-CZ" sz="1300" dirty="0" err="1"/>
              <a:t>Publishing</a:t>
            </a:r>
            <a:r>
              <a:rPr lang="cs-CZ" sz="1300" dirty="0"/>
              <a:t>, 2007, ISBN 978-80-903912-2-2</a:t>
            </a:r>
            <a:r>
              <a:rPr lang="cs-CZ" sz="1300" dirty="0" smtClean="0"/>
              <a:t>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/>
              <a:t>ORIEŠKA, Ján. </a:t>
            </a:r>
            <a:r>
              <a:rPr lang="cs-CZ" sz="1300" i="1" dirty="0"/>
              <a:t>služby v cestovním ruchu</a:t>
            </a:r>
            <a:r>
              <a:rPr lang="cs-CZ" sz="1300" dirty="0"/>
              <a:t>. Praha: Idea servis, 2010, ISBN 978-80-85970-68-5. </a:t>
            </a:r>
            <a:endParaRPr lang="cs-CZ" sz="13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 smtClean="0"/>
              <a:t>MERCY</a:t>
            </a:r>
            <a:r>
              <a:rPr lang="cs-CZ" sz="1300" dirty="0"/>
              <a:t>. </a:t>
            </a:r>
            <a:r>
              <a:rPr lang="cs-CZ" sz="1300" i="1" dirty="0"/>
              <a:t>Wikipedia.org</a:t>
            </a:r>
            <a:r>
              <a:rPr lang="cs-CZ" sz="1300" dirty="0"/>
              <a:t> [online]. [cit. </a:t>
            </a:r>
            <a:r>
              <a:rPr lang="cs-CZ" sz="1300" dirty="0" smtClean="0"/>
              <a:t>18.1.2014]. </a:t>
            </a:r>
            <a:r>
              <a:rPr lang="cs-CZ" sz="1300" dirty="0"/>
              <a:t>Dostupný na WWW: http://en.wikipedia.org/wiki/File:Anthropos_-_prav%C4%9Bk%C3%BD_%C4%8Dlov%C4%9Bk.JPG </a:t>
            </a:r>
            <a:endParaRPr lang="cs-CZ" sz="13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 smtClean="0"/>
              <a:t>AUTOR </a:t>
            </a:r>
            <a:r>
              <a:rPr lang="cs-CZ" sz="1300" dirty="0"/>
              <a:t>NEUVEDEN. </a:t>
            </a:r>
            <a:r>
              <a:rPr lang="cs-CZ" sz="1300" i="1" dirty="0"/>
              <a:t>corransflamen28.soup.io</a:t>
            </a:r>
            <a:r>
              <a:rPr lang="cs-CZ" sz="1300" dirty="0"/>
              <a:t> [online]. [cit. </a:t>
            </a:r>
            <a:r>
              <a:rPr lang="cs-CZ" sz="1300" dirty="0" smtClean="0"/>
              <a:t>18.1.2014</a:t>
            </a:r>
            <a:r>
              <a:rPr lang="cs-CZ" sz="1300" dirty="0"/>
              <a:t>]. Dostupný na WWW: http://corransflamen28.soup.io/post/395524060/list-of-ancient-olympic-events</a:t>
            </a:r>
            <a:endParaRPr lang="cs-CZ" sz="13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 smtClean="0"/>
              <a:t>AUTOR </a:t>
            </a:r>
            <a:r>
              <a:rPr lang="cs-CZ" sz="1300" dirty="0"/>
              <a:t>NEUVEDEN. </a:t>
            </a:r>
            <a:r>
              <a:rPr lang="cs-CZ" sz="1300" i="1" dirty="0" err="1"/>
              <a:t>SuperCalco</a:t>
            </a:r>
            <a:r>
              <a:rPr lang="cs-CZ" sz="1300" dirty="0"/>
              <a:t> [online]. [cit. 18.1.2014]. Dostupný na WWW: http://www.supercalco.com/page.asp?id=287&amp;langue=EN </a:t>
            </a:r>
            <a:endParaRPr lang="cs-CZ" sz="1300" dirty="0" smtClean="0">
              <a:solidFill>
                <a:schemeClr val="tx1"/>
              </a:solidFill>
              <a:hlinkClick r:id="rId2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/>
              <a:t>AUTOR NEUVEDEN. </a:t>
            </a:r>
            <a:r>
              <a:rPr lang="cs-CZ" sz="1300" i="1" dirty="0"/>
              <a:t>Historie lidstva</a:t>
            </a:r>
            <a:r>
              <a:rPr lang="cs-CZ" sz="1300" dirty="0"/>
              <a:t> [online]. [cit. 18.1.2014]. Dostupný na WWW: http://www.ucebnice-dejepisu.ic.cz/0502-vrcholny-stredovek-krizove-vypravy.php </a:t>
            </a:r>
            <a:endParaRPr lang="cs-CZ" sz="1300" dirty="0" smtClean="0">
              <a:solidFill>
                <a:schemeClr val="tx1"/>
              </a:solidFill>
              <a:hlinkClick r:id="rId3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400" dirty="0"/>
              <a:t>DEL PIOMPO, </a:t>
            </a:r>
            <a:r>
              <a:rPr lang="cs-CZ" sz="1400" dirty="0" err="1"/>
              <a:t>Sebastiano</a:t>
            </a:r>
            <a:r>
              <a:rPr lang="cs-CZ" sz="1400" dirty="0"/>
              <a:t>. </a:t>
            </a:r>
            <a:r>
              <a:rPr lang="cs-CZ" sz="1400" i="1" dirty="0"/>
              <a:t>Wikipedia.org</a:t>
            </a:r>
            <a:r>
              <a:rPr lang="cs-CZ" sz="1400" dirty="0"/>
              <a:t> [online]. [cit</a:t>
            </a:r>
            <a:r>
              <a:rPr lang="cs-CZ" sz="1400"/>
              <a:t>. </a:t>
            </a:r>
            <a:r>
              <a:rPr lang="cs-CZ" sz="1400" smtClean="0"/>
              <a:t>18.1.2013]. </a:t>
            </a:r>
            <a:r>
              <a:rPr lang="cs-CZ" sz="1400" dirty="0"/>
              <a:t>Dostupný na WWW: http://en.wikipedia.org/wiki/File:Christopher_Columbus.PNG </a:t>
            </a:r>
            <a:endParaRPr lang="cs-CZ" sz="13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 smtClean="0"/>
              <a:t>AUTOR </a:t>
            </a:r>
            <a:r>
              <a:rPr lang="cs-CZ" sz="1300" dirty="0"/>
              <a:t>NEUVEDEN. </a:t>
            </a:r>
            <a:r>
              <a:rPr lang="cs-CZ" sz="1300" i="1" dirty="0"/>
              <a:t>prostor-ad.cz</a:t>
            </a:r>
            <a:r>
              <a:rPr lang="cs-CZ" sz="1300" dirty="0"/>
              <a:t> [online]. [cit. 18.1.2014]. Dostupný na WWW: http://prostor-ad.cz/vyroci/victoria.htm </a:t>
            </a:r>
            <a:endParaRPr lang="cs-CZ" sz="1300" dirty="0" smtClean="0">
              <a:solidFill>
                <a:schemeClr val="tx1"/>
              </a:solidFill>
              <a:hlinkClick r:id="rId4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300" dirty="0"/>
              <a:t>AUTOR NEUVEDEN. </a:t>
            </a:r>
            <a:r>
              <a:rPr lang="cs-CZ" sz="1300" i="1" dirty="0"/>
              <a:t>Wikipedia.org</a:t>
            </a:r>
            <a:r>
              <a:rPr lang="cs-CZ" sz="1300" dirty="0"/>
              <a:t> [online]. [cit. </a:t>
            </a:r>
            <a:r>
              <a:rPr lang="cs-CZ" sz="1300" dirty="0" smtClean="0"/>
              <a:t>18.1.2014</a:t>
            </a:r>
            <a:r>
              <a:rPr lang="cs-CZ" sz="1300" dirty="0"/>
              <a:t>]. Dostupný na WWW: http://en.wikipedia.org/wiki/File:Thomas.Cook.jpg </a:t>
            </a:r>
            <a:endParaRPr lang="cs-CZ" sz="13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787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39502"/>
            <a:ext cx="7117180" cy="88649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HISTORICKÝ VÝVOJ CESTOVNÍHO RUCHU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131590"/>
            <a:ext cx="7920880" cy="378042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ZDROJE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400" dirty="0"/>
              <a:t>TRIALSANDERRORS.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</a:t>
            </a:r>
            <a:r>
              <a:rPr lang="cs-CZ" sz="1400" dirty="0" smtClean="0"/>
              <a:t>18.1.2014]. </a:t>
            </a:r>
            <a:r>
              <a:rPr lang="cs-CZ" sz="1400" dirty="0"/>
              <a:t>Dostupný na WWW: http://commons.wikimedia.org/wiki/File:Flickr_-_%E2%80%A6trialsanderrors_-_Jamaica,_the_gem_of_the_tropics,_Thomas_Cook_travel_poster,_1910.jpg</a:t>
            </a:r>
            <a:endParaRPr lang="cs-CZ" sz="14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 err="1"/>
              <a:t>Leicester</a:t>
            </a:r>
            <a:r>
              <a:rPr lang="cs-CZ" sz="1400" i="1" dirty="0"/>
              <a:t> City </a:t>
            </a:r>
            <a:r>
              <a:rPr lang="cs-CZ" sz="1400" i="1" dirty="0" err="1"/>
              <a:t>Council</a:t>
            </a:r>
            <a:r>
              <a:rPr lang="cs-CZ" sz="1400" dirty="0"/>
              <a:t> [online]. [cit. 18.1.2014]. Dostupný na WWW: http://www.leicester.gov.uk/your-council-services/lc/growth-and-history/blueplaques/blueplaquespeople/thomascook</a:t>
            </a:r>
            <a:endParaRPr lang="cs-CZ" sz="1400" dirty="0">
              <a:solidFill>
                <a:schemeClr val="tx1"/>
              </a:solidFill>
              <a:hlinkClick r:id="rId2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400" dirty="0"/>
              <a:t>AUTOR NEUVEDEN. </a:t>
            </a:r>
            <a:r>
              <a:rPr lang="cs-CZ" sz="1400" i="1" dirty="0" err="1"/>
              <a:t>autoevolution</a:t>
            </a:r>
            <a:r>
              <a:rPr lang="cs-CZ" sz="1400" dirty="0"/>
              <a:t> [online]. [cit. 18.1.2014]. Dostupný na WWW: http://www.autoevolution.com/news/concorde-will-take-to-the-skies-again-21839.html </a:t>
            </a: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400" dirty="0"/>
              <a:t>BRITTON, Ian. </a:t>
            </a:r>
            <a:r>
              <a:rPr lang="cs-CZ" sz="1400" i="1" dirty="0"/>
              <a:t>Free foto</a:t>
            </a:r>
            <a:r>
              <a:rPr lang="cs-CZ" sz="1400" dirty="0"/>
              <a:t> [online]. [cit. </a:t>
            </a:r>
            <a:r>
              <a:rPr lang="cs-CZ" sz="1400" dirty="0" smtClean="0"/>
              <a:t>18.1.2014</a:t>
            </a:r>
            <a:r>
              <a:rPr lang="cs-CZ" sz="1400" dirty="0"/>
              <a:t>]. Dostupný na WWW: http://www.freefoto.com/preview/21-01-7/Traffic-Jam-in-Edinburgh </a:t>
            </a:r>
            <a:endParaRPr lang="cs-CZ" sz="14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1400" dirty="0" smtClean="0"/>
              <a:t>AUTOR </a:t>
            </a:r>
            <a:r>
              <a:rPr lang="cs-CZ" sz="1400" dirty="0"/>
              <a:t>NEUVEDEN.. </a:t>
            </a:r>
            <a:r>
              <a:rPr lang="cs-CZ" sz="1400" i="1" dirty="0" err="1"/>
              <a:t>Abax</a:t>
            </a:r>
            <a:r>
              <a:rPr lang="cs-CZ" sz="1400" i="1" dirty="0"/>
              <a:t> - servisní centrum</a:t>
            </a:r>
            <a:r>
              <a:rPr lang="cs-CZ" sz="1400" dirty="0"/>
              <a:t> [online]. [cit. 18.1.2014]. Dostupný na WWW: http://www.abax.cz/aktuality/pocitac-vse-v-jednom-dell-pc-studio-one-19/ </a:t>
            </a: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54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312</TotalTime>
  <Words>1109</Words>
  <Application>Microsoft Office PowerPoint</Application>
  <PresentationFormat>Předvádění na obrazovce (16:9)</PresentationFormat>
  <Paragraphs>112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Autumn</vt:lpstr>
      <vt:lpstr>Prezentace aplikace PowerPoint</vt:lpstr>
      <vt:lpstr>HISTORICKÝ VÝVOJ CESTOVNÍHO RUCHU</vt:lpstr>
      <vt:lpstr>HISTORICKÝ VÝVOJ CESTOVNÍHO RUCHU </vt:lpstr>
      <vt:lpstr>HISTORICKÝ VÝVOJ CESTOVNÍHO RUCHU </vt:lpstr>
      <vt:lpstr>HISTORICKÝ VÝVOJ CESTOVNÍHO RUCHU </vt:lpstr>
      <vt:lpstr>  HISTORICKÝ VÝVOJ CESTOVNÍHO RUCHU </vt:lpstr>
      <vt:lpstr>HISTORICKÝ VÝVOJ CESTOVNÍHO RUCHU </vt:lpstr>
      <vt:lpstr>HISTORICKÝ VÝVOJ CESTOVNÍHO RUCHU </vt:lpstr>
      <vt:lpstr>HISTORICKÝ VÝVOJ CESTOVNÍHO RUCHU </vt:lpstr>
      <vt:lpstr>HISTORICKÝ VÝVOJ CESTOVNÍHO RUCHU </vt:lpstr>
      <vt:lpstr>HISTORICKÝ VÝVOJ CESTOVNÍHO RUCHU </vt:lpstr>
      <vt:lpstr>HISTORICKÝ VÝVOJ CESTOVNÍHO RUCHU </vt:lpstr>
      <vt:lpstr>HISTORICKÝ VÝVOJ CESTOVNÍHO RUCHU </vt:lpstr>
      <vt:lpstr>HISTORICKÝ VÝVOJ CESTOVNÍHO RUCHU</vt:lpstr>
      <vt:lpstr>HISTORICKÝ VÝVOJ CESTOVNÍHO RUCHU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65</cp:revision>
  <dcterms:created xsi:type="dcterms:W3CDTF">2013-12-29T10:37:01Z</dcterms:created>
  <dcterms:modified xsi:type="dcterms:W3CDTF">2014-03-31T17:13:31Z</dcterms:modified>
</cp:coreProperties>
</file>