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1" r:id="rId5"/>
    <p:sldId id="262" r:id="rId6"/>
    <p:sldId id="260" r:id="rId7"/>
    <p:sldId id="263" r:id="rId8"/>
    <p:sldId id="264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073E975-60EE-4052-B0BA-786F463BE94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D5C0A04-0989-4152-8730-7DCB706EC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latin typeface="+mn-lt"/>
              </a:rPr>
              <a:t>Paměť a soustředění</a:t>
            </a:r>
            <a:endParaRPr lang="cs-CZ" sz="6600" b="1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719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9286759"/>
              </p:ext>
            </p:extLst>
          </p:nvPr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VY_32_INOVACE_10_4Ov_Paměť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 soustředění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Janošťáková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27. 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prezentaci dané látky, ověřuje chápání výkladu,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obsahuje opakování.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0680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Paměť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3600" dirty="0" smtClean="0"/>
              <a:t>uchovává informace, zážitky, zkušenosti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vše můžeme opakovaně používat, sbírat zkušenosti, poučit se z chyb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93445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36104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Fáze paměti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/>
          <a:lstStyle/>
          <a:p>
            <a:r>
              <a:rPr lang="cs-CZ" u="sng" dirty="0" smtClean="0"/>
              <a:t>vštěpování</a:t>
            </a:r>
            <a:r>
              <a:rPr lang="cs-CZ" dirty="0" smtClean="0"/>
              <a:t> – uložení do paměti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ukládáme to, co vidíme, slyšíme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důležitý je spánek – začlenění nového do existujícího systému v paměti</a:t>
            </a:r>
          </a:p>
          <a:p>
            <a:r>
              <a:rPr lang="cs-CZ" u="sng" dirty="0" smtClean="0"/>
              <a:t>uchování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lépe uchováváme to, k čemu máme nějaký vztah, co nás zajímá</a:t>
            </a:r>
          </a:p>
          <a:p>
            <a:r>
              <a:rPr lang="cs-CZ" u="sng" dirty="0" smtClean="0"/>
              <a:t>vybavení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to, co si vybavíme, může být nepřesné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naše vzpomínky jsou zkreslené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2259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80120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Zapomínání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7372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vytěsňování z paměti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nejvíce zapomínáme během prvních několika hodin od zapamatování, pokud informace neopakujeme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 1 dni zapomeneme asi 35 % informací, za 2 dny asi polovinu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viz učebnice str. 29 (křivka zapomínání)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06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Druhy paměti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u="sng" dirty="0" smtClean="0"/>
              <a:t>krátkodobá</a:t>
            </a:r>
            <a:r>
              <a:rPr lang="cs-CZ" dirty="0" smtClean="0"/>
              <a:t> – pracovní, při řešení úkolu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dlouhodobá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úmyslná</a:t>
            </a:r>
            <a:r>
              <a:rPr lang="cs-CZ" dirty="0" smtClean="0"/>
              <a:t> – chceme si něco zapamatovat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neúmyslná</a:t>
            </a:r>
            <a:r>
              <a:rPr lang="cs-CZ" dirty="0" smtClean="0"/>
              <a:t> (bezděčná)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mechanická</a:t>
            </a:r>
            <a:r>
              <a:rPr lang="cs-CZ" dirty="0" smtClean="0"/>
              <a:t> – učíme se opakováním, s věkem se zhoršuje 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logická</a:t>
            </a:r>
            <a:r>
              <a:rPr lang="cs-CZ" dirty="0" smtClean="0"/>
              <a:t> – tvoříme si souvislosti, logické celky, s věkem se zlepšuje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89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/>
              <a:t>Pozornost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důležitá při ukládání do paměti, při učení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soustředěnost na určitou věc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ovlivňuje ji: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zdravotní stav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vliv okolí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zájem o činnost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5078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/>
              <a:t>Poruchy pozornosti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/>
          </a:bodyPr>
          <a:lstStyle/>
          <a:p>
            <a:pPr marL="365760" lvl="1" indent="-256032">
              <a:lnSpc>
                <a:spcPct val="150000"/>
              </a:lnSpc>
              <a:buClr>
                <a:schemeClr val="accent3"/>
              </a:buClr>
              <a:buFont typeface="Georgia"/>
              <a:buChar char="•"/>
            </a:pPr>
            <a:r>
              <a:rPr lang="cs-CZ" sz="2800" u="sng" dirty="0">
                <a:solidFill>
                  <a:schemeClr val="tx1"/>
                </a:solidFill>
              </a:rPr>
              <a:t>rozptýlenost</a:t>
            </a:r>
            <a:r>
              <a:rPr lang="cs-CZ" sz="2800" dirty="0">
                <a:solidFill>
                  <a:schemeClr val="tx1"/>
                </a:solidFill>
              </a:rPr>
              <a:t> – neschopnost soustředit pozornost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co </a:t>
            </a:r>
            <a:r>
              <a:rPr lang="cs-CZ" dirty="0">
                <a:solidFill>
                  <a:schemeClr val="tx1"/>
                </a:solidFill>
              </a:rPr>
              <a:t>vaši pozornost rozptyluje?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např. nemoc, bolest, únava, nervozita, hlad, hluk, nevhodná teplota okolního prostředí, tlak vyvíjený </a:t>
            </a:r>
            <a:r>
              <a:rPr lang="cs-CZ" dirty="0" smtClean="0">
                <a:solidFill>
                  <a:schemeClr val="tx1"/>
                </a:solidFill>
              </a:rPr>
              <a:t>okolím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roztržitost</a:t>
            </a:r>
            <a:r>
              <a:rPr lang="cs-CZ" dirty="0" smtClean="0"/>
              <a:t> – nízká dlouhodobá pozornost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o kom řekneme, že je roztržitý?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opakovaně zapomíná věci, schůzky, zhasnout…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078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936104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Pamatujete?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>
            <a:normAutofit/>
          </a:bodyPr>
          <a:lstStyle/>
          <a:p>
            <a:r>
              <a:rPr lang="cs-CZ" dirty="0" smtClean="0"/>
              <a:t>Proč je pro zapamatování důležitý spánek?</a:t>
            </a:r>
          </a:p>
          <a:p>
            <a:r>
              <a:rPr lang="cs-CZ" dirty="0" smtClean="0"/>
              <a:t>- ve spánku třídíme a zařazujeme informace</a:t>
            </a:r>
          </a:p>
          <a:p>
            <a:r>
              <a:rPr lang="cs-CZ" dirty="0" smtClean="0"/>
              <a:t>Jaké informace si zapamatujeme snáze?</a:t>
            </a:r>
          </a:p>
          <a:p>
            <a:r>
              <a:rPr lang="cs-CZ" dirty="0" smtClean="0"/>
              <a:t>- ty, které nás zajímají, ke kterým máme nějaký vztah, které jsou spojené s nějakými emocemi</a:t>
            </a:r>
          </a:p>
          <a:p>
            <a:r>
              <a:rPr lang="cs-CZ" dirty="0" smtClean="0"/>
              <a:t>Proč je nutné si nové informace opakovat, abychom si je zapamatovali?</a:t>
            </a:r>
          </a:p>
          <a:p>
            <a:r>
              <a:rPr lang="cs-CZ" dirty="0"/>
              <a:t>-bez opakování rychle zapomínáme, během jednoho dne až polovinu informací</a:t>
            </a:r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7069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936104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Pamatujete?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>
            <a:normAutofit/>
          </a:bodyPr>
          <a:lstStyle/>
          <a:p>
            <a:r>
              <a:rPr lang="cs-CZ" dirty="0" smtClean="0"/>
              <a:t>Proč je lepší učivo pochopit než se ho jen mechanicky naučit?</a:t>
            </a:r>
          </a:p>
          <a:p>
            <a:r>
              <a:rPr lang="cs-CZ" dirty="0" smtClean="0"/>
              <a:t>- pokud se učíme mechanicky, zapomínáme mnohem rychleji, než když učivo chápeme</a:t>
            </a:r>
          </a:p>
          <a:p>
            <a:r>
              <a:rPr lang="cs-CZ" dirty="0" smtClean="0"/>
              <a:t>Kdy se musíme učit spíše mechanicky a co z toho plyne?</a:t>
            </a:r>
          </a:p>
          <a:p>
            <a:r>
              <a:rPr lang="cs-CZ" dirty="0" smtClean="0"/>
              <a:t>např. slovíčka do cizího jazyka, musíme je tedy pravidelně používat, příp. opakovat</a:t>
            </a:r>
          </a:p>
          <a:p>
            <a:r>
              <a:rPr lang="cs-CZ" dirty="0" smtClean="0"/>
              <a:t>Kdy jste nepozorní?</a:t>
            </a:r>
          </a:p>
          <a:p>
            <a:r>
              <a:rPr lang="cs-CZ" dirty="0" smtClean="0"/>
              <a:t>např. únava, ospalost, nezájem o látku, okolní ruch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069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3600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81840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Metodická poznámka:</a:t>
            </a:r>
          </a:p>
          <a:p>
            <a:pPr marL="109728" indent="0">
              <a:buNone/>
            </a:pPr>
            <a:r>
              <a:rPr lang="cs-CZ" sz="2400" dirty="0" smtClean="0"/>
              <a:t>Materiál odkazuje na učebnici Občanská výchova 8, vydanou Nakladatelstvím FRAUS v Plzni roku 2005, kde najdeme na stranách 28 – 30 zajímavá cvičení k vyzkoušení paměti.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dirty="0" smtClean="0"/>
              <a:t>Citace a zdroje:</a:t>
            </a:r>
          </a:p>
          <a:p>
            <a:pPr marL="109728" indent="0">
              <a:buNone/>
            </a:pPr>
            <a:r>
              <a:rPr lang="cs-CZ" sz="2400" dirty="0" smtClean="0"/>
              <a:t>Text zpracován podle </a:t>
            </a:r>
            <a:r>
              <a:rPr lang="cs-CZ" sz="2400" dirty="0" smtClean="0"/>
              <a:t>http://cs.wikipedia.org/wiki/Pozornost</a:t>
            </a: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Autorem materiálu a všech jeho částí, není-li uvedeno jinak</a:t>
            </a:r>
            <a:r>
              <a:rPr lang="cs-CZ" sz="2400" smtClean="0"/>
              <a:t>, </a:t>
            </a:r>
            <a:r>
              <a:rPr lang="cs-CZ" sz="2400" smtClean="0"/>
              <a:t> je </a:t>
            </a:r>
            <a:r>
              <a:rPr lang="cs-CZ" sz="2400" dirty="0" smtClean="0"/>
              <a:t>Mgr. Michaela </a:t>
            </a:r>
            <a:r>
              <a:rPr lang="cs-CZ" sz="2400" dirty="0" err="1" smtClean="0"/>
              <a:t>Janošťáková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91514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502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Paměť a soustředění</vt:lpstr>
      <vt:lpstr>Snímek 2</vt:lpstr>
      <vt:lpstr>Paměť</vt:lpstr>
      <vt:lpstr>Fáze paměti</vt:lpstr>
      <vt:lpstr>Zapomínání</vt:lpstr>
      <vt:lpstr>Druhy paměti</vt:lpstr>
      <vt:lpstr>Pozornost</vt:lpstr>
      <vt:lpstr>Poruchy pozornosti</vt:lpstr>
      <vt:lpstr>Pamatujete?</vt:lpstr>
      <vt:lpstr>Pamatujete?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 a soustředění</dc:title>
  <dc:creator>Administrator</dc:creator>
  <cp:lastModifiedBy>Dum</cp:lastModifiedBy>
  <cp:revision>16</cp:revision>
  <dcterms:created xsi:type="dcterms:W3CDTF">2014-01-24T18:09:18Z</dcterms:created>
  <dcterms:modified xsi:type="dcterms:W3CDTF">2014-02-15T08:30:28Z</dcterms:modified>
</cp:coreProperties>
</file>