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56" r:id="rId2"/>
    <p:sldId id="258" r:id="rId3"/>
    <p:sldId id="262" r:id="rId4"/>
    <p:sldId id="261" r:id="rId5"/>
    <p:sldId id="268" r:id="rId6"/>
    <p:sldId id="263" r:id="rId7"/>
    <p:sldId id="265" r:id="rId8"/>
    <p:sldId id="266" r:id="rId9"/>
    <p:sldId id="267" r:id="rId10"/>
    <p:sldId id="271" r:id="rId11"/>
    <p:sldId id="269" r:id="rId12"/>
    <p:sldId id="270" r:id="rId13"/>
    <p:sldId id="272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AB7E0AA-101A-4F64-9FE3-07808BC18D15}" type="doc">
      <dgm:prSet loTypeId="urn:microsoft.com/office/officeart/2009/3/layout/StepUpProcess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66FB86D9-3244-4DAB-9BDB-2D426E61996F}">
      <dgm:prSet phldrT="[Text]"/>
      <dgm:spPr/>
      <dgm:t>
        <a:bodyPr/>
        <a:lstStyle/>
        <a:p>
          <a:r>
            <a:rPr lang="cs-CZ" dirty="0" smtClean="0"/>
            <a:t>OKRESNÍ</a:t>
          </a:r>
          <a:endParaRPr lang="cs-CZ" dirty="0"/>
        </a:p>
      </dgm:t>
    </dgm:pt>
    <dgm:pt modelId="{DEF3D8EA-E162-417F-9CFC-928FD8C8E194}" type="parTrans" cxnId="{98439B44-8B2D-4545-995D-064BFD9FCF4E}">
      <dgm:prSet/>
      <dgm:spPr/>
      <dgm:t>
        <a:bodyPr/>
        <a:lstStyle/>
        <a:p>
          <a:endParaRPr lang="cs-CZ"/>
        </a:p>
      </dgm:t>
    </dgm:pt>
    <dgm:pt modelId="{012022C8-0DF1-4725-AD9C-DD3624647B28}" type="sibTrans" cxnId="{98439B44-8B2D-4545-995D-064BFD9FCF4E}">
      <dgm:prSet/>
      <dgm:spPr/>
      <dgm:t>
        <a:bodyPr/>
        <a:lstStyle/>
        <a:p>
          <a:endParaRPr lang="cs-CZ"/>
        </a:p>
      </dgm:t>
    </dgm:pt>
    <dgm:pt modelId="{DCDD7BCC-AEF9-43E3-8CC9-A426EAD6FD9E}">
      <dgm:prSet phldrT="[Text]"/>
      <dgm:spPr/>
      <dgm:t>
        <a:bodyPr/>
        <a:lstStyle/>
        <a:p>
          <a:r>
            <a:rPr lang="cs-CZ" dirty="0" smtClean="0"/>
            <a:t>KRAJSKÝ</a:t>
          </a:r>
          <a:endParaRPr lang="cs-CZ" dirty="0"/>
        </a:p>
      </dgm:t>
    </dgm:pt>
    <dgm:pt modelId="{9D21A29F-9ACF-4743-942E-7017C2CF4494}" type="parTrans" cxnId="{7B823738-5345-42CF-8461-CCA45D778299}">
      <dgm:prSet/>
      <dgm:spPr/>
      <dgm:t>
        <a:bodyPr/>
        <a:lstStyle/>
        <a:p>
          <a:endParaRPr lang="cs-CZ"/>
        </a:p>
      </dgm:t>
    </dgm:pt>
    <dgm:pt modelId="{7721EFBF-CE4A-4578-BF67-B32A60FF04F3}" type="sibTrans" cxnId="{7B823738-5345-42CF-8461-CCA45D778299}">
      <dgm:prSet/>
      <dgm:spPr/>
      <dgm:t>
        <a:bodyPr/>
        <a:lstStyle/>
        <a:p>
          <a:endParaRPr lang="cs-CZ"/>
        </a:p>
      </dgm:t>
    </dgm:pt>
    <dgm:pt modelId="{24FE5A37-02E2-43CD-969F-2CE3D65ACA43}">
      <dgm:prSet phldrT="[Text]" custT="1"/>
      <dgm:spPr/>
      <dgm:t>
        <a:bodyPr/>
        <a:lstStyle/>
        <a:p>
          <a:r>
            <a:rPr lang="cs-CZ" sz="2900" dirty="0" smtClean="0"/>
            <a:t>VRCHNÍ</a:t>
          </a:r>
        </a:p>
        <a:p>
          <a:r>
            <a:rPr lang="cs-CZ" sz="2800" dirty="0" smtClean="0"/>
            <a:t>Praha</a:t>
          </a:r>
        </a:p>
        <a:p>
          <a:r>
            <a:rPr lang="cs-CZ" sz="2800" dirty="0" smtClean="0"/>
            <a:t>Olomouc</a:t>
          </a:r>
          <a:endParaRPr lang="cs-CZ" sz="2800" dirty="0"/>
        </a:p>
      </dgm:t>
    </dgm:pt>
    <dgm:pt modelId="{39C278C9-3CA3-489E-B26C-B0911164E2E1}" type="parTrans" cxnId="{414DCBF2-D8A4-4A29-A6F1-ED515E10BE67}">
      <dgm:prSet/>
      <dgm:spPr/>
      <dgm:t>
        <a:bodyPr/>
        <a:lstStyle/>
        <a:p>
          <a:endParaRPr lang="cs-CZ"/>
        </a:p>
      </dgm:t>
    </dgm:pt>
    <dgm:pt modelId="{7184EB14-6CED-47B8-BB42-45321EDDFB6C}" type="sibTrans" cxnId="{414DCBF2-D8A4-4A29-A6F1-ED515E10BE67}">
      <dgm:prSet/>
      <dgm:spPr/>
      <dgm:t>
        <a:bodyPr/>
        <a:lstStyle/>
        <a:p>
          <a:endParaRPr lang="cs-CZ"/>
        </a:p>
      </dgm:t>
    </dgm:pt>
    <dgm:pt modelId="{58AA0448-EB70-47A3-9CED-D3C2A002108D}">
      <dgm:prSet custT="1"/>
      <dgm:spPr/>
      <dgm:t>
        <a:bodyPr/>
        <a:lstStyle/>
        <a:p>
          <a:r>
            <a:rPr lang="cs-CZ" sz="3100" dirty="0" smtClean="0"/>
            <a:t>NEJVYŠŠÍ</a:t>
          </a:r>
        </a:p>
        <a:p>
          <a:r>
            <a:rPr lang="cs-CZ" sz="2400" dirty="0" smtClean="0"/>
            <a:t>SPRÁVNÍ</a:t>
          </a:r>
        </a:p>
        <a:p>
          <a:r>
            <a:rPr lang="cs-CZ" sz="2800" dirty="0" smtClean="0"/>
            <a:t>Brno</a:t>
          </a:r>
          <a:endParaRPr lang="cs-CZ" sz="3100" dirty="0"/>
        </a:p>
      </dgm:t>
    </dgm:pt>
    <dgm:pt modelId="{C0FD39D7-2C14-4AEE-8CA2-FA4F0E082CBF}" type="parTrans" cxnId="{9812EF27-A369-41C1-98D9-BDE965D121A2}">
      <dgm:prSet/>
      <dgm:spPr/>
      <dgm:t>
        <a:bodyPr/>
        <a:lstStyle/>
        <a:p>
          <a:endParaRPr lang="cs-CZ"/>
        </a:p>
      </dgm:t>
    </dgm:pt>
    <dgm:pt modelId="{B7F4892C-3C31-46CD-AA87-6B8A249DC60E}" type="sibTrans" cxnId="{9812EF27-A369-41C1-98D9-BDE965D121A2}">
      <dgm:prSet/>
      <dgm:spPr/>
      <dgm:t>
        <a:bodyPr/>
        <a:lstStyle/>
        <a:p>
          <a:endParaRPr lang="cs-CZ"/>
        </a:p>
      </dgm:t>
    </dgm:pt>
    <dgm:pt modelId="{EA620EFC-4863-4B7D-BB3C-416B39420FDE}" type="pres">
      <dgm:prSet presAssocID="{0AB7E0AA-101A-4F64-9FE3-07808BC18D15}" presName="rootnode" presStyleCnt="0">
        <dgm:presLayoutVars>
          <dgm:chMax/>
          <dgm:chPref/>
          <dgm:dir/>
          <dgm:animLvl val="lvl"/>
        </dgm:presLayoutVars>
      </dgm:prSet>
      <dgm:spPr/>
      <dgm:t>
        <a:bodyPr/>
        <a:lstStyle/>
        <a:p>
          <a:endParaRPr lang="cs-CZ"/>
        </a:p>
      </dgm:t>
    </dgm:pt>
    <dgm:pt modelId="{DADCB216-A5C2-47A7-B7DF-33DE01BAF2A3}" type="pres">
      <dgm:prSet presAssocID="{66FB86D9-3244-4DAB-9BDB-2D426E61996F}" presName="composite" presStyleCnt="0"/>
      <dgm:spPr/>
    </dgm:pt>
    <dgm:pt modelId="{D3904D87-222C-4305-88B9-495EEA61DC84}" type="pres">
      <dgm:prSet presAssocID="{66FB86D9-3244-4DAB-9BDB-2D426E61996F}" presName="LShape" presStyleLbl="alignNode1" presStyleIdx="0" presStyleCnt="7"/>
      <dgm:spPr/>
    </dgm:pt>
    <dgm:pt modelId="{90D95BD1-C25C-4F7D-AC42-D331855F4528}" type="pres">
      <dgm:prSet presAssocID="{66FB86D9-3244-4DAB-9BDB-2D426E61996F}" presName="ParentText" presStyleLbl="revTx" presStyleIdx="0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238950E-367C-4DEB-A7C9-2C83BD019053}" type="pres">
      <dgm:prSet presAssocID="{66FB86D9-3244-4DAB-9BDB-2D426E61996F}" presName="Triangle" presStyleLbl="alignNode1" presStyleIdx="1" presStyleCnt="7"/>
      <dgm:spPr/>
    </dgm:pt>
    <dgm:pt modelId="{BB3ED945-0B3B-467F-80B6-477CEF4936AC}" type="pres">
      <dgm:prSet presAssocID="{012022C8-0DF1-4725-AD9C-DD3624647B28}" presName="sibTrans" presStyleCnt="0"/>
      <dgm:spPr/>
    </dgm:pt>
    <dgm:pt modelId="{6C7A413E-F8AC-45A2-A619-989EC1AB7089}" type="pres">
      <dgm:prSet presAssocID="{012022C8-0DF1-4725-AD9C-DD3624647B28}" presName="space" presStyleCnt="0"/>
      <dgm:spPr/>
    </dgm:pt>
    <dgm:pt modelId="{75323F59-340A-4345-965C-F1DCC138DA43}" type="pres">
      <dgm:prSet presAssocID="{DCDD7BCC-AEF9-43E3-8CC9-A426EAD6FD9E}" presName="composite" presStyleCnt="0"/>
      <dgm:spPr/>
    </dgm:pt>
    <dgm:pt modelId="{12C1FC7B-6BE1-4BA4-991A-8D81DE3B2735}" type="pres">
      <dgm:prSet presAssocID="{DCDD7BCC-AEF9-43E3-8CC9-A426EAD6FD9E}" presName="LShape" presStyleLbl="alignNode1" presStyleIdx="2" presStyleCnt="7"/>
      <dgm:spPr/>
    </dgm:pt>
    <dgm:pt modelId="{83B898DF-0953-44EC-B27A-1A3B11B31DE7}" type="pres">
      <dgm:prSet presAssocID="{DCDD7BCC-AEF9-43E3-8CC9-A426EAD6FD9E}" presName="ParentText" presStyleLbl="revTx" presStyleIdx="1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97E7E39-650F-49B5-95F3-AFD729B6B321}" type="pres">
      <dgm:prSet presAssocID="{DCDD7BCC-AEF9-43E3-8CC9-A426EAD6FD9E}" presName="Triangle" presStyleLbl="alignNode1" presStyleIdx="3" presStyleCnt="7"/>
      <dgm:spPr/>
    </dgm:pt>
    <dgm:pt modelId="{C4C138E9-0F75-47EB-BFC2-795211B8CC45}" type="pres">
      <dgm:prSet presAssocID="{7721EFBF-CE4A-4578-BF67-B32A60FF04F3}" presName="sibTrans" presStyleCnt="0"/>
      <dgm:spPr/>
    </dgm:pt>
    <dgm:pt modelId="{17171E10-6B34-47A5-9D5D-7FBA6568A1AB}" type="pres">
      <dgm:prSet presAssocID="{7721EFBF-CE4A-4578-BF67-B32A60FF04F3}" presName="space" presStyleCnt="0"/>
      <dgm:spPr/>
    </dgm:pt>
    <dgm:pt modelId="{5824883C-1157-493D-AA08-493A6DD4A8BA}" type="pres">
      <dgm:prSet presAssocID="{24FE5A37-02E2-43CD-969F-2CE3D65ACA43}" presName="composite" presStyleCnt="0"/>
      <dgm:spPr/>
    </dgm:pt>
    <dgm:pt modelId="{E3AC837F-3039-488B-B8E6-9518D3DD3F79}" type="pres">
      <dgm:prSet presAssocID="{24FE5A37-02E2-43CD-969F-2CE3D65ACA43}" presName="LShape" presStyleLbl="alignNode1" presStyleIdx="4" presStyleCnt="7"/>
      <dgm:spPr/>
    </dgm:pt>
    <dgm:pt modelId="{B8F40C94-16AB-4A77-A5ED-C2CC3469B3D9}" type="pres">
      <dgm:prSet presAssocID="{24FE5A37-02E2-43CD-969F-2CE3D65ACA43}" presName="ParentText" presStyleLbl="revTx" presStyleIdx="2" presStyleCnt="4" custScaleY="105738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A2FFF7-1906-4D7E-8EDA-81A4F5615F27}" type="pres">
      <dgm:prSet presAssocID="{24FE5A37-02E2-43CD-969F-2CE3D65ACA43}" presName="Triangle" presStyleLbl="alignNode1" presStyleIdx="5" presStyleCnt="7"/>
      <dgm:spPr/>
    </dgm:pt>
    <dgm:pt modelId="{57AFFBFE-490A-4027-9934-0F03A72CDF42}" type="pres">
      <dgm:prSet presAssocID="{7184EB14-6CED-47B8-BB42-45321EDDFB6C}" presName="sibTrans" presStyleCnt="0"/>
      <dgm:spPr/>
    </dgm:pt>
    <dgm:pt modelId="{B5E2BABE-09FF-4BDD-937D-2B9C1F0772EC}" type="pres">
      <dgm:prSet presAssocID="{7184EB14-6CED-47B8-BB42-45321EDDFB6C}" presName="space" presStyleCnt="0"/>
      <dgm:spPr/>
    </dgm:pt>
    <dgm:pt modelId="{3731F2A6-8D98-4967-A5B9-B25D539B71D0}" type="pres">
      <dgm:prSet presAssocID="{58AA0448-EB70-47A3-9CED-D3C2A002108D}" presName="composite" presStyleCnt="0"/>
      <dgm:spPr/>
    </dgm:pt>
    <dgm:pt modelId="{811AA9E7-3F0B-4386-86B1-8380FF081431}" type="pres">
      <dgm:prSet presAssocID="{58AA0448-EB70-47A3-9CED-D3C2A002108D}" presName="LShape" presStyleLbl="alignNode1" presStyleIdx="6" presStyleCnt="7"/>
      <dgm:spPr/>
    </dgm:pt>
    <dgm:pt modelId="{7FD7C76D-646A-452F-9921-ABD69BC2D1B7}" type="pres">
      <dgm:prSet presAssocID="{58AA0448-EB70-47A3-9CED-D3C2A002108D}" presName="ParentText" presStyleLbl="revTx" presStyleIdx="3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8439B44-8B2D-4545-995D-064BFD9FCF4E}" srcId="{0AB7E0AA-101A-4F64-9FE3-07808BC18D15}" destId="{66FB86D9-3244-4DAB-9BDB-2D426E61996F}" srcOrd="0" destOrd="0" parTransId="{DEF3D8EA-E162-417F-9CFC-928FD8C8E194}" sibTransId="{012022C8-0DF1-4725-AD9C-DD3624647B28}"/>
    <dgm:cxn modelId="{F6EAB208-7852-4EA4-9040-073E9B6C2F92}" type="presOf" srcId="{DCDD7BCC-AEF9-43E3-8CC9-A426EAD6FD9E}" destId="{83B898DF-0953-44EC-B27A-1A3B11B31DE7}" srcOrd="0" destOrd="0" presId="urn:microsoft.com/office/officeart/2009/3/layout/StepUpProcess"/>
    <dgm:cxn modelId="{FC7FB104-3E83-4EFD-88F7-50943FCD960D}" type="presOf" srcId="{66FB86D9-3244-4DAB-9BDB-2D426E61996F}" destId="{90D95BD1-C25C-4F7D-AC42-D331855F4528}" srcOrd="0" destOrd="0" presId="urn:microsoft.com/office/officeart/2009/3/layout/StepUpProcess"/>
    <dgm:cxn modelId="{9812EF27-A369-41C1-98D9-BDE965D121A2}" srcId="{0AB7E0AA-101A-4F64-9FE3-07808BC18D15}" destId="{58AA0448-EB70-47A3-9CED-D3C2A002108D}" srcOrd="3" destOrd="0" parTransId="{C0FD39D7-2C14-4AEE-8CA2-FA4F0E082CBF}" sibTransId="{B7F4892C-3C31-46CD-AA87-6B8A249DC60E}"/>
    <dgm:cxn modelId="{2A55EFE1-B145-4172-9B5C-06EDAABD07AC}" type="presOf" srcId="{0AB7E0AA-101A-4F64-9FE3-07808BC18D15}" destId="{EA620EFC-4863-4B7D-BB3C-416B39420FDE}" srcOrd="0" destOrd="0" presId="urn:microsoft.com/office/officeart/2009/3/layout/StepUpProcess"/>
    <dgm:cxn modelId="{1EEC86E4-024C-4737-A7B1-0E168E3F4561}" type="presOf" srcId="{24FE5A37-02E2-43CD-969F-2CE3D65ACA43}" destId="{B8F40C94-16AB-4A77-A5ED-C2CC3469B3D9}" srcOrd="0" destOrd="0" presId="urn:microsoft.com/office/officeart/2009/3/layout/StepUpProcess"/>
    <dgm:cxn modelId="{414DCBF2-D8A4-4A29-A6F1-ED515E10BE67}" srcId="{0AB7E0AA-101A-4F64-9FE3-07808BC18D15}" destId="{24FE5A37-02E2-43CD-969F-2CE3D65ACA43}" srcOrd="2" destOrd="0" parTransId="{39C278C9-3CA3-489E-B26C-B0911164E2E1}" sibTransId="{7184EB14-6CED-47B8-BB42-45321EDDFB6C}"/>
    <dgm:cxn modelId="{EAAEDDAB-7E87-49CB-8AB1-522BA3E2DE37}" type="presOf" srcId="{58AA0448-EB70-47A3-9CED-D3C2A002108D}" destId="{7FD7C76D-646A-452F-9921-ABD69BC2D1B7}" srcOrd="0" destOrd="0" presId="urn:microsoft.com/office/officeart/2009/3/layout/StepUpProcess"/>
    <dgm:cxn modelId="{7B823738-5345-42CF-8461-CCA45D778299}" srcId="{0AB7E0AA-101A-4F64-9FE3-07808BC18D15}" destId="{DCDD7BCC-AEF9-43E3-8CC9-A426EAD6FD9E}" srcOrd="1" destOrd="0" parTransId="{9D21A29F-9ACF-4743-942E-7017C2CF4494}" sibTransId="{7721EFBF-CE4A-4578-BF67-B32A60FF04F3}"/>
    <dgm:cxn modelId="{60356207-2A9F-48B2-996D-8CD8E9FFD862}" type="presParOf" srcId="{EA620EFC-4863-4B7D-BB3C-416B39420FDE}" destId="{DADCB216-A5C2-47A7-B7DF-33DE01BAF2A3}" srcOrd="0" destOrd="0" presId="urn:microsoft.com/office/officeart/2009/3/layout/StepUpProcess"/>
    <dgm:cxn modelId="{C0C4778A-D155-4DF0-8316-D3E67DE89136}" type="presParOf" srcId="{DADCB216-A5C2-47A7-B7DF-33DE01BAF2A3}" destId="{D3904D87-222C-4305-88B9-495EEA61DC84}" srcOrd="0" destOrd="0" presId="urn:microsoft.com/office/officeart/2009/3/layout/StepUpProcess"/>
    <dgm:cxn modelId="{5A128EF2-CDB8-490C-9D4C-80CF4CDEABB8}" type="presParOf" srcId="{DADCB216-A5C2-47A7-B7DF-33DE01BAF2A3}" destId="{90D95BD1-C25C-4F7D-AC42-D331855F4528}" srcOrd="1" destOrd="0" presId="urn:microsoft.com/office/officeart/2009/3/layout/StepUpProcess"/>
    <dgm:cxn modelId="{EE264DD0-2C5B-4F18-93F0-FD932631B13E}" type="presParOf" srcId="{DADCB216-A5C2-47A7-B7DF-33DE01BAF2A3}" destId="{9238950E-367C-4DEB-A7C9-2C83BD019053}" srcOrd="2" destOrd="0" presId="urn:microsoft.com/office/officeart/2009/3/layout/StepUpProcess"/>
    <dgm:cxn modelId="{FBABDF65-6EE7-4056-A027-59D8BF92B774}" type="presParOf" srcId="{EA620EFC-4863-4B7D-BB3C-416B39420FDE}" destId="{BB3ED945-0B3B-467F-80B6-477CEF4936AC}" srcOrd="1" destOrd="0" presId="urn:microsoft.com/office/officeart/2009/3/layout/StepUpProcess"/>
    <dgm:cxn modelId="{EA16BE55-F0DD-4F24-B944-09590B2CE4D2}" type="presParOf" srcId="{BB3ED945-0B3B-467F-80B6-477CEF4936AC}" destId="{6C7A413E-F8AC-45A2-A619-989EC1AB7089}" srcOrd="0" destOrd="0" presId="urn:microsoft.com/office/officeart/2009/3/layout/StepUpProcess"/>
    <dgm:cxn modelId="{D3440711-38A2-4EE4-BB44-2D49511CB280}" type="presParOf" srcId="{EA620EFC-4863-4B7D-BB3C-416B39420FDE}" destId="{75323F59-340A-4345-965C-F1DCC138DA43}" srcOrd="2" destOrd="0" presId="urn:microsoft.com/office/officeart/2009/3/layout/StepUpProcess"/>
    <dgm:cxn modelId="{6A0AD40E-87EB-49E2-99A4-CC787F335B55}" type="presParOf" srcId="{75323F59-340A-4345-965C-F1DCC138DA43}" destId="{12C1FC7B-6BE1-4BA4-991A-8D81DE3B2735}" srcOrd="0" destOrd="0" presId="urn:microsoft.com/office/officeart/2009/3/layout/StepUpProcess"/>
    <dgm:cxn modelId="{E6A7A3F5-A5FA-4462-8F2A-44AB960EBDA9}" type="presParOf" srcId="{75323F59-340A-4345-965C-F1DCC138DA43}" destId="{83B898DF-0953-44EC-B27A-1A3B11B31DE7}" srcOrd="1" destOrd="0" presId="urn:microsoft.com/office/officeart/2009/3/layout/StepUpProcess"/>
    <dgm:cxn modelId="{95AC7058-D181-42DF-AAD8-906988154B68}" type="presParOf" srcId="{75323F59-340A-4345-965C-F1DCC138DA43}" destId="{D97E7E39-650F-49B5-95F3-AFD729B6B321}" srcOrd="2" destOrd="0" presId="urn:microsoft.com/office/officeart/2009/3/layout/StepUpProcess"/>
    <dgm:cxn modelId="{967882B6-770F-4406-9E4E-E13EF256CA9F}" type="presParOf" srcId="{EA620EFC-4863-4B7D-BB3C-416B39420FDE}" destId="{C4C138E9-0F75-47EB-BFC2-795211B8CC45}" srcOrd="3" destOrd="0" presId="urn:microsoft.com/office/officeart/2009/3/layout/StepUpProcess"/>
    <dgm:cxn modelId="{7BC0C0EF-E4EB-48B7-A34D-7A737A27A630}" type="presParOf" srcId="{C4C138E9-0F75-47EB-BFC2-795211B8CC45}" destId="{17171E10-6B34-47A5-9D5D-7FBA6568A1AB}" srcOrd="0" destOrd="0" presId="urn:microsoft.com/office/officeart/2009/3/layout/StepUpProcess"/>
    <dgm:cxn modelId="{C9DE43FE-689C-4464-9FB9-D0A3059DC264}" type="presParOf" srcId="{EA620EFC-4863-4B7D-BB3C-416B39420FDE}" destId="{5824883C-1157-493D-AA08-493A6DD4A8BA}" srcOrd="4" destOrd="0" presId="urn:microsoft.com/office/officeart/2009/3/layout/StepUpProcess"/>
    <dgm:cxn modelId="{3E19257D-59CD-45D8-BC71-113FD276DEAA}" type="presParOf" srcId="{5824883C-1157-493D-AA08-493A6DD4A8BA}" destId="{E3AC837F-3039-488B-B8E6-9518D3DD3F79}" srcOrd="0" destOrd="0" presId="urn:microsoft.com/office/officeart/2009/3/layout/StepUpProcess"/>
    <dgm:cxn modelId="{74DC0C35-0F6D-4C6B-8ECB-5A6A1F5D911D}" type="presParOf" srcId="{5824883C-1157-493D-AA08-493A6DD4A8BA}" destId="{B8F40C94-16AB-4A77-A5ED-C2CC3469B3D9}" srcOrd="1" destOrd="0" presId="urn:microsoft.com/office/officeart/2009/3/layout/StepUpProcess"/>
    <dgm:cxn modelId="{ECA963B0-5329-4A72-A1EB-5A29A87DB87A}" type="presParOf" srcId="{5824883C-1157-493D-AA08-493A6DD4A8BA}" destId="{E7A2FFF7-1906-4D7E-8EDA-81A4F5615F27}" srcOrd="2" destOrd="0" presId="urn:microsoft.com/office/officeart/2009/3/layout/StepUpProcess"/>
    <dgm:cxn modelId="{A2CA5F6F-9C4A-418E-832A-4B889591275C}" type="presParOf" srcId="{EA620EFC-4863-4B7D-BB3C-416B39420FDE}" destId="{57AFFBFE-490A-4027-9934-0F03A72CDF42}" srcOrd="5" destOrd="0" presId="urn:microsoft.com/office/officeart/2009/3/layout/StepUpProcess"/>
    <dgm:cxn modelId="{F044EE1D-294E-4FA9-866A-2F5B3283C3DD}" type="presParOf" srcId="{57AFFBFE-490A-4027-9934-0F03A72CDF42}" destId="{B5E2BABE-09FF-4BDD-937D-2B9C1F0772EC}" srcOrd="0" destOrd="0" presId="urn:microsoft.com/office/officeart/2009/3/layout/StepUpProcess"/>
    <dgm:cxn modelId="{0ECB9B18-A73C-4361-893A-D03FBDAB5331}" type="presParOf" srcId="{EA620EFC-4863-4B7D-BB3C-416B39420FDE}" destId="{3731F2A6-8D98-4967-A5B9-B25D539B71D0}" srcOrd="6" destOrd="0" presId="urn:microsoft.com/office/officeart/2009/3/layout/StepUpProcess"/>
    <dgm:cxn modelId="{CDC67936-8994-4693-92C6-E0C2AC5B4426}" type="presParOf" srcId="{3731F2A6-8D98-4967-A5B9-B25D539B71D0}" destId="{811AA9E7-3F0B-4386-86B1-8380FF081431}" srcOrd="0" destOrd="0" presId="urn:microsoft.com/office/officeart/2009/3/layout/StepUpProcess"/>
    <dgm:cxn modelId="{F06339C3-4EDC-492C-B1A3-8A729B8378DE}" type="presParOf" srcId="{3731F2A6-8D98-4967-A5B9-B25D539B71D0}" destId="{7FD7C76D-646A-452F-9921-ABD69BC2D1B7}" srcOrd="1" destOrd="0" presId="urn:microsoft.com/office/officeart/2009/3/layout/StepUpProcess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D3904D87-222C-4305-88B9-495EEA61DC84}">
      <dsp:nvSpPr>
        <dsp:cNvPr id="0" name=""/>
        <dsp:cNvSpPr/>
      </dsp:nvSpPr>
      <dsp:spPr>
        <a:xfrm rot="5400000">
          <a:off x="411060" y="1942537"/>
          <a:ext cx="1232252" cy="2050439"/>
        </a:xfrm>
        <a:prstGeom prst="corner">
          <a:avLst>
            <a:gd name="adj1" fmla="val 16120"/>
            <a:gd name="adj2" fmla="val 1611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0D95BD1-C25C-4F7D-AC42-D331855F4528}">
      <dsp:nvSpPr>
        <dsp:cNvPr id="0" name=""/>
        <dsp:cNvSpPr/>
      </dsp:nvSpPr>
      <dsp:spPr>
        <a:xfrm>
          <a:off x="205366" y="2555177"/>
          <a:ext cx="1851148" cy="16226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lvl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OKRESNÍ</a:t>
          </a:r>
          <a:endParaRPr lang="cs-CZ" sz="2800" kern="1200" dirty="0"/>
        </a:p>
      </dsp:txBody>
      <dsp:txXfrm>
        <a:off x="205366" y="2555177"/>
        <a:ext cx="1851148" cy="1622640"/>
      </dsp:txXfrm>
    </dsp:sp>
    <dsp:sp modelId="{9238950E-367C-4DEB-A7C9-2C83BD019053}">
      <dsp:nvSpPr>
        <dsp:cNvPr id="0" name=""/>
        <dsp:cNvSpPr/>
      </dsp:nvSpPr>
      <dsp:spPr>
        <a:xfrm>
          <a:off x="1707241" y="1791582"/>
          <a:ext cx="349273" cy="349273"/>
        </a:xfrm>
        <a:prstGeom prst="triangle">
          <a:avLst>
            <a:gd name="adj" fmla="val 1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2C1FC7B-6BE1-4BA4-991A-8D81DE3B2735}">
      <dsp:nvSpPr>
        <dsp:cNvPr id="0" name=""/>
        <dsp:cNvSpPr/>
      </dsp:nvSpPr>
      <dsp:spPr>
        <a:xfrm rot="5400000">
          <a:off x="2677227" y="1381772"/>
          <a:ext cx="1232252" cy="2050439"/>
        </a:xfrm>
        <a:prstGeom prst="corner">
          <a:avLst>
            <a:gd name="adj1" fmla="val 16120"/>
            <a:gd name="adj2" fmla="val 1611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3B898DF-0953-44EC-B27A-1A3B11B31DE7}">
      <dsp:nvSpPr>
        <dsp:cNvPr id="0" name=""/>
        <dsp:cNvSpPr/>
      </dsp:nvSpPr>
      <dsp:spPr>
        <a:xfrm>
          <a:off x="2471534" y="1994412"/>
          <a:ext cx="1851148" cy="16226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lvl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KRAJSKÝ</a:t>
          </a:r>
          <a:endParaRPr lang="cs-CZ" sz="2800" kern="1200" dirty="0"/>
        </a:p>
      </dsp:txBody>
      <dsp:txXfrm>
        <a:off x="2471534" y="1994412"/>
        <a:ext cx="1851148" cy="1622640"/>
      </dsp:txXfrm>
    </dsp:sp>
    <dsp:sp modelId="{D97E7E39-650F-49B5-95F3-AFD729B6B321}">
      <dsp:nvSpPr>
        <dsp:cNvPr id="0" name=""/>
        <dsp:cNvSpPr/>
      </dsp:nvSpPr>
      <dsp:spPr>
        <a:xfrm>
          <a:off x="3973409" y="1230816"/>
          <a:ext cx="349273" cy="349273"/>
        </a:xfrm>
        <a:prstGeom prst="triangle">
          <a:avLst>
            <a:gd name="adj" fmla="val 1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3AC837F-3039-488B-B8E6-9518D3DD3F79}">
      <dsp:nvSpPr>
        <dsp:cNvPr id="0" name=""/>
        <dsp:cNvSpPr/>
      </dsp:nvSpPr>
      <dsp:spPr>
        <a:xfrm rot="5400000">
          <a:off x="4943395" y="774453"/>
          <a:ext cx="1232252" cy="2050439"/>
        </a:xfrm>
        <a:prstGeom prst="corner">
          <a:avLst>
            <a:gd name="adj1" fmla="val 16120"/>
            <a:gd name="adj2" fmla="val 1611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8F40C94-16AB-4A77-A5ED-C2CC3469B3D9}">
      <dsp:nvSpPr>
        <dsp:cNvPr id="0" name=""/>
        <dsp:cNvSpPr/>
      </dsp:nvSpPr>
      <dsp:spPr>
        <a:xfrm>
          <a:off x="4737701" y="1340539"/>
          <a:ext cx="1851148" cy="171574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lvl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dirty="0" smtClean="0"/>
            <a:t>VRCHNÍ</a:t>
          </a:r>
        </a:p>
        <a:p>
          <a:pPr lvl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Praha</a:t>
          </a:r>
        </a:p>
        <a:p>
          <a:pPr lvl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Olomouc</a:t>
          </a:r>
          <a:endParaRPr lang="cs-CZ" sz="2800" kern="1200" dirty="0"/>
        </a:p>
      </dsp:txBody>
      <dsp:txXfrm>
        <a:off x="4737701" y="1340539"/>
        <a:ext cx="1851148" cy="1715747"/>
      </dsp:txXfrm>
    </dsp:sp>
    <dsp:sp modelId="{E7A2FFF7-1906-4D7E-8EDA-81A4F5615F27}">
      <dsp:nvSpPr>
        <dsp:cNvPr id="0" name=""/>
        <dsp:cNvSpPr/>
      </dsp:nvSpPr>
      <dsp:spPr>
        <a:xfrm>
          <a:off x="6239576" y="623497"/>
          <a:ext cx="349273" cy="349273"/>
        </a:xfrm>
        <a:prstGeom prst="triangle">
          <a:avLst>
            <a:gd name="adj" fmla="val 1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11AA9E7-3F0B-4386-86B1-8380FF081431}">
      <dsp:nvSpPr>
        <dsp:cNvPr id="0" name=""/>
        <dsp:cNvSpPr/>
      </dsp:nvSpPr>
      <dsp:spPr>
        <a:xfrm rot="5400000">
          <a:off x="7209562" y="213688"/>
          <a:ext cx="1232252" cy="2050439"/>
        </a:xfrm>
        <a:prstGeom prst="corner">
          <a:avLst>
            <a:gd name="adj1" fmla="val 16120"/>
            <a:gd name="adj2" fmla="val 1611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FD7C76D-646A-452F-9921-ABD69BC2D1B7}">
      <dsp:nvSpPr>
        <dsp:cNvPr id="0" name=""/>
        <dsp:cNvSpPr/>
      </dsp:nvSpPr>
      <dsp:spPr>
        <a:xfrm>
          <a:off x="7003869" y="826327"/>
          <a:ext cx="1851148" cy="16226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lvl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100" kern="1200" dirty="0" smtClean="0"/>
            <a:t>NEJVYŠŠÍ</a:t>
          </a:r>
        </a:p>
        <a:p>
          <a:pPr lvl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SPRÁVNÍ</a:t>
          </a:r>
        </a:p>
        <a:p>
          <a:pPr lvl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Brno</a:t>
          </a:r>
          <a:endParaRPr lang="cs-CZ" sz="3100" kern="1200" dirty="0"/>
        </a:p>
      </dsp:txBody>
      <dsp:txXfrm>
        <a:off x="7003869" y="826327"/>
        <a:ext cx="1851148" cy="162264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9/3/layout/StepUpProcess">
  <dgm:title val=""/>
  <dgm:desc val=""/>
  <dgm:catLst>
    <dgm:cat type="process" pri="13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rootnode">
    <dgm:varLst>
      <dgm:chMax/>
      <dgm:chPref/>
      <dgm:dir/>
      <dgm:animLvl val="lvl"/>
    </dgm:varLst>
    <dgm:choose name="Name0">
      <dgm:if name="Name1" func="var" arg="dir" op="equ" val="norm">
        <dgm:alg type="snake">
          <dgm:param type="grDir" val="bL"/>
          <dgm:param type="flowDir" val="row"/>
          <dgm:param type="off" val="off"/>
          <dgm:param type="bkpt" val="fixed"/>
          <dgm:param type="bkPtFixedVal" val="1"/>
        </dgm:alg>
      </dgm:if>
      <dgm:else name="Name2">
        <dgm:alg type="snake">
          <dgm:param type="grDir" val="bR"/>
          <dgm:param type="flowDir" val="row"/>
          <dgm:param type="off" val="off"/>
          <dgm:param type="bkpt" val="fixed"/>
          <dgm:param type="bkPtFixedVal" val="1"/>
        </dgm:alg>
      </dgm:else>
    </dgm:choose>
    <dgm:shape xmlns:r="http://schemas.openxmlformats.org/officeDocument/2006/relationships" r:blip="">
      <dgm:adjLst/>
    </dgm:shape>
    <dgm:constrLst>
      <dgm:constr type="alignOff" forName="rootnode" val="1"/>
      <dgm:constr type="primFontSz" for="des" ptType="node" op="equ" val="65"/>
      <dgm:constr type="w" for="ch" forName="composite" refType="w"/>
      <dgm:constr type="h" for="ch" forName="composite" refType="h"/>
      <dgm:constr type="sp" refType="h" refFor="ch" refForName="composite" op="equ" fact="-0.765"/>
      <dgm:constr type="w" for="ch" forName="sibTrans" refType="w" fact="0.103"/>
      <dgm:constr type="h" for="ch" forName="sibTrans" refType="h" fact="0.103"/>
    </dgm:constrLst>
    <dgm:forEach name="nodesForEach" axis="ch" ptType="node">
      <dgm:layoutNode name="composite">
        <dgm:alg type="composite">
          <dgm:param type="ar" val="0.861"/>
        </dgm:alg>
        <dgm:shape xmlns:r="http://schemas.openxmlformats.org/officeDocument/2006/relationships" r:blip="">
          <dgm:adjLst/>
        </dgm:shape>
        <dgm:choose name="Name3">
          <dgm:if name="Name4" func="var" arg="dir" op="equ" val="norm">
            <dgm:constrLst>
              <dgm:constr type="l" for="ch" forName="LShape" refType="w" fact="0"/>
              <dgm:constr type="t" for="ch" forName="LShape" refType="h" fact="0.2347"/>
              <dgm:constr type="w" for="ch" forName="LShape" refType="w" fact="0.998"/>
              <dgm:constr type="h" for="ch" forName="LShape" refType="h" fact="0.5164"/>
              <dgm:constr type="r" for="ch" forName="ParentText" refType="w"/>
              <dgm:constr type="t" for="ch" forName="ParentText" refType="h" fact="0.32"/>
              <dgm:constr type="w" for="ch" forName="ParentText" refType="w" fact="0.901"/>
              <dgm:constr type="h" for="ch" forName="ParentText" refType="h" fact="0.68"/>
              <dgm:constr type="l" for="ch" forName="Triangle" refType="w" fact="0.83"/>
              <dgm:constr type="t" for="ch" forName="Triangle" refType="h" fact="0"/>
              <dgm:constr type="w" for="ch" forName="Triangle" refType="w" fact="0.17"/>
              <dgm:constr type="h" for="ch" forName="Triangle" refType="w" refFor="ch" refForName="Triangle"/>
            </dgm:constrLst>
          </dgm:if>
          <dgm:else name="Name5">
            <dgm:constrLst>
              <dgm:constr type="l" for="ch" forName="LShape" refType="w" fact="0.002"/>
              <dgm:constr type="t" for="ch" forName="LShape" refType="h" fact="0.2347"/>
              <dgm:constr type="w" for="ch" forName="LShape" refType="w"/>
              <dgm:constr type="h" for="ch" forName="LShape" refType="h" fact="0.5164"/>
              <dgm:constr type="l" for="ch" forName="ParentText" refType="w" fact="0"/>
              <dgm:constr type="t" for="ch" forName="ParentText" refType="h" fact="0.32"/>
              <dgm:constr type="w" for="ch" forName="ParentText" refType="w" fact="0.902"/>
              <dgm:constr type="h" for="ch" forName="ParentText" refType="h" fact="0.68"/>
              <dgm:constr type="l" for="ch" forName="Triangle" refType="w" fact="0"/>
              <dgm:constr type="t" for="ch" forName="Triangle" refType="h" fact="0"/>
              <dgm:constr type="w" for="ch" forName="Triangle" refType="w" fact="0.17"/>
              <dgm:constr type="h" for="ch" forName="Triangle" refType="w" refFor="ch" refForName="Triangle"/>
            </dgm:constrLst>
          </dgm:else>
        </dgm:choose>
        <dgm:layoutNode name="LShape" styleLbl="alignNode1">
          <dgm:alg type="sp"/>
          <dgm:choose name="Name6">
            <dgm:if name="Name7" func="var" arg="dir" op="equ" val="norm">
              <dgm:shape xmlns:r="http://schemas.openxmlformats.org/officeDocument/2006/relationships" rot="90" type="corner" r:blip="">
                <dgm:adjLst>
                  <dgm:adj idx="1" val="0.1612"/>
                  <dgm:adj idx="2" val="0.1611"/>
                </dgm:adjLst>
              </dgm:shape>
            </dgm:if>
            <dgm:else name="Name8">
              <dgm:shape xmlns:r="http://schemas.openxmlformats.org/officeDocument/2006/relationships" rot="180" type="corner" r:blip="">
                <dgm:adjLst>
                  <dgm:adj idx="1" val="0.1612"/>
                  <dgm:adj idx="2" val="0.1611"/>
                </dgm:adjLst>
              </dgm:shape>
            </dgm:else>
          </dgm:choose>
          <dgm:presOf/>
        </dgm:layoutNode>
        <dgm:layoutNode name="ParentText" styleLbl="revTx">
          <dgm:varLst>
            <dgm:chMax val="0"/>
            <dgm:chPref val="0"/>
            <dgm:bulletEnabled val="1"/>
          </dgm:varLst>
          <dgm:alg type="tx">
            <dgm:param type="parTxLTRAlign" val="l"/>
            <dgm:param type="txAnchorVert" val="t"/>
          </dgm:alg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choose name="Name9">
          <dgm:if name="Name10" axis="followSib" ptType="node" func="cnt" op="gte" val="1">
            <dgm:layoutNode name="Triangle" styleLbl="alignNode1">
              <dgm:alg type="sp"/>
              <dgm:choose name="Name11">
                <dgm:if name="Name12" func="var" arg="dir" op="equ" val="norm">
                  <dgm:shape xmlns:r="http://schemas.openxmlformats.org/officeDocument/2006/relationships" type="triangle" r:blip="">
                    <dgm:adjLst>
                      <dgm:adj idx="1" val="1"/>
                    </dgm:adjLst>
                  </dgm:shape>
                </dgm:if>
                <dgm:else name="Name13">
                  <dgm:shape xmlns:r="http://schemas.openxmlformats.org/officeDocument/2006/relationships" rot="90" type="triangle" r:blip="">
                    <dgm:adjLst>
                      <dgm:adj idx="1" val="1"/>
                    </dgm:adjLst>
                  </dgm:shape>
                </dgm:else>
              </dgm:choose>
              <dgm:presOf/>
            </dgm:layoutNode>
          </dgm:if>
          <dgm:else name="Name14"/>
        </dgm:choose>
      </dgm:layoutNode>
      <dgm:forEach name="sibTransForEach" axis="followSib" ptType="sibTrans" cnt="1">
        <dgm:layoutNode name="sibTrans">
          <dgm:alg type="composite">
            <dgm:param type="ar" val="0.861"/>
          </dgm:alg>
          <dgm:constrLst>
            <dgm:constr type="w" for="ch" forName="space" refType="w"/>
            <dgm:constr type="h" for="ch" forName="space" refType="w"/>
          </dgm:constrLst>
          <dgm:layoutNode name="space" styleLbl="alignNode1">
            <dgm:alg type="sp"/>
            <dgm:shape xmlns:r="http://schemas.openxmlformats.org/officeDocument/2006/relationships" r:blip="">
              <dgm:adjLst/>
            </dgm:shape>
            <dgm:presOf/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9EE62D8-51E1-4D6D-9F46-0E3D96B55B63}" type="datetimeFigureOut">
              <a:rPr lang="cs-CZ" smtClean="0"/>
              <a:pPr/>
              <a:t>15.2.2014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57E6252-DC79-43CC-9A32-1BC25DB571F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9EE62D8-51E1-4D6D-9F46-0E3D96B55B63}" type="datetimeFigureOut">
              <a:rPr lang="cs-CZ" smtClean="0"/>
              <a:pPr/>
              <a:t>15.2.2014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57E6252-DC79-43CC-9A32-1BC25DB571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9EE62D8-51E1-4D6D-9F46-0E3D96B55B63}" type="datetimeFigureOut">
              <a:rPr lang="cs-CZ" smtClean="0"/>
              <a:pPr/>
              <a:t>15.2.2014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57E6252-DC79-43CC-9A32-1BC25DB571F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9EE62D8-51E1-4D6D-9F46-0E3D96B55B63}" type="datetimeFigureOut">
              <a:rPr lang="cs-CZ" smtClean="0"/>
              <a:pPr/>
              <a:t>15.2.2014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57E6252-DC79-43CC-9A32-1BC25DB571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9EE62D8-51E1-4D6D-9F46-0E3D96B55B63}" type="datetimeFigureOut">
              <a:rPr lang="cs-CZ" smtClean="0"/>
              <a:pPr/>
              <a:t>15.2.2014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57E6252-DC79-43CC-9A32-1BC25DB571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9EE62D8-51E1-4D6D-9F46-0E3D96B55B63}" type="datetimeFigureOut">
              <a:rPr lang="cs-CZ" smtClean="0"/>
              <a:pPr/>
              <a:t>15.2.2014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57E6252-DC79-43CC-9A32-1BC25DB571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9EE62D8-51E1-4D6D-9F46-0E3D96B55B63}" type="datetimeFigureOut">
              <a:rPr lang="cs-CZ" smtClean="0"/>
              <a:pPr/>
              <a:t>15.2.2014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57E6252-DC79-43CC-9A32-1BC25DB571F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9EE62D8-51E1-4D6D-9F46-0E3D96B55B63}" type="datetimeFigureOut">
              <a:rPr lang="cs-CZ" smtClean="0"/>
              <a:pPr/>
              <a:t>15.2.2014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57E6252-DC79-43CC-9A32-1BC25DB571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9EE62D8-51E1-4D6D-9F46-0E3D96B55B63}" type="datetimeFigureOut">
              <a:rPr lang="cs-CZ" smtClean="0"/>
              <a:pPr/>
              <a:t>15.2.2014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57E6252-DC79-43CC-9A32-1BC25DB571F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9EE62D8-51E1-4D6D-9F46-0E3D96B55B63}" type="datetimeFigureOut">
              <a:rPr lang="cs-CZ" smtClean="0"/>
              <a:pPr/>
              <a:t>15.2.2014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57E6252-DC79-43CC-9A32-1BC25DB571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9EE62D8-51E1-4D6D-9F46-0E3D96B55B63}" type="datetimeFigureOut">
              <a:rPr lang="cs-CZ" smtClean="0"/>
              <a:pPr/>
              <a:t>15.2.2014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57E6252-DC79-43CC-9A32-1BC25DB571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09EE62D8-51E1-4D6D-9F46-0E3D96B55B63}" type="datetimeFigureOut">
              <a:rPr lang="cs-CZ" smtClean="0"/>
              <a:pPr/>
              <a:t>15.2.2014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357E6252-DC79-43CC-9A32-1BC25DB571F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67544" y="1447800"/>
            <a:ext cx="5933256" cy="2133600"/>
          </a:xfrm>
        </p:spPr>
        <p:txBody>
          <a:bodyPr>
            <a:normAutofit fontScale="90000"/>
          </a:bodyPr>
          <a:lstStyle/>
          <a:p>
            <a:r>
              <a:rPr lang="cs-CZ" sz="8800" b="1" dirty="0" smtClean="0">
                <a:solidFill>
                  <a:schemeClr val="bg2">
                    <a:lumMod val="25000"/>
                  </a:schemeClr>
                </a:solidFill>
              </a:rPr>
              <a:t>Soudní</a:t>
            </a:r>
            <a:r>
              <a:rPr lang="cs-CZ" sz="5400" b="1" dirty="0" smtClean="0">
                <a:solidFill>
                  <a:schemeClr val="bg2">
                    <a:lumMod val="25000"/>
                  </a:schemeClr>
                </a:solidFill>
              </a:rPr>
              <a:t> </a:t>
            </a:r>
            <a:r>
              <a:rPr lang="cs-CZ" sz="8800" b="1" dirty="0" smtClean="0">
                <a:solidFill>
                  <a:schemeClr val="bg2">
                    <a:lumMod val="25000"/>
                  </a:schemeClr>
                </a:solidFill>
              </a:rPr>
              <a:t>řízení</a:t>
            </a:r>
            <a:endParaRPr lang="cs-CZ" sz="5400" b="1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644008" y="2708920"/>
            <a:ext cx="4608512" cy="3024336"/>
          </a:xfrm>
        </p:spPr>
        <p:txBody>
          <a:bodyPr>
            <a:normAutofit fontScale="25000" lnSpcReduction="20000"/>
          </a:bodyPr>
          <a:lstStyle/>
          <a:p>
            <a:r>
              <a:rPr lang="cs-CZ" sz="101200" dirty="0" smtClean="0"/>
              <a:t>  §</a:t>
            </a:r>
            <a:endParaRPr lang="cs-CZ" sz="400" dirty="0" smtClean="0"/>
          </a:p>
          <a:p>
            <a:endParaRPr lang="cs-CZ" sz="400" dirty="0"/>
          </a:p>
          <a:p>
            <a:endParaRPr lang="cs-CZ" sz="400" dirty="0" smtClean="0"/>
          </a:p>
          <a:p>
            <a:endParaRPr lang="cs-CZ" sz="400" dirty="0"/>
          </a:p>
          <a:p>
            <a:endParaRPr lang="cs-CZ" sz="400" dirty="0" smtClean="0"/>
          </a:p>
          <a:p>
            <a:endParaRPr lang="cs-CZ" sz="9600" dirty="0"/>
          </a:p>
          <a:p>
            <a:endParaRPr lang="cs-CZ" sz="9600" dirty="0" smtClean="0"/>
          </a:p>
          <a:p>
            <a:r>
              <a:rPr lang="cs-CZ" sz="7200" dirty="0" smtClean="0"/>
              <a:t>    </a:t>
            </a:r>
            <a:endParaRPr lang="cs-CZ" sz="7200" dirty="0"/>
          </a:p>
          <a:p>
            <a:endParaRPr lang="cs-CZ" sz="9600" dirty="0"/>
          </a:p>
          <a:p>
            <a:endParaRPr lang="cs-CZ" sz="19900" dirty="0"/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7884368" y="1124744"/>
            <a:ext cx="79208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§</a:t>
            </a:r>
            <a:endParaRPr lang="cs-CZ" sz="4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076056" y="1988840"/>
            <a:ext cx="936104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800" dirty="0" smtClean="0"/>
              <a:t>§</a:t>
            </a:r>
            <a:endParaRPr lang="cs-CZ" sz="8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203848" y="4202685"/>
            <a:ext cx="864096" cy="18620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1500" dirty="0"/>
              <a:t>§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8091391" y="4725144"/>
            <a:ext cx="58506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§</a:t>
            </a:r>
          </a:p>
        </p:txBody>
      </p:sp>
    </p:spTree>
    <p:extLst>
      <p:ext uri="{BB962C8B-B14F-4D97-AF65-F5344CB8AC3E}">
        <p14:creationId xmlns:p14="http://schemas.microsoft.com/office/powerpoint/2010/main" xmlns="" val="11918292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63713" y="260350"/>
            <a:ext cx="5753100" cy="1114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3" name="Group 27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941723228"/>
              </p:ext>
            </p:extLst>
          </p:nvPr>
        </p:nvGraphicFramePr>
        <p:xfrm>
          <a:off x="1333500" y="1628775"/>
          <a:ext cx="6767513" cy="4520251"/>
        </p:xfrm>
        <a:graphic>
          <a:graphicData uri="http://schemas.openxmlformats.org/drawingml/2006/table">
            <a:tbl>
              <a:tblPr/>
              <a:tblGrid>
                <a:gridCol w="2195513"/>
                <a:gridCol w="1524000"/>
                <a:gridCol w="1524000"/>
                <a:gridCol w="1524000"/>
              </a:tblGrid>
              <a:tr h="496888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 ŠKOLY: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Základní škola a mateřská škola Bohdalov</a:t>
                      </a:r>
                      <a:endParaRPr kumimoji="0" lang="cs-CZ" alt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6888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ČÍSLO PROJEKTU: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CZ.1.07/1.4.00/21.3806</a:t>
                      </a:r>
                      <a:endParaRPr kumimoji="0" lang="cs-CZ" alt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6888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ŠABLONA: 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III/2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6888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OBLAST: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Člověk a společnost, Výchova k občanství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6888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ROČNÍK: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9.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6888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 MATERIÁLU: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VY_32_INOVACE_11_4Ov_Soudní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řízení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6888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AUTOR: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Mgr. Michaela </a:t>
                      </a:r>
                      <a:r>
                        <a:rPr kumimoji="0" lang="cs-CZ" alt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Janošťáková</a:t>
                      </a:r>
                      <a:endParaRPr kumimoji="0" lang="cs-CZ" alt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2387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DATUM TVORBY: 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29. leden 2014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OVĚŘENÍ: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30. leden 2014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96888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ANOTACE: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Materiál je prezentace učiva o systému soudů v ČR, soudních řízeních, jejich druzích a účastnících.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41213005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dirty="0" smtClean="0"/>
              <a:t>Soudní systém v ČR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s</a:t>
            </a:r>
            <a:r>
              <a:rPr lang="cs-CZ" dirty="0" smtClean="0"/>
              <a:t>oud = nezávislý orgán státní moci</a:t>
            </a:r>
          </a:p>
          <a:p>
            <a:r>
              <a:rPr lang="cs-CZ" dirty="0" smtClean="0"/>
              <a:t>soudy obecné</a:t>
            </a:r>
          </a:p>
          <a:p>
            <a:pPr lvl="1"/>
            <a:r>
              <a:rPr lang="cs-CZ" sz="3200" dirty="0" smtClean="0"/>
              <a:t>poskytují právní ochranu</a:t>
            </a:r>
          </a:p>
          <a:p>
            <a:pPr lvl="1"/>
            <a:r>
              <a:rPr lang="cs-CZ" sz="3200" dirty="0" smtClean="0"/>
              <a:t>rozhodují o vině a trestu</a:t>
            </a:r>
          </a:p>
          <a:p>
            <a:pPr lvl="1"/>
            <a:r>
              <a:rPr lang="cs-CZ" sz="3200" dirty="0" smtClean="0"/>
              <a:t>přezkoumávají rozhodnutí správních orgánů</a:t>
            </a:r>
          </a:p>
          <a:p>
            <a:r>
              <a:rPr lang="cs-CZ" dirty="0"/>
              <a:t>soud ústavní</a:t>
            </a:r>
          </a:p>
          <a:p>
            <a:pPr lvl="1"/>
            <a:r>
              <a:rPr lang="cs-CZ" sz="3200" dirty="0" smtClean="0"/>
              <a:t>posuzuje soulad s ústavou</a:t>
            </a:r>
          </a:p>
        </p:txBody>
      </p:sp>
    </p:spTree>
    <p:extLst>
      <p:ext uri="{BB962C8B-B14F-4D97-AF65-F5344CB8AC3E}">
        <p14:creationId xmlns:p14="http://schemas.microsoft.com/office/powerpoint/2010/main" xmlns="" val="36254074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994122"/>
          </a:xfrm>
        </p:spPr>
        <p:txBody>
          <a:bodyPr>
            <a:noAutofit/>
          </a:bodyPr>
          <a:lstStyle/>
          <a:p>
            <a:r>
              <a:rPr lang="cs-CZ" sz="6000" dirty="0" smtClean="0"/>
              <a:t>Obecné soudy</a:t>
            </a:r>
            <a:endParaRPr lang="cs-CZ" sz="60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2497908409"/>
              </p:ext>
            </p:extLst>
          </p:nvPr>
        </p:nvGraphicFramePr>
        <p:xfrm>
          <a:off x="107504" y="1412776"/>
          <a:ext cx="8856984" cy="48006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1691680" y="2406079"/>
            <a:ext cx="12241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1. </a:t>
            </a:r>
            <a:r>
              <a:rPr lang="cs-CZ" sz="2400" dirty="0" smtClean="0"/>
              <a:t>stupeň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923928" y="1944414"/>
            <a:ext cx="12961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2. </a:t>
            </a:r>
            <a:r>
              <a:rPr lang="cs-CZ" sz="2400" dirty="0" smtClean="0"/>
              <a:t>stupeň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7236296" y="1403484"/>
            <a:ext cx="15121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3. </a:t>
            </a:r>
            <a:r>
              <a:rPr lang="cs-CZ" sz="2400" dirty="0" smtClean="0"/>
              <a:t>stupeň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979712" y="5418320"/>
            <a:ext cx="1512168" cy="52322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odvolání</a:t>
            </a:r>
            <a:endParaRPr lang="cs-CZ" sz="2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130227" y="5418320"/>
            <a:ext cx="1602013" cy="52322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dovolání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67544" y="5418320"/>
            <a:ext cx="15121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1</a:t>
            </a:r>
            <a:r>
              <a:rPr lang="cs-CZ" sz="2000" dirty="0" smtClean="0"/>
              <a:t>. </a:t>
            </a:r>
            <a:r>
              <a:rPr lang="cs-CZ" sz="2800" dirty="0" smtClean="0"/>
              <a:t>stupeň</a:t>
            </a:r>
            <a:endParaRPr lang="cs-CZ" sz="20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635896" y="5418320"/>
            <a:ext cx="15841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2</a:t>
            </a:r>
            <a:r>
              <a:rPr lang="cs-CZ" dirty="0" smtClean="0"/>
              <a:t>. </a:t>
            </a:r>
            <a:r>
              <a:rPr lang="cs-CZ" sz="2800" dirty="0" smtClean="0"/>
              <a:t>stupeň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948264" y="5404032"/>
            <a:ext cx="15121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3. stupeň</a:t>
            </a:r>
            <a:endParaRPr lang="cs-CZ" sz="2800" dirty="0"/>
          </a:p>
        </p:txBody>
      </p:sp>
      <p:sp>
        <p:nvSpPr>
          <p:cNvPr id="15" name="Šipka doprava 14"/>
          <p:cNvSpPr/>
          <p:nvPr/>
        </p:nvSpPr>
        <p:spPr>
          <a:xfrm>
            <a:off x="1475656" y="5941540"/>
            <a:ext cx="2448272" cy="22376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Šipka doprava 15"/>
          <p:cNvSpPr/>
          <p:nvPr/>
        </p:nvSpPr>
        <p:spPr>
          <a:xfrm>
            <a:off x="4716016" y="5941540"/>
            <a:ext cx="2376264" cy="22376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046438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dirty="0" smtClean="0"/>
              <a:t>Soudci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odpovídající vzdělání, zkoušky</a:t>
            </a:r>
          </a:p>
          <a:p>
            <a:r>
              <a:rPr lang="cs-CZ" dirty="0" smtClean="0"/>
              <a:t>věk minimálně 30 let</a:t>
            </a:r>
          </a:p>
          <a:p>
            <a:r>
              <a:rPr lang="cs-CZ" dirty="0" smtClean="0"/>
              <a:t>3 roky právní praxe u soudu</a:t>
            </a:r>
          </a:p>
          <a:p>
            <a:r>
              <a:rPr lang="cs-CZ" dirty="0" smtClean="0"/>
              <a:t>jmenováni prezidentem republiky</a:t>
            </a:r>
          </a:p>
          <a:p>
            <a:r>
              <a:rPr lang="cs-CZ" dirty="0" smtClean="0"/>
              <a:t>jak rozhodují?</a:t>
            </a:r>
          </a:p>
          <a:p>
            <a:pPr lvl="1"/>
            <a:r>
              <a:rPr lang="cs-CZ" sz="3200" dirty="0" smtClean="0"/>
              <a:t>v souladu se zákonem, morálkou, nestranně, nezávisle, spravedlivě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6547684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274638"/>
            <a:ext cx="8322128" cy="1143000"/>
          </a:xfrm>
        </p:spPr>
        <p:txBody>
          <a:bodyPr>
            <a:noAutofit/>
          </a:bodyPr>
          <a:lstStyle/>
          <a:p>
            <a:r>
              <a:rPr lang="cs-CZ" sz="4800" dirty="0" smtClean="0"/>
              <a:t>Občanské (civilní) soudní řízení</a:t>
            </a:r>
            <a:endParaRPr lang="cs-CZ" sz="4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7584" y="1772816"/>
            <a:ext cx="8178112" cy="4800600"/>
          </a:xfrm>
        </p:spPr>
        <p:txBody>
          <a:bodyPr>
            <a:normAutofit fontScale="92500"/>
          </a:bodyPr>
          <a:lstStyle/>
          <a:p>
            <a:pPr>
              <a:lnSpc>
                <a:spcPct val="150000"/>
              </a:lnSpc>
            </a:pPr>
            <a:r>
              <a:rPr lang="cs-CZ" sz="3600" dirty="0" smtClean="0"/>
              <a:t>soud rozhoduje o tom, na čí straně je pravda, na co má občan právo</a:t>
            </a:r>
          </a:p>
          <a:p>
            <a:pPr>
              <a:lnSpc>
                <a:spcPct val="150000"/>
              </a:lnSpc>
            </a:pPr>
            <a:r>
              <a:rPr lang="cs-CZ" sz="3600" dirty="0" smtClean="0"/>
              <a:t>jedná o rozhodnutích správních řízení, se kterými zúčastněné strany nesouhlasí</a:t>
            </a:r>
          </a:p>
          <a:p>
            <a:pPr>
              <a:lnSpc>
                <a:spcPct val="150000"/>
              </a:lnSpc>
            </a:pPr>
            <a:r>
              <a:rPr lang="cs-CZ" sz="3600" dirty="0" smtClean="0"/>
              <a:t>řeší adopce, rozvody, </a:t>
            </a:r>
            <a:r>
              <a:rPr lang="cs-CZ" sz="3600" dirty="0" smtClean="0"/>
              <a:t>určení, otcovství</a:t>
            </a:r>
            <a:r>
              <a:rPr lang="cs-CZ" sz="3600" dirty="0" smtClean="0"/>
              <a:t>…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xmlns="" val="3037067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74320"/>
            <a:ext cx="8394136" cy="1143000"/>
          </a:xfrm>
        </p:spPr>
        <p:txBody>
          <a:bodyPr>
            <a:normAutofit fontScale="90000"/>
          </a:bodyPr>
          <a:lstStyle/>
          <a:p>
            <a:r>
              <a:rPr lang="cs-CZ" sz="4800" dirty="0">
                <a:solidFill>
                  <a:srgbClr val="4F271C">
                    <a:satMod val="130000"/>
                  </a:srgbClr>
                </a:solidFill>
              </a:rPr>
              <a:t>Občanské (civilní) soudní řízení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959280" y="1610812"/>
            <a:ext cx="15121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SOUD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115616" y="2195587"/>
            <a:ext cx="284366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ŽALOBCE </a:t>
            </a:r>
          </a:p>
          <a:p>
            <a:r>
              <a:rPr lang="cs-CZ" sz="2800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(NAVRHOVATEL)</a:t>
            </a:r>
            <a:endParaRPr lang="cs-CZ" sz="2800" dirty="0">
              <a:solidFill>
                <a:schemeClr val="accent5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908995" y="2195587"/>
            <a:ext cx="2135713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ŽALOVANÝ </a:t>
            </a:r>
          </a:p>
          <a:p>
            <a:r>
              <a:rPr lang="cs-CZ" sz="2800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(ODPŮRCE)</a:t>
            </a:r>
            <a:endParaRPr lang="cs-CZ" sz="2800" dirty="0">
              <a:solidFill>
                <a:schemeClr val="accent5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115616" y="3149694"/>
            <a:ext cx="216975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OBHÁJCE</a:t>
            </a:r>
            <a:r>
              <a:rPr lang="cs-CZ" sz="2400" dirty="0" smtClean="0"/>
              <a:t> </a:t>
            </a:r>
            <a:r>
              <a:rPr lang="cs-CZ" sz="2800" dirty="0" smtClean="0"/>
              <a:t>(ADVOKÁT)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908995" y="3191227"/>
            <a:ext cx="231652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OBHÁJCE (ADVOKÁT)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915816" y="4103801"/>
            <a:ext cx="4842864" cy="22159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2400" dirty="0" smtClean="0"/>
              <a:t>VÝSLECHY SVĚDKŮ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2400" dirty="0" smtClean="0"/>
              <a:t>VÝSLECHY ZÚČASTNĚNÝCH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2400" dirty="0" smtClean="0"/>
              <a:t>ZNALECKÉ POSUDKY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2400" dirty="0" smtClean="0"/>
              <a:t>LISTINY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2400" dirty="0" smtClean="0"/>
              <a:t>OHLEDÁNÍ</a:t>
            </a:r>
          </a:p>
          <a:p>
            <a:endParaRPr lang="cs-CZ" dirty="0"/>
          </a:p>
        </p:txBody>
      </p:sp>
      <p:sp>
        <p:nvSpPr>
          <p:cNvPr id="9" name="Šipka dolů 8"/>
          <p:cNvSpPr/>
          <p:nvPr/>
        </p:nvSpPr>
        <p:spPr>
          <a:xfrm>
            <a:off x="4313760" y="2195587"/>
            <a:ext cx="432048" cy="3751303"/>
          </a:xfrm>
          <a:prstGeom prst="downArrow">
            <a:avLst>
              <a:gd name="adj1" fmla="val 48693"/>
              <a:gd name="adj2" fmla="val 120548"/>
            </a:avLst>
          </a:prstGeom>
          <a:noFill/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extovéPole 10"/>
          <p:cNvSpPr txBox="1"/>
          <p:nvPr/>
        </p:nvSpPr>
        <p:spPr>
          <a:xfrm>
            <a:off x="3563888" y="6093295"/>
            <a:ext cx="29495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ROZSUDEK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57945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dirty="0" smtClean="0"/>
              <a:t>Trestní soudní řízení</a:t>
            </a:r>
            <a:endParaRPr lang="cs-CZ" sz="4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cs-CZ" sz="3600" dirty="0" smtClean="0"/>
              <a:t>rozhoduje o tom, zda je obžalovaný vinen či nevinen</a:t>
            </a:r>
          </a:p>
          <a:p>
            <a:pPr>
              <a:lnSpc>
                <a:spcPct val="150000"/>
              </a:lnSpc>
            </a:pPr>
            <a:r>
              <a:rPr lang="cs-CZ" sz="3600" dirty="0" smtClean="0"/>
              <a:t>pokud je obžalovaný shledán vinným, soud rozhodne o druhu a výši trestu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xmlns="" val="15743474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dirty="0"/>
              <a:t>Trestní soudní řízení</a:t>
            </a:r>
            <a:endParaRPr lang="cs-CZ" sz="4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4139952" y="1610812"/>
            <a:ext cx="15121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SOUD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115615" y="2195587"/>
            <a:ext cx="3215945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STÁTNÍ ZÁSTUPCE</a:t>
            </a:r>
          </a:p>
          <a:p>
            <a:r>
              <a:rPr lang="cs-CZ" sz="2800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(ŽALOBCE) 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5940152" y="2195587"/>
            <a:ext cx="263264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OBŽALOVANÝ 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2996614" y="4100231"/>
            <a:ext cx="4842864" cy="22159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2400" dirty="0" smtClean="0"/>
              <a:t>VÝSLECHY SVĚDKŮ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2400" dirty="0" smtClean="0"/>
              <a:t>VÝSLECHY ZÚČASTNĚNÝCH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2400" dirty="0" smtClean="0"/>
              <a:t>ZNALECKÉ POSUDKY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2400" dirty="0" smtClean="0"/>
              <a:t>LISTINY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2400" dirty="0" smtClean="0"/>
              <a:t>OHLEDÁNÍ</a:t>
            </a:r>
          </a:p>
          <a:p>
            <a:endParaRPr lang="cs-CZ" dirty="0"/>
          </a:p>
        </p:txBody>
      </p:sp>
      <p:sp>
        <p:nvSpPr>
          <p:cNvPr id="7" name="Šipka dolů 6"/>
          <p:cNvSpPr/>
          <p:nvPr/>
        </p:nvSpPr>
        <p:spPr>
          <a:xfrm>
            <a:off x="4483309" y="2195587"/>
            <a:ext cx="432048" cy="3751303"/>
          </a:xfrm>
          <a:prstGeom prst="downArrow">
            <a:avLst>
              <a:gd name="adj1" fmla="val 48693"/>
              <a:gd name="adj2" fmla="val 120548"/>
            </a:avLst>
          </a:prstGeom>
          <a:noFill/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3563888" y="6093295"/>
            <a:ext cx="29495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ROZSUDEK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1170196" y="3165413"/>
            <a:ext cx="23137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POŽKOZENÝ</a:t>
            </a:r>
            <a:endParaRPr lang="cs-CZ" sz="2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940152" y="2765083"/>
            <a:ext cx="231652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OBHÁJCE (ADVOKÁT)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168106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dirty="0"/>
              <a:t>C</a:t>
            </a:r>
            <a:r>
              <a:rPr lang="cs-CZ" sz="4800" dirty="0" smtClean="0"/>
              <a:t>o je trestný čin?</a:t>
            </a:r>
            <a:endParaRPr lang="cs-CZ" sz="4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r>
              <a:rPr lang="cs-CZ" sz="3200" dirty="0" smtClean="0"/>
              <a:t>krádež</a:t>
            </a:r>
          </a:p>
          <a:p>
            <a:r>
              <a:rPr lang="cs-CZ" sz="3200" dirty="0" smtClean="0"/>
              <a:t>vydírání</a:t>
            </a:r>
          </a:p>
          <a:p>
            <a:r>
              <a:rPr lang="cs-CZ" sz="3200" dirty="0" smtClean="0"/>
              <a:t>rychlá jízda autem</a:t>
            </a:r>
          </a:p>
          <a:p>
            <a:r>
              <a:rPr lang="cs-CZ" sz="3200" dirty="0" smtClean="0"/>
              <a:t>loupež</a:t>
            </a:r>
          </a:p>
          <a:p>
            <a:r>
              <a:rPr lang="cs-CZ" sz="3200" dirty="0" smtClean="0"/>
              <a:t>vlastizrada</a:t>
            </a:r>
          </a:p>
          <a:p>
            <a:r>
              <a:rPr lang="cs-CZ" sz="3200" dirty="0" smtClean="0"/>
              <a:t>rvačka</a:t>
            </a:r>
          </a:p>
          <a:p>
            <a:r>
              <a:rPr lang="cs-CZ" sz="3200" dirty="0" smtClean="0"/>
              <a:t>zabití</a:t>
            </a:r>
          </a:p>
          <a:p>
            <a:r>
              <a:rPr lang="cs-CZ" sz="3200" dirty="0" smtClean="0"/>
              <a:t>záškoláctví</a:t>
            </a:r>
            <a:endParaRPr lang="cs-CZ" sz="32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/>
          </a:bodyPr>
          <a:lstStyle/>
          <a:p>
            <a:r>
              <a:rPr lang="cs-CZ" sz="3200" dirty="0" smtClean="0"/>
              <a:t>vandalismus</a:t>
            </a:r>
          </a:p>
          <a:p>
            <a:r>
              <a:rPr lang="cs-CZ" sz="3200" dirty="0" smtClean="0"/>
              <a:t>opilství nezletilých</a:t>
            </a:r>
          </a:p>
          <a:p>
            <a:r>
              <a:rPr lang="cs-CZ" sz="3200" dirty="0" smtClean="0"/>
              <a:t>těžké ublížení na zdraví</a:t>
            </a:r>
          </a:p>
          <a:p>
            <a:r>
              <a:rPr lang="cs-CZ" sz="3200" dirty="0" smtClean="0"/>
              <a:t>pomluva</a:t>
            </a:r>
          </a:p>
          <a:p>
            <a:r>
              <a:rPr lang="cs-CZ" sz="3200" dirty="0" smtClean="0"/>
              <a:t>znásilnění</a:t>
            </a:r>
          </a:p>
          <a:p>
            <a:r>
              <a:rPr lang="cs-CZ" sz="3200" dirty="0" smtClean="0"/>
              <a:t>terorismus</a:t>
            </a:r>
          </a:p>
          <a:p>
            <a:r>
              <a:rPr lang="cs-CZ" sz="3200" dirty="0"/>
              <a:t>poškození cizí věci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054176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8" presetClass="emph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8" presetClass="emph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8" presetClass="emph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8" presetClass="emph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8" presetClass="emph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6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8" presetClass="emph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8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8" presetClass="emph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dirty="0" smtClean="0"/>
              <a:t>Už víš…</a:t>
            </a:r>
            <a:endParaRPr lang="cs-CZ" sz="4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Jaký je rozdíl mezi civilním a trestním řízením?</a:t>
            </a:r>
          </a:p>
          <a:p>
            <a:pPr lvl="1"/>
            <a:r>
              <a:rPr lang="cs-CZ" sz="3200" u="sng" dirty="0"/>
              <a:t>c</a:t>
            </a:r>
            <a:r>
              <a:rPr lang="cs-CZ" sz="3200" u="sng" dirty="0" smtClean="0"/>
              <a:t>ivilní</a:t>
            </a:r>
            <a:r>
              <a:rPr lang="cs-CZ" sz="3200" dirty="0" smtClean="0"/>
              <a:t> – rozhoduje o tom, kdo má pravdu, kdo je v právu </a:t>
            </a:r>
          </a:p>
          <a:p>
            <a:pPr lvl="1"/>
            <a:r>
              <a:rPr lang="cs-CZ" sz="3200" u="sng" dirty="0" smtClean="0"/>
              <a:t>trestní</a:t>
            </a:r>
            <a:r>
              <a:rPr lang="cs-CZ" sz="3200" dirty="0" smtClean="0"/>
              <a:t> – rozhoduje o vině a trestu</a:t>
            </a:r>
          </a:p>
          <a:p>
            <a:r>
              <a:rPr lang="cs-CZ" sz="3600" dirty="0" smtClean="0"/>
              <a:t>Jaký by měl být soudce?</a:t>
            </a:r>
          </a:p>
          <a:p>
            <a:pPr lvl="1"/>
            <a:r>
              <a:rPr lang="cs-CZ" sz="3200" dirty="0" smtClean="0"/>
              <a:t>nezávislý, spravedlivý, nestranný… 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19750986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dirty="0" smtClean="0"/>
              <a:t>Už víš…</a:t>
            </a:r>
            <a:endParaRPr lang="cs-CZ" sz="4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sz="3600" dirty="0" smtClean="0"/>
              <a:t>Vyjmenuj účastníky soudního řízení civilního.</a:t>
            </a:r>
          </a:p>
          <a:p>
            <a:pPr lvl="1"/>
            <a:r>
              <a:rPr lang="cs-CZ" sz="3200" dirty="0" smtClean="0"/>
              <a:t>soudce, navrhovatel (žalobce), odpůrce (obžalovaný), jejich advokáti, svědci, znalci</a:t>
            </a:r>
          </a:p>
          <a:p>
            <a:r>
              <a:rPr lang="cs-CZ" sz="3600" dirty="0" smtClean="0"/>
              <a:t>Vyjmenuj účastníky soudního řízení trestního.</a:t>
            </a:r>
          </a:p>
          <a:p>
            <a:pPr lvl="1"/>
            <a:r>
              <a:rPr lang="cs-CZ" sz="3200" dirty="0" smtClean="0"/>
              <a:t>soudce, obžalovaný, jeho advokát, státní zástupce (žalobce), svědci, znalci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20964406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Citace a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Autorem materiálu a všech jeho částí, není-li uvedeno jinak, je Mgr. Michaela </a:t>
            </a:r>
            <a:r>
              <a:rPr lang="cs-CZ" sz="2800" dirty="0" err="1" smtClean="0"/>
              <a:t>Janošťáková</a:t>
            </a:r>
            <a:r>
              <a:rPr lang="cs-CZ" sz="2800" dirty="0" smtClean="0"/>
              <a:t>.</a:t>
            </a:r>
          </a:p>
          <a:p>
            <a:pPr marL="82296" indent="0">
              <a:buNone/>
            </a:pP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31712640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539</TotalTime>
  <Words>440</Words>
  <Application>Microsoft Office PowerPoint</Application>
  <PresentationFormat>Předvádění na obrazovce (4:3)</PresentationFormat>
  <Paragraphs>129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Slunovrat</vt:lpstr>
      <vt:lpstr>Soudní řízení</vt:lpstr>
      <vt:lpstr>Snímek 2</vt:lpstr>
      <vt:lpstr>Soudní systém v ČR</vt:lpstr>
      <vt:lpstr>Obecné soudy</vt:lpstr>
      <vt:lpstr>Soudci</vt:lpstr>
      <vt:lpstr>Občanské (civilní) soudní řízení</vt:lpstr>
      <vt:lpstr>Občanské (civilní) soudní řízení</vt:lpstr>
      <vt:lpstr>Trestní soudní řízení</vt:lpstr>
      <vt:lpstr>Trestní soudní řízení</vt:lpstr>
      <vt:lpstr>Co je trestný čin?</vt:lpstr>
      <vt:lpstr>Už víš…</vt:lpstr>
      <vt:lpstr>Už víš…</vt:lpstr>
      <vt:lpstr>Citace a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Občanské</dc:title>
  <dc:creator>Administrator</dc:creator>
  <cp:lastModifiedBy>Dum</cp:lastModifiedBy>
  <cp:revision>24</cp:revision>
  <dcterms:created xsi:type="dcterms:W3CDTF">2014-01-21T15:54:30Z</dcterms:created>
  <dcterms:modified xsi:type="dcterms:W3CDTF">2014-02-15T08:33:02Z</dcterms:modified>
</cp:coreProperties>
</file>