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9" r:id="rId3"/>
    <p:sldId id="257" r:id="rId4"/>
    <p:sldId id="258" r:id="rId5"/>
    <p:sldId id="259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360F7AC-D127-4A93-9B13-C02A8ED649B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6BB820D-604C-421B-8518-6E6EC38D8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RODINA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861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9270990"/>
              </p:ext>
            </p:extLst>
          </p:nvPr>
        </p:nvGraphicFramePr>
        <p:xfrm>
          <a:off x="1333500" y="1628775"/>
          <a:ext cx="6767513" cy="4498979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VY_32_INOVACE_12_4Ov_Rodina - opakování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Janošťáková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4.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5.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opakování kapitoly o rodině.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6175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0070C0"/>
                </a:solidFill>
              </a:rPr>
              <a:t>Funkce</a:t>
            </a:r>
            <a:r>
              <a:rPr lang="cs-CZ" sz="4800" b="1" dirty="0" smtClean="0">
                <a:solidFill>
                  <a:srgbClr val="0070C0"/>
                </a:solidFill>
              </a:rPr>
              <a:t> rodiny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Vyjmenujte </a:t>
            </a:r>
            <a:r>
              <a:rPr lang="cs-CZ" dirty="0"/>
              <a:t>5 funkcí rodiny a přiřaďte ke každé funkci jeden pojem:</a:t>
            </a:r>
          </a:p>
          <a:p>
            <a:r>
              <a:rPr lang="cs-CZ" dirty="0"/>
              <a:t>pokračování rodu, láska, oblečení, správné stravovací návyky, </a:t>
            </a:r>
            <a:r>
              <a:rPr lang="cs-CZ" dirty="0" smtClean="0"/>
              <a:t>bezpečí</a:t>
            </a:r>
          </a:p>
          <a:p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citová – láska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chranná – bezpečí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výchovná – správné stravovací návyky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b</a:t>
            </a:r>
            <a:r>
              <a:rPr lang="cs-CZ" dirty="0" smtClean="0"/>
              <a:t>iologická – pokračování rodu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materiální - oblečení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626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Typy rodiny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Jaké typy rodin vidíte na fotografiích?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C:\Users\Administrator\AppData\Local\Microsoft\Windows\Temporary Internet Files\Content.IE5\HTJ9TPAF\MP900442190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2533818" cy="17135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Administrator\AppData\Local\Microsoft\Windows\Temporary Internet Files\Content.IE5\EV827QGX\MP900430833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9103" y="2911655"/>
            <a:ext cx="2857917" cy="329656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Administrator\AppData\Local\Microsoft\Windows\Temporary Internet Files\Content.IE5\2LZRJ37D\MP900407131[1]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7" y="1628800"/>
            <a:ext cx="3241199" cy="235208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323528" y="333540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5636" y="597739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neúplná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56700" y="402992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rozšířená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7889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role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/>
          <a:lstStyle/>
          <a:p>
            <a:r>
              <a:rPr lang="cs-CZ" sz="2800" dirty="0" smtClean="0"/>
              <a:t>V jakých rolích vystupujete?</a:t>
            </a:r>
            <a:endParaRPr lang="cs-CZ" sz="28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800" dirty="0" smtClean="0"/>
              <a:t>syn/dcera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800" dirty="0" smtClean="0"/>
              <a:t>žák/žákyně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800" dirty="0" smtClean="0"/>
              <a:t>vnuk/vnučka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 smtClean="0"/>
              <a:t>Co se od vás očekává?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800" dirty="0" smtClean="0"/>
              <a:t>pomáhat rodičům, mít úctu k rodičům, prarodičům, navštěvovat prarodiče, být uctivý, připravovat se do školy….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6838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rgbClr val="0070C0"/>
                </a:solidFill>
              </a:rPr>
              <a:t>příbuzenské</a:t>
            </a:r>
            <a:r>
              <a:rPr lang="cs-CZ" sz="4400" dirty="0"/>
              <a:t> </a:t>
            </a:r>
            <a:r>
              <a:rPr lang="cs-CZ" sz="4800" b="1" dirty="0">
                <a:solidFill>
                  <a:srgbClr val="0070C0"/>
                </a:solidFill>
              </a:rPr>
              <a:t>vztahy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3657600" cy="4975448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sestra maminky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sestra manželky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bratr tatínka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otec tatínka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syn strýce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dcera </a:t>
            </a:r>
            <a:r>
              <a:rPr lang="cs-CZ" sz="2800" dirty="0" smtClean="0"/>
              <a:t>sestry</a:t>
            </a:r>
            <a:endParaRPr lang="cs-CZ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manželka dědečka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syn tatínka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2800" dirty="0"/>
              <a:t>otec manželky</a:t>
            </a:r>
            <a:r>
              <a:rPr lang="cs-CZ" dirty="0"/>
              <a:t>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196752"/>
            <a:ext cx="3657600" cy="497544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teta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švagrová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strýc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dědeček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bratranec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neteř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babička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bratr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tchán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204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rgbClr val="0070C0"/>
                </a:solidFill>
              </a:rPr>
              <a:t>m</a:t>
            </a:r>
            <a:r>
              <a:rPr lang="cs-CZ" sz="4800" b="1" dirty="0" smtClean="0">
                <a:solidFill>
                  <a:srgbClr val="0070C0"/>
                </a:solidFill>
              </a:rPr>
              <a:t>anželství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Co by lidé měli zvážit, než uzavřou manželství?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zda mají společné zájmy, společné představy o budoucnosti, vlastních dětech, bydlení, zabezpečení…</a:t>
            </a:r>
          </a:p>
          <a:p>
            <a:r>
              <a:rPr lang="cs-CZ" sz="2800" dirty="0" smtClean="0"/>
              <a:t>Kde je možno uzavřít manželství?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v kostele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na úřadě nebo kdekoli jinde před oddávajícím úředníkem a matrikářem</a:t>
            </a:r>
          </a:p>
          <a:p>
            <a:r>
              <a:rPr lang="cs-CZ" sz="2800" dirty="0" smtClean="0"/>
              <a:t>Kdo musí být při uzavření manželství přítomen?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svědek ženicha a svědek nevěsty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867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r>
              <a:rPr lang="cs-CZ" sz="5300" b="1" dirty="0" smtClean="0">
                <a:solidFill>
                  <a:srgbClr val="0070C0"/>
                </a:solidFill>
              </a:rPr>
              <a:t>manželství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Kdo nemůže uzavřít manželství?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osoby neplnoleté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osoby blízce příbuzné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osoby zbavené svéprávnosti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osoby ženaté/vdané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osoby stejného pohlaví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dirty="0" smtClean="0"/>
          </a:p>
          <a:p>
            <a:r>
              <a:rPr lang="cs-CZ" sz="2800" dirty="0" smtClean="0"/>
              <a:t>Jak se jmenuje svazek pro osoby stejného pohlaví?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registrované partnerství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3513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80920" cy="77809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seřaďte vývojové fáze člověka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3147" y="1496081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batole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987824" y="1065668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adolescence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745160" y="2430194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prenatální období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788024" y="5500076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dospělost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93959" y="3378696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364088" y="3890748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novorozenec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364088" y="2645087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stáří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745160" y="4293096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796136" y="1163216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826096" y="5445224"/>
            <a:ext cx="2376264" cy="914400"/>
          </a:xfrm>
          <a:prstGeom prst="roundRect">
            <a:avLst>
              <a:gd name="adj" fmla="val 257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kojenec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056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Puberta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r>
              <a:rPr lang="cs-CZ" sz="2800" dirty="0" smtClean="0"/>
              <a:t>Co platí pro osobu v pubertě?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Jsem závislý na mamince.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Chci být často s kamarády.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Mívám špatnou náladu.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Pořád se směji, i když někdy nemám čemu.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Mám zodpovědnost za rodinu.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Občas se hádám s rodiči, odmlouvám jim.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Učím se spolupracovat.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Buduji si pracovní kariéru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Začínám tělesně dospívat.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Získávám základní návyky v chování.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973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rodinný</a:t>
            </a:r>
            <a:r>
              <a:rPr lang="cs-CZ" sz="4400" b="1" dirty="0" smtClean="0">
                <a:solidFill>
                  <a:srgbClr val="0070C0"/>
                </a:solidFill>
              </a:rPr>
              <a:t> </a:t>
            </a:r>
            <a:r>
              <a:rPr lang="cs-CZ" sz="4800" b="1" dirty="0" smtClean="0">
                <a:solidFill>
                  <a:srgbClr val="0070C0"/>
                </a:solidFill>
              </a:rPr>
              <a:t>rozpočet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Jaké má vaše rodina příjmy?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plat rodičů, přídavky na děti (výhra, dědictví, dary)</a:t>
            </a:r>
          </a:p>
          <a:p>
            <a:r>
              <a:rPr lang="cs-CZ" sz="2800" dirty="0" smtClean="0"/>
              <a:t>Jaké má vaše rodina výdaje?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pojištění, nájem, elektřina, plyn, voda, oblečení, jídlo, léky, hygienické potřeby, spotřebiče, nábytek, kultura, zábava, dovolená, dárky, spoření…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Které výdaje jsou </a:t>
            </a:r>
            <a:r>
              <a:rPr lang="cs-CZ" sz="2800" dirty="0" smtClean="0"/>
              <a:t>nepravidelné</a:t>
            </a:r>
            <a:r>
              <a:rPr lang="cs-CZ" sz="2800" dirty="0"/>
              <a:t>?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1329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r>
              <a:rPr lang="cs-CZ" sz="5300" b="1" dirty="0" smtClean="0">
                <a:solidFill>
                  <a:srgbClr val="0070C0"/>
                </a:solidFill>
              </a:rPr>
              <a:t>majetek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Uveďte příklady majetku</a:t>
            </a:r>
          </a:p>
          <a:p>
            <a:r>
              <a:rPr lang="cs-CZ" sz="2800" dirty="0" smtClean="0"/>
              <a:t>osobního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800" dirty="0" smtClean="0"/>
              <a:t>oblečení, knížka, penál, mobil ….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cs-CZ" sz="2800" dirty="0" smtClean="0"/>
          </a:p>
          <a:p>
            <a:r>
              <a:rPr lang="cs-CZ" sz="2800" dirty="0" smtClean="0"/>
              <a:t>rodinného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800" dirty="0" smtClean="0"/>
              <a:t>nábytek, pračka, nádobí…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52730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Co uděláte?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ěkdo cizí vám nabízí sladkosti</a:t>
            </a:r>
          </a:p>
          <a:p>
            <a:r>
              <a:rPr lang="cs-CZ" dirty="0" smtClean="0"/>
              <a:t>jedete s kamarádem na kolo</a:t>
            </a:r>
          </a:p>
          <a:p>
            <a:r>
              <a:rPr lang="cs-CZ" dirty="0" smtClean="0"/>
              <a:t>jste sami doma a někdo cizí zvoní u dveří</a:t>
            </a:r>
          </a:p>
          <a:p>
            <a:r>
              <a:rPr lang="cs-CZ" dirty="0" smtClean="0"/>
              <a:t>kamarád vám nabízí cigaretu</a:t>
            </a:r>
          </a:p>
          <a:p>
            <a:r>
              <a:rPr lang="cs-CZ" dirty="0" smtClean="0"/>
              <a:t>venku je náledí a babička potřebuje nakoupit</a:t>
            </a:r>
          </a:p>
          <a:p>
            <a:r>
              <a:rPr lang="cs-CZ" dirty="0" smtClean="0"/>
              <a:t>chcete jet výtahem a před ním stojí někdo cizí</a:t>
            </a:r>
          </a:p>
          <a:p>
            <a:r>
              <a:rPr lang="cs-CZ" dirty="0" smtClean="0"/>
              <a:t>starší spolužák po vás chce peníze</a:t>
            </a:r>
          </a:p>
          <a:p>
            <a:r>
              <a:rPr lang="cs-CZ" dirty="0" smtClean="0"/>
              <a:t>někdo cizí vás láká do auta pod záminkou, abyste mu ukázali cestu</a:t>
            </a:r>
          </a:p>
          <a:p>
            <a:r>
              <a:rPr lang="cs-CZ" dirty="0" smtClean="0"/>
              <a:t>potkáte na ulici známou osobu</a:t>
            </a:r>
          </a:p>
        </p:txBody>
      </p:sp>
    </p:spTree>
    <p:extLst>
      <p:ext uri="{BB962C8B-B14F-4D97-AF65-F5344CB8AC3E}">
        <p14:creationId xmlns:p14="http://schemas.microsoft.com/office/powerpoint/2010/main" xmlns="" val="267819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výchova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r>
              <a:rPr lang="cs-CZ" dirty="0" smtClean="0"/>
              <a:t>Kdy na vás rodiče působí záměrně?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když nám udílí příkazy, rady, zákazy, doporučení…</a:t>
            </a:r>
          </a:p>
          <a:p>
            <a:endParaRPr lang="cs-CZ" dirty="0"/>
          </a:p>
          <a:p>
            <a:r>
              <a:rPr lang="cs-CZ" dirty="0" smtClean="0"/>
              <a:t>Kdy působí rodiče nezáměrně?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když nevědomky napodobujeme jejich chování</a:t>
            </a:r>
          </a:p>
          <a:p>
            <a:endParaRPr lang="cs-CZ" dirty="0"/>
          </a:p>
          <a:p>
            <a:r>
              <a:rPr lang="cs-CZ" dirty="0" smtClean="0"/>
              <a:t>Co má větší váhu a proč?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nezáměrné působení, protože napodobováním se učíme už od narození, to, co se takto naučíme, používáme, aniž bychom o tom přemýšleli, rodiče jsou našimi vzory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412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náhradní péče o děti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Jaké dva základní druhy péče o děti rozlišujeme?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ústavní a rodinnou</a:t>
            </a:r>
          </a:p>
          <a:p>
            <a:r>
              <a:rPr lang="cs-CZ" dirty="0" smtClean="0"/>
              <a:t>Který z obou druhů je pro dítě vhodnější a proč?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rodinná, protože dítě vyrůstá v běžné rodině, přebírá model rodiny</a:t>
            </a:r>
          </a:p>
          <a:p>
            <a:r>
              <a:rPr lang="cs-CZ" dirty="0" smtClean="0"/>
              <a:t>Vysvětlete pojmy adopce a pěstounská péče.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adopce – náhradní rodiče si dítě osvojí, dítě přebírá jejich příjmení, stává se jakoby jejich vlastním, biolog. rodiče ztrácí práva na dítě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pěstounská péče – dočasná, dítě si nechává příjmení, biolog. rodiče neztrácí právo na dítě, můžou ho navštěvovat, pěstouni dostávají „plat“, končí </a:t>
            </a:r>
            <a:r>
              <a:rPr lang="cs-CZ" dirty="0" smtClean="0"/>
              <a:t>dosažením </a:t>
            </a:r>
            <a:r>
              <a:rPr lang="cs-CZ" dirty="0" smtClean="0"/>
              <a:t>plnoletosti dítěte</a:t>
            </a:r>
          </a:p>
        </p:txBody>
      </p:sp>
    </p:spTree>
    <p:extLst>
      <p:ext uri="{BB962C8B-B14F-4D97-AF65-F5344CB8AC3E}">
        <p14:creationId xmlns:p14="http://schemas.microsoft.com/office/powerpoint/2010/main" xmlns="" val="1255238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Citace a zdroje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Michaela </a:t>
            </a:r>
            <a:r>
              <a:rPr lang="cs-CZ" dirty="0" err="1" smtClean="0"/>
              <a:t>Janošťáková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Obrázky: kliparty otevřené galerie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187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120</TotalTime>
  <Words>708</Words>
  <Application>Microsoft Office PowerPoint</Application>
  <PresentationFormat>Předvádění na obrazovce (4:3)</PresentationFormat>
  <Paragraphs>149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RODINA</vt:lpstr>
      <vt:lpstr>Snímek 2</vt:lpstr>
      <vt:lpstr>Funkce rodiny</vt:lpstr>
      <vt:lpstr>Typy rodiny</vt:lpstr>
      <vt:lpstr>role</vt:lpstr>
      <vt:lpstr>příbuzenské vztahy</vt:lpstr>
      <vt:lpstr>manželství</vt:lpstr>
      <vt:lpstr>manželství</vt:lpstr>
      <vt:lpstr>seřaďte vývojové fáze člověka</vt:lpstr>
      <vt:lpstr>Puberta</vt:lpstr>
      <vt:lpstr>rodinný rozpočet</vt:lpstr>
      <vt:lpstr>majetek</vt:lpstr>
      <vt:lpstr>Co uděláte?</vt:lpstr>
      <vt:lpstr>výchova</vt:lpstr>
      <vt:lpstr>náhradní péče o děti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Administrator</dc:creator>
  <cp:lastModifiedBy>Dum</cp:lastModifiedBy>
  <cp:revision>12</cp:revision>
  <dcterms:created xsi:type="dcterms:W3CDTF">2014-02-04T20:21:21Z</dcterms:created>
  <dcterms:modified xsi:type="dcterms:W3CDTF">2014-02-15T08:35:44Z</dcterms:modified>
</cp:coreProperties>
</file>