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2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11" autoAdjust="0"/>
    <p:restoredTop sz="94660"/>
  </p:normalViewPr>
  <p:slideViewPr>
    <p:cSldViewPr>
      <p:cViewPr>
        <p:scale>
          <a:sx n="66" d="100"/>
          <a:sy n="66" d="100"/>
        </p:scale>
        <p:origin x="-1698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61159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1160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61B6415-B98E-4966-A514-0E1B3063B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578670-CB91-4AD4-868F-BD5D86B79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84222D-A26F-418C-A21C-AFF0C1082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98F02-D524-4755-B5B1-63A3B6A32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D17F84-1331-40B5-8568-0B30BA1C1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A1A8D5-520A-47EC-9D1E-3FB8927B5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451630-71AD-48E5-88D7-7953BE664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A86A9-47D3-46A6-BB3B-47A04CEA4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A8F69D-A0DA-49AD-B576-0CD267BE07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EE56F7-DF45-4D3D-AE7E-50049B1F9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264B35-722A-46B3-8951-18325D509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B044A-7635-44E4-8167-EF506A399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CA04E9-A6F3-43D7-AB87-ECC572105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260099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00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01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60103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04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05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06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07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08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09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10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11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12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13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14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15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60116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17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18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1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2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21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2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2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2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2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2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60128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29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30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31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0132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260133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0134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60135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60136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0137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0138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9F306960-3CFA-404F-90F5-75654E492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0139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99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  <p:sldLayoutId id="2147483897" r:id="rId12"/>
    <p:sldLayoutId id="2147483898" r:id="rId13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zsdobrichovice.cz/programy/zemepis/zemepisna_sit/soubory/zem%20sit.htm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zsdobrichovice.cz/programy/zemepis/zemepisna_sit/soubory/rovnobezky.htm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zsdobrichovice.cz/programy/zemepis/zemepisna_sit/soubory/poledniky.htm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3.jpeg"/><Relationship Id="rId2" Type="http://schemas.openxmlformats.org/officeDocument/2006/relationships/hyperlink" Target="http://www.zsdobrichovice.cz/programy/zemepis/zemepisna_sit/soubory/polokoule.htm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zsdobrichovice.cz/programy/zemepis/zemepisna_sit/soubory/evropa.htm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www.zsdobrichovice.cz/programy/zemepis/zemepisna_sit/soubory/zem%20sit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zemepisna_sit/soubory/evropa.htm" TargetMode="External"/><Relationship Id="rId2" Type="http://schemas.openxmlformats.org/officeDocument/2006/relationships/hyperlink" Target="http://femtosekunda.blog.cz/1011/zemepisna-poloha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842985355"/>
              </p:ext>
            </p:extLst>
          </p:nvPr>
        </p:nvGraphicFramePr>
        <p:xfrm>
          <a:off x="323528" y="1916834"/>
          <a:ext cx="8363594" cy="4812913"/>
        </p:xfrm>
        <a:graphic>
          <a:graphicData uri="http://schemas.openxmlformats.org/drawingml/2006/table">
            <a:tbl>
              <a:tblPr/>
              <a:tblGrid>
                <a:gridCol w="2132177"/>
                <a:gridCol w="6231417"/>
              </a:tblGrid>
              <a:tr h="441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41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39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41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41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Zeměpisné souřadnice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41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40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2228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si zopakuje a prohloubí učivo ZŠ o zeměpisných souřadnicích. Pochopí princip základní orientace na Zemi, dovede pomocí těchto souřadnic lokalizovat zeměpisnou polohu a vytváří si vlastní mentální mapu Země.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41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10. 6. 2013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31970" y="188640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7367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grpSp>
        <p:nvGrpSpPr>
          <p:cNvPr id="3075" name="Group 12"/>
          <p:cNvGrpSpPr>
            <a:grpSpLocks/>
          </p:cNvGrpSpPr>
          <p:nvPr/>
        </p:nvGrpSpPr>
        <p:grpSpPr bwMode="auto">
          <a:xfrm>
            <a:off x="3492500" y="2565400"/>
            <a:ext cx="2108200" cy="2665413"/>
            <a:chOff x="2018" y="2205"/>
            <a:chExt cx="1328" cy="1679"/>
          </a:xfrm>
        </p:grpSpPr>
        <p:pic>
          <p:nvPicPr>
            <p:cNvPr id="3079" name="Picture 5" descr="MCj04127800000[1]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018" y="2205"/>
              <a:ext cx="1328" cy="16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80" name="Picture 8" descr="MCj03036710000[1]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1380000">
              <a:off x="2018" y="2296"/>
              <a:ext cx="1179" cy="11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076" name="Rectangle 15"/>
          <p:cNvSpPr>
            <a:spLocks noChangeArrowheads="1"/>
          </p:cNvSpPr>
          <p:nvPr/>
        </p:nvSpPr>
        <p:spPr bwMode="auto">
          <a:xfrm>
            <a:off x="2987674" y="5373688"/>
            <a:ext cx="3528541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FFFF99"/>
                </a:solidFill>
              </a:rPr>
              <a:t>©</a:t>
            </a:r>
            <a:r>
              <a:rPr lang="cs-CZ" dirty="0">
                <a:solidFill>
                  <a:srgbClr val="FFFF99"/>
                </a:solidFill>
              </a:rPr>
              <a:t> Mgr. Dušan </a:t>
            </a:r>
            <a:r>
              <a:rPr lang="cs-CZ" dirty="0" err="1">
                <a:solidFill>
                  <a:srgbClr val="FFFF99"/>
                </a:solidFill>
              </a:rPr>
              <a:t>Kráčmar</a:t>
            </a:r>
            <a:endParaRPr lang="cs-CZ" dirty="0">
              <a:solidFill>
                <a:srgbClr val="FFFF99"/>
              </a:solidFill>
            </a:endParaRPr>
          </a:p>
          <a:p>
            <a:pPr algn="ctr"/>
            <a:r>
              <a:rPr lang="cs-CZ" dirty="0" smtClean="0">
                <a:solidFill>
                  <a:srgbClr val="FFFF99"/>
                </a:solidFill>
              </a:rPr>
              <a:t>2013</a:t>
            </a:r>
            <a:endParaRPr lang="cs-CZ" dirty="0">
              <a:solidFill>
                <a:srgbClr val="FFFF99"/>
              </a:solidFill>
            </a:endParaRPr>
          </a:p>
        </p:txBody>
      </p:sp>
      <p:pic>
        <p:nvPicPr>
          <p:cNvPr id="3077" name="Picture 20"/>
          <p:cNvPicPr>
            <a:picLocks noChangeAspect="1" noChangeArrowheads="1"/>
          </p:cNvPicPr>
          <p:nvPr/>
        </p:nvPicPr>
        <p:blipFill>
          <a:blip r:embed="rId4" cstate="print"/>
          <a:srcRect l="50381" t="11427" r="7083" b="8397"/>
          <a:stretch>
            <a:fillRect/>
          </a:stretch>
        </p:blipFill>
        <p:spPr bwMode="auto">
          <a:xfrm>
            <a:off x="395288" y="908050"/>
            <a:ext cx="1390650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21"/>
          <p:cNvPicPr>
            <a:picLocks noChangeAspect="1" noChangeArrowheads="1"/>
          </p:cNvPicPr>
          <p:nvPr/>
        </p:nvPicPr>
        <p:blipFill>
          <a:blip r:embed="rId5" cstate="print"/>
          <a:srcRect l="9444" t="14331" r="48021" b="5492"/>
          <a:stretch>
            <a:fillRect/>
          </a:stretch>
        </p:blipFill>
        <p:spPr bwMode="auto">
          <a:xfrm>
            <a:off x="7380288" y="908050"/>
            <a:ext cx="1389062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62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18488" cy="2116138"/>
          </a:xfrm>
        </p:spPr>
        <p:txBody>
          <a:bodyPr/>
          <a:lstStyle/>
          <a:p>
            <a:pPr eaLnBrk="1" hangingPunct="1">
              <a:buClr>
                <a:schemeClr val="tx1"/>
              </a:buClr>
              <a:defRPr/>
            </a:pPr>
            <a:r>
              <a:rPr lang="cs-CZ" sz="2200" smtClean="0"/>
              <a:t>umožňují orientaci na Zemi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200" smtClean="0"/>
              <a:t>existuje celá řada souřadnicových systémů (kartézské, polární atd.)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200" smtClean="0"/>
              <a:t>nejpoužívanějšími souřadnicemi jsou </a:t>
            </a:r>
            <a:r>
              <a:rPr lang="cs-CZ" sz="2200" smtClean="0">
                <a:solidFill>
                  <a:schemeClr val="folHlink"/>
                </a:solidFill>
              </a:rPr>
              <a:t>zeměpisná šířka</a:t>
            </a:r>
            <a:r>
              <a:rPr lang="cs-CZ" sz="2200" smtClean="0"/>
              <a:t> a </a:t>
            </a:r>
            <a:r>
              <a:rPr lang="cs-CZ" sz="2200" smtClean="0">
                <a:solidFill>
                  <a:schemeClr val="folHlink"/>
                </a:solidFill>
              </a:rPr>
              <a:t>zeměpisná délka </a:t>
            </a:r>
            <a:r>
              <a:rPr lang="cs-CZ" sz="2200" smtClean="0"/>
              <a:t>(tvoří síť poledníků a rovnoběžek) </a:t>
            </a:r>
          </a:p>
        </p:txBody>
      </p:sp>
      <p:pic>
        <p:nvPicPr>
          <p:cNvPr id="4100" name="Picture 6" descr="zem%20sit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348038" y="3860800"/>
            <a:ext cx="2205037" cy="2232025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64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435975" cy="25495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folHlink"/>
                </a:solidFill>
              </a:rPr>
              <a:t>ZEMĚPISNÁ ŠÍŘKA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000" smtClean="0"/>
              <a:t>úhel, který svírá rovina rovníku s dotyčným místem na zemi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000" smtClean="0"/>
              <a:t>značí se </a:t>
            </a:r>
            <a:r>
              <a:rPr lang="el-GR" sz="2000" smtClean="0"/>
              <a:t>φ</a:t>
            </a:r>
            <a:r>
              <a:rPr lang="cs-CZ" sz="2000" smtClean="0"/>
              <a:t> </a:t>
            </a:r>
            <a:r>
              <a:rPr lang="en-US" sz="2000" smtClean="0"/>
              <a:t>[</a:t>
            </a:r>
            <a:r>
              <a:rPr lang="cs-CZ" sz="2000" smtClean="0"/>
              <a:t>fí</a:t>
            </a:r>
            <a:r>
              <a:rPr lang="en-US" sz="2000" smtClean="0"/>
              <a:t>]</a:t>
            </a:r>
            <a:r>
              <a:rPr lang="cs-CZ" sz="2000" smtClean="0"/>
              <a:t>, nabývá hodnot 0</a:t>
            </a:r>
            <a:r>
              <a:rPr lang="en-US" sz="2000" smtClean="0"/>
              <a:t>°</a:t>
            </a:r>
            <a:r>
              <a:rPr lang="cs-CZ" sz="2000" smtClean="0"/>
              <a:t>-90</a:t>
            </a:r>
            <a:r>
              <a:rPr lang="en-US" sz="2000" smtClean="0"/>
              <a:t>°</a:t>
            </a:r>
            <a:r>
              <a:rPr lang="cs-CZ" sz="2000" smtClean="0"/>
              <a:t> severní nebo jižní zeměpisné šířky</a:t>
            </a:r>
            <a:endParaRPr lang="en-US" sz="2000" smtClean="0"/>
          </a:p>
        </p:txBody>
      </p:sp>
      <p:pic>
        <p:nvPicPr>
          <p:cNvPr id="5124" name="Picture 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 l="9444" t="14331" r="48021" b="5492"/>
          <a:stretch>
            <a:fillRect/>
          </a:stretch>
        </p:blipFill>
        <p:spPr>
          <a:xfrm>
            <a:off x="5364163" y="3716338"/>
            <a:ext cx="2663825" cy="2592387"/>
          </a:xfrm>
          <a:noFill/>
        </p:spPr>
      </p:pic>
      <p:sp>
        <p:nvSpPr>
          <p:cNvPr id="5125" name="Line 28"/>
          <p:cNvSpPr>
            <a:spLocks noChangeShapeType="1"/>
          </p:cNvSpPr>
          <p:nvPr/>
        </p:nvSpPr>
        <p:spPr bwMode="auto">
          <a:xfrm>
            <a:off x="1258888" y="5013325"/>
            <a:ext cx="21605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26" name="Line 29"/>
          <p:cNvSpPr>
            <a:spLocks noChangeShapeType="1"/>
          </p:cNvSpPr>
          <p:nvPr/>
        </p:nvSpPr>
        <p:spPr bwMode="auto">
          <a:xfrm>
            <a:off x="1258888" y="5013325"/>
            <a:ext cx="21605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5127" name="Group 108"/>
          <p:cNvGrpSpPr>
            <a:grpSpLocks/>
          </p:cNvGrpSpPr>
          <p:nvPr/>
        </p:nvGrpSpPr>
        <p:grpSpPr bwMode="auto">
          <a:xfrm>
            <a:off x="1116013" y="3716338"/>
            <a:ext cx="2735262" cy="2592387"/>
            <a:chOff x="703" y="2341"/>
            <a:chExt cx="1723" cy="1633"/>
          </a:xfrm>
        </p:grpSpPr>
        <p:grpSp>
          <p:nvGrpSpPr>
            <p:cNvPr id="5135" name="Group 107"/>
            <p:cNvGrpSpPr>
              <a:grpSpLocks/>
            </p:cNvGrpSpPr>
            <p:nvPr/>
          </p:nvGrpSpPr>
          <p:grpSpPr bwMode="auto">
            <a:xfrm>
              <a:off x="703" y="2341"/>
              <a:ext cx="1723" cy="1633"/>
              <a:chOff x="703" y="2341"/>
              <a:chExt cx="1723" cy="1633"/>
            </a:xfrm>
          </p:grpSpPr>
          <p:sp>
            <p:nvSpPr>
              <p:cNvPr id="5144" name="Rectangle 24"/>
              <p:cNvSpPr>
                <a:spLocks noChangeArrowheads="1"/>
              </p:cNvSpPr>
              <p:nvPr/>
            </p:nvSpPr>
            <p:spPr bwMode="auto">
              <a:xfrm>
                <a:off x="703" y="2341"/>
                <a:ext cx="1723" cy="1633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45" name="Oval 25"/>
              <p:cNvSpPr>
                <a:spLocks noChangeArrowheads="1"/>
              </p:cNvSpPr>
              <p:nvPr/>
            </p:nvSpPr>
            <p:spPr bwMode="auto">
              <a:xfrm>
                <a:off x="804" y="2437"/>
                <a:ext cx="1520" cy="1442"/>
              </a:xfrm>
              <a:prstGeom prst="ellipse">
                <a:avLst/>
              </a:prstGeom>
              <a:solidFill>
                <a:schemeClr val="tx1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/>
                  <a:t>    </a:t>
                </a:r>
              </a:p>
            </p:txBody>
          </p:sp>
        </p:grpSp>
        <p:sp>
          <p:nvSpPr>
            <p:cNvPr id="5136" name="Line 30"/>
            <p:cNvSpPr>
              <a:spLocks noChangeShapeType="1"/>
            </p:cNvSpPr>
            <p:nvPr/>
          </p:nvSpPr>
          <p:spPr bwMode="auto">
            <a:xfrm>
              <a:off x="804" y="3158"/>
              <a:ext cx="1520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7" name="Line 33"/>
            <p:cNvSpPr>
              <a:spLocks noChangeShapeType="1"/>
            </p:cNvSpPr>
            <p:nvPr/>
          </p:nvSpPr>
          <p:spPr bwMode="auto">
            <a:xfrm flipV="1">
              <a:off x="1565" y="2581"/>
              <a:ext cx="455" cy="577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8" name="Line 34"/>
            <p:cNvSpPr>
              <a:spLocks noChangeShapeType="1"/>
            </p:cNvSpPr>
            <p:nvPr/>
          </p:nvSpPr>
          <p:spPr bwMode="auto">
            <a:xfrm>
              <a:off x="1565" y="3158"/>
              <a:ext cx="455" cy="576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39" name="Freeform 39"/>
            <p:cNvSpPr>
              <a:spLocks/>
            </p:cNvSpPr>
            <p:nvPr/>
          </p:nvSpPr>
          <p:spPr bwMode="auto">
            <a:xfrm>
              <a:off x="1666" y="3013"/>
              <a:ext cx="52" cy="269"/>
            </a:xfrm>
            <a:custGeom>
              <a:avLst/>
              <a:gdLst>
                <a:gd name="T0" fmla="*/ 2 w 51"/>
                <a:gd name="T1" fmla="*/ 0 h 217"/>
                <a:gd name="T2" fmla="*/ 26 w 51"/>
                <a:gd name="T3" fmla="*/ 22 h 217"/>
                <a:gd name="T4" fmla="*/ 34 w 51"/>
                <a:gd name="T5" fmla="*/ 42 h 217"/>
                <a:gd name="T6" fmla="*/ 40 w 51"/>
                <a:gd name="T7" fmla="*/ 67 h 217"/>
                <a:gd name="T8" fmla="*/ 38 w 51"/>
                <a:gd name="T9" fmla="*/ 154 h 217"/>
                <a:gd name="T10" fmla="*/ 13 w 51"/>
                <a:gd name="T11" fmla="*/ 200 h 217"/>
                <a:gd name="T12" fmla="*/ 0 w 51"/>
                <a:gd name="T13" fmla="*/ 214 h 2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1"/>
                <a:gd name="T22" fmla="*/ 0 h 217"/>
                <a:gd name="T23" fmla="*/ 51 w 51"/>
                <a:gd name="T24" fmla="*/ 217 h 21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1" h="217">
                  <a:moveTo>
                    <a:pt x="2" y="0"/>
                  </a:moveTo>
                  <a:cubicBezTo>
                    <a:pt x="16" y="4"/>
                    <a:pt x="20" y="10"/>
                    <a:pt x="26" y="22"/>
                  </a:cubicBezTo>
                  <a:cubicBezTo>
                    <a:pt x="27" y="29"/>
                    <a:pt x="34" y="42"/>
                    <a:pt x="34" y="42"/>
                  </a:cubicBezTo>
                  <a:cubicBezTo>
                    <a:pt x="35" y="50"/>
                    <a:pt x="40" y="67"/>
                    <a:pt x="40" y="67"/>
                  </a:cubicBezTo>
                  <a:cubicBezTo>
                    <a:pt x="44" y="95"/>
                    <a:pt x="51" y="128"/>
                    <a:pt x="38" y="154"/>
                  </a:cubicBezTo>
                  <a:cubicBezTo>
                    <a:pt x="36" y="167"/>
                    <a:pt x="22" y="191"/>
                    <a:pt x="13" y="200"/>
                  </a:cubicBezTo>
                  <a:cubicBezTo>
                    <a:pt x="9" y="204"/>
                    <a:pt x="3" y="217"/>
                    <a:pt x="0" y="214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0" name="Text Box 43"/>
            <p:cNvSpPr txBox="1">
              <a:spLocks noChangeArrowheads="1"/>
            </p:cNvSpPr>
            <p:nvPr/>
          </p:nvSpPr>
          <p:spPr bwMode="auto">
            <a:xfrm>
              <a:off x="1818" y="2869"/>
              <a:ext cx="406" cy="231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l-GR">
                  <a:solidFill>
                    <a:srgbClr val="000000"/>
                  </a:solidFill>
                </a:rPr>
                <a:t>φ</a:t>
              </a:r>
              <a:r>
                <a:rPr lang="cs-CZ" baseline="-25000">
                  <a:solidFill>
                    <a:srgbClr val="000000"/>
                  </a:solidFill>
                </a:rPr>
                <a:t>1</a:t>
              </a:r>
              <a:endParaRPr lang="el-GR">
                <a:solidFill>
                  <a:srgbClr val="000000"/>
                </a:solidFill>
              </a:endParaRPr>
            </a:p>
          </p:txBody>
        </p:sp>
        <p:sp>
          <p:nvSpPr>
            <p:cNvPr id="5141" name="Text Box 44"/>
            <p:cNvSpPr txBox="1">
              <a:spLocks noChangeArrowheads="1"/>
            </p:cNvSpPr>
            <p:nvPr/>
          </p:nvSpPr>
          <p:spPr bwMode="auto">
            <a:xfrm>
              <a:off x="1818" y="3205"/>
              <a:ext cx="406" cy="231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l-GR">
                  <a:solidFill>
                    <a:srgbClr val="000000"/>
                  </a:solidFill>
                </a:rPr>
                <a:t>φ</a:t>
              </a:r>
              <a:r>
                <a:rPr lang="cs-CZ" baseline="-25000">
                  <a:solidFill>
                    <a:srgbClr val="000000"/>
                  </a:solidFill>
                </a:rPr>
                <a:t>2</a:t>
              </a:r>
              <a:endParaRPr lang="el-GR">
                <a:solidFill>
                  <a:srgbClr val="000000"/>
                </a:solidFill>
              </a:endParaRPr>
            </a:p>
          </p:txBody>
        </p:sp>
        <p:sp>
          <p:nvSpPr>
            <p:cNvPr id="5142" name="Text Box 47"/>
            <p:cNvSpPr txBox="1">
              <a:spLocks noChangeArrowheads="1"/>
            </p:cNvSpPr>
            <p:nvPr/>
          </p:nvSpPr>
          <p:spPr bwMode="auto">
            <a:xfrm>
              <a:off x="2109" y="2387"/>
              <a:ext cx="305" cy="230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900">
                  <a:solidFill>
                    <a:srgbClr val="000000"/>
                  </a:solidFill>
                </a:rPr>
                <a:t>50</a:t>
              </a:r>
              <a:r>
                <a:rPr lang="en-US" sz="900">
                  <a:solidFill>
                    <a:srgbClr val="000000"/>
                  </a:solidFill>
                </a:rPr>
                <a:t>°</a:t>
              </a:r>
              <a:r>
                <a:rPr lang="cs-CZ" sz="900">
                  <a:solidFill>
                    <a:srgbClr val="000000"/>
                  </a:solidFill>
                </a:rPr>
                <a:t> s. š.</a:t>
              </a:r>
              <a:endParaRPr lang="en-US" sz="900">
                <a:solidFill>
                  <a:srgbClr val="000000"/>
                </a:solidFill>
              </a:endParaRPr>
            </a:p>
          </p:txBody>
        </p:sp>
        <p:sp>
          <p:nvSpPr>
            <p:cNvPr id="5143" name="Text Box 48"/>
            <p:cNvSpPr txBox="1">
              <a:spLocks noChangeArrowheads="1"/>
            </p:cNvSpPr>
            <p:nvPr/>
          </p:nvSpPr>
          <p:spPr bwMode="auto">
            <a:xfrm>
              <a:off x="2109" y="3702"/>
              <a:ext cx="305" cy="250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000">
                  <a:solidFill>
                    <a:srgbClr val="000000"/>
                  </a:solidFill>
                </a:rPr>
                <a:t>50</a:t>
              </a:r>
              <a:r>
                <a:rPr lang="en-US" sz="1000">
                  <a:solidFill>
                    <a:srgbClr val="000000"/>
                  </a:solidFill>
                </a:rPr>
                <a:t>°</a:t>
              </a:r>
              <a:r>
                <a:rPr lang="cs-CZ" sz="1000">
                  <a:solidFill>
                    <a:srgbClr val="000000"/>
                  </a:solidFill>
                </a:rPr>
                <a:t> j. š.</a:t>
              </a:r>
              <a:endParaRPr lang="en-US" sz="1000">
                <a:solidFill>
                  <a:srgbClr val="000000"/>
                </a:solidFill>
              </a:endParaRPr>
            </a:p>
          </p:txBody>
        </p:sp>
      </p:grpSp>
      <p:sp>
        <p:nvSpPr>
          <p:cNvPr id="5128" name="Text Box 93"/>
          <p:cNvSpPr txBox="1">
            <a:spLocks noChangeArrowheads="1"/>
          </p:cNvSpPr>
          <p:nvPr/>
        </p:nvSpPr>
        <p:spPr bwMode="auto">
          <a:xfrm>
            <a:off x="2268538" y="3716338"/>
            <a:ext cx="503237" cy="1524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">
                <a:solidFill>
                  <a:srgbClr val="000000"/>
                </a:solidFill>
              </a:rPr>
              <a:t>severní pól</a:t>
            </a:r>
          </a:p>
        </p:txBody>
      </p:sp>
      <p:sp>
        <p:nvSpPr>
          <p:cNvPr id="5129" name="Text Box 94"/>
          <p:cNvSpPr txBox="1">
            <a:spLocks noChangeArrowheads="1"/>
          </p:cNvSpPr>
          <p:nvPr/>
        </p:nvSpPr>
        <p:spPr bwMode="auto">
          <a:xfrm>
            <a:off x="2268538" y="6159500"/>
            <a:ext cx="503237" cy="1524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">
                <a:solidFill>
                  <a:srgbClr val="000000"/>
                </a:solidFill>
              </a:rPr>
              <a:t>jižní pól</a:t>
            </a:r>
          </a:p>
        </p:txBody>
      </p:sp>
      <p:sp>
        <p:nvSpPr>
          <p:cNvPr id="5130" name="Line 95"/>
          <p:cNvSpPr>
            <a:spLocks noChangeShapeType="1"/>
          </p:cNvSpPr>
          <p:nvPr/>
        </p:nvSpPr>
        <p:spPr bwMode="auto">
          <a:xfrm>
            <a:off x="1476375" y="4076700"/>
            <a:ext cx="503238" cy="936625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5131" name="Text Box 96"/>
          <p:cNvSpPr txBox="1">
            <a:spLocks noChangeArrowheads="1"/>
          </p:cNvSpPr>
          <p:nvPr/>
        </p:nvSpPr>
        <p:spPr bwMode="auto">
          <a:xfrm>
            <a:off x="1187450" y="3789363"/>
            <a:ext cx="647700" cy="2444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000">
                <a:solidFill>
                  <a:srgbClr val="000000"/>
                </a:solidFill>
              </a:rPr>
              <a:t>rovník</a:t>
            </a:r>
          </a:p>
        </p:txBody>
      </p:sp>
      <p:sp>
        <p:nvSpPr>
          <p:cNvPr id="5132" name="Text Box 99"/>
          <p:cNvSpPr txBox="1">
            <a:spLocks noChangeArrowheads="1"/>
          </p:cNvSpPr>
          <p:nvPr/>
        </p:nvSpPr>
        <p:spPr bwMode="auto">
          <a:xfrm>
            <a:off x="1116013" y="3213100"/>
            <a:ext cx="26638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5133" name="Text Box 100"/>
          <p:cNvSpPr txBox="1">
            <a:spLocks noChangeArrowheads="1"/>
          </p:cNvSpPr>
          <p:nvPr/>
        </p:nvSpPr>
        <p:spPr bwMode="auto">
          <a:xfrm>
            <a:off x="1116013" y="3284538"/>
            <a:ext cx="28082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pohled z boku</a:t>
            </a:r>
          </a:p>
        </p:txBody>
      </p:sp>
      <p:sp>
        <p:nvSpPr>
          <p:cNvPr id="5134" name="Text Box 106"/>
          <p:cNvSpPr txBox="1">
            <a:spLocks noChangeArrowheads="1"/>
          </p:cNvSpPr>
          <p:nvPr/>
        </p:nvSpPr>
        <p:spPr bwMode="auto">
          <a:xfrm>
            <a:off x="5435600" y="3284538"/>
            <a:ext cx="252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prostorový pohled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68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916113"/>
            <a:ext cx="4475162" cy="38449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3600" smtClean="0">
                <a:solidFill>
                  <a:schemeClr val="folHlink"/>
                </a:solidFill>
              </a:rPr>
              <a:t>ZEMĚPISNÁ ŠÍŘKA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200" smtClean="0"/>
              <a:t>místa se stejnou zeměpisnou šířkou tvoří kružnice, které se nazývají </a:t>
            </a:r>
            <a:r>
              <a:rPr lang="cs-CZ" sz="2200" smtClean="0">
                <a:solidFill>
                  <a:schemeClr val="folHlink"/>
                </a:solidFill>
              </a:rPr>
              <a:t>rovnoběžky</a:t>
            </a:r>
            <a:r>
              <a:rPr lang="cs-CZ" sz="2200" smtClean="0"/>
              <a:t> (nejsou stejně dlouhé)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200" smtClean="0"/>
              <a:t>nejdelší rovnoběžka, </a:t>
            </a:r>
            <a:r>
              <a:rPr lang="cs-CZ" sz="2200" smtClean="0">
                <a:solidFill>
                  <a:schemeClr val="folHlink"/>
                </a:solidFill>
              </a:rPr>
              <a:t>rovník</a:t>
            </a:r>
            <a:r>
              <a:rPr lang="cs-CZ" sz="2200" smtClean="0"/>
              <a:t>, pak rozděluje Zemi na </a:t>
            </a:r>
            <a:r>
              <a:rPr lang="cs-CZ" sz="2200" smtClean="0">
                <a:solidFill>
                  <a:schemeClr val="folHlink"/>
                </a:solidFill>
              </a:rPr>
              <a:t>severní</a:t>
            </a:r>
            <a:r>
              <a:rPr lang="cs-CZ" sz="2200" smtClean="0"/>
              <a:t> a </a:t>
            </a:r>
            <a:r>
              <a:rPr lang="cs-CZ" sz="2200" smtClean="0">
                <a:solidFill>
                  <a:schemeClr val="folHlink"/>
                </a:solidFill>
              </a:rPr>
              <a:t>jižní polokouli</a:t>
            </a:r>
            <a:endParaRPr lang="en-US" sz="220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200" smtClean="0"/>
          </a:p>
        </p:txBody>
      </p:sp>
      <p:pic>
        <p:nvPicPr>
          <p:cNvPr id="6148" name="Picture 8" descr="rovnobezky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3800" y="1989138"/>
            <a:ext cx="3851275" cy="3887787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8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8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8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8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8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8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8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71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196975"/>
            <a:ext cx="8424862" cy="1973263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mtClean="0">
                <a:solidFill>
                  <a:schemeClr val="folHlink"/>
                </a:solidFill>
              </a:rPr>
              <a:t>ZEMĚPISNÁ DÉLKA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000" smtClean="0"/>
              <a:t>úhel, který svírá základní (nultý) poledník s dotyčným místem na Zemi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000" smtClean="0"/>
              <a:t>značí se </a:t>
            </a:r>
            <a:r>
              <a:rPr lang="el-GR" sz="2000" smtClean="0"/>
              <a:t>λ</a:t>
            </a:r>
            <a:r>
              <a:rPr lang="cs-CZ" sz="2000" smtClean="0"/>
              <a:t> </a:t>
            </a:r>
            <a:r>
              <a:rPr lang="en-US" sz="2000" smtClean="0"/>
              <a:t>[</a:t>
            </a:r>
            <a:r>
              <a:rPr lang="cs-CZ" sz="2000" smtClean="0"/>
              <a:t>lambda</a:t>
            </a:r>
            <a:r>
              <a:rPr lang="en-US" sz="2000" smtClean="0"/>
              <a:t>]</a:t>
            </a:r>
            <a:r>
              <a:rPr lang="cs-CZ" sz="2000" smtClean="0"/>
              <a:t>, nabývá hodnot 0</a:t>
            </a:r>
            <a:r>
              <a:rPr lang="en-US" sz="2000" smtClean="0"/>
              <a:t>°</a:t>
            </a:r>
            <a:r>
              <a:rPr lang="cs-CZ" sz="2000" smtClean="0"/>
              <a:t>-180</a:t>
            </a:r>
            <a:r>
              <a:rPr lang="en-US" sz="2000" smtClean="0"/>
              <a:t>°</a:t>
            </a:r>
            <a:r>
              <a:rPr lang="cs-CZ" sz="2000" smtClean="0"/>
              <a:t> východní nebo západní zeměpisné délky</a:t>
            </a:r>
            <a:endParaRPr lang="en-US" sz="200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400" smtClean="0"/>
          </a:p>
        </p:txBody>
      </p:sp>
      <p:grpSp>
        <p:nvGrpSpPr>
          <p:cNvPr id="7172" name="Group 9"/>
          <p:cNvGrpSpPr>
            <a:grpSpLocks/>
          </p:cNvGrpSpPr>
          <p:nvPr/>
        </p:nvGrpSpPr>
        <p:grpSpPr bwMode="auto">
          <a:xfrm>
            <a:off x="1116013" y="3716338"/>
            <a:ext cx="2735262" cy="2592387"/>
            <a:chOff x="703" y="2341"/>
            <a:chExt cx="1723" cy="1633"/>
          </a:xfrm>
        </p:grpSpPr>
        <p:grpSp>
          <p:nvGrpSpPr>
            <p:cNvPr id="7182" name="Group 10"/>
            <p:cNvGrpSpPr>
              <a:grpSpLocks/>
            </p:cNvGrpSpPr>
            <p:nvPr/>
          </p:nvGrpSpPr>
          <p:grpSpPr bwMode="auto">
            <a:xfrm>
              <a:off x="703" y="2341"/>
              <a:ext cx="1723" cy="1633"/>
              <a:chOff x="703" y="2341"/>
              <a:chExt cx="1723" cy="1633"/>
            </a:xfrm>
          </p:grpSpPr>
          <p:sp>
            <p:nvSpPr>
              <p:cNvPr id="7191" name="Rectangle 11"/>
              <p:cNvSpPr>
                <a:spLocks noChangeArrowheads="1"/>
              </p:cNvSpPr>
              <p:nvPr/>
            </p:nvSpPr>
            <p:spPr bwMode="auto">
              <a:xfrm>
                <a:off x="703" y="2341"/>
                <a:ext cx="1723" cy="1633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192" name="Oval 12"/>
              <p:cNvSpPr>
                <a:spLocks noChangeArrowheads="1"/>
              </p:cNvSpPr>
              <p:nvPr/>
            </p:nvSpPr>
            <p:spPr bwMode="auto">
              <a:xfrm>
                <a:off x="804" y="2437"/>
                <a:ext cx="1520" cy="1442"/>
              </a:xfrm>
              <a:prstGeom prst="ellipse">
                <a:avLst/>
              </a:prstGeom>
              <a:solidFill>
                <a:schemeClr val="tx1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/>
                  <a:t>    </a:t>
                </a:r>
              </a:p>
            </p:txBody>
          </p:sp>
        </p:grpSp>
        <p:sp>
          <p:nvSpPr>
            <p:cNvPr id="7183" name="Line 13"/>
            <p:cNvSpPr>
              <a:spLocks noChangeShapeType="1"/>
            </p:cNvSpPr>
            <p:nvPr/>
          </p:nvSpPr>
          <p:spPr bwMode="auto">
            <a:xfrm>
              <a:off x="804" y="3158"/>
              <a:ext cx="1520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84" name="Line 14"/>
            <p:cNvSpPr>
              <a:spLocks noChangeShapeType="1"/>
            </p:cNvSpPr>
            <p:nvPr/>
          </p:nvSpPr>
          <p:spPr bwMode="auto">
            <a:xfrm flipV="1">
              <a:off x="1565" y="2581"/>
              <a:ext cx="455" cy="577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85" name="Line 15"/>
            <p:cNvSpPr>
              <a:spLocks noChangeShapeType="1"/>
            </p:cNvSpPr>
            <p:nvPr/>
          </p:nvSpPr>
          <p:spPr bwMode="auto">
            <a:xfrm>
              <a:off x="1565" y="3158"/>
              <a:ext cx="455" cy="576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86" name="Freeform 16"/>
            <p:cNvSpPr>
              <a:spLocks/>
            </p:cNvSpPr>
            <p:nvPr/>
          </p:nvSpPr>
          <p:spPr bwMode="auto">
            <a:xfrm>
              <a:off x="1666" y="3013"/>
              <a:ext cx="52" cy="269"/>
            </a:xfrm>
            <a:custGeom>
              <a:avLst/>
              <a:gdLst>
                <a:gd name="T0" fmla="*/ 2 w 51"/>
                <a:gd name="T1" fmla="*/ 0 h 217"/>
                <a:gd name="T2" fmla="*/ 26 w 51"/>
                <a:gd name="T3" fmla="*/ 22 h 217"/>
                <a:gd name="T4" fmla="*/ 34 w 51"/>
                <a:gd name="T5" fmla="*/ 42 h 217"/>
                <a:gd name="T6" fmla="*/ 40 w 51"/>
                <a:gd name="T7" fmla="*/ 67 h 217"/>
                <a:gd name="T8" fmla="*/ 38 w 51"/>
                <a:gd name="T9" fmla="*/ 154 h 217"/>
                <a:gd name="T10" fmla="*/ 13 w 51"/>
                <a:gd name="T11" fmla="*/ 200 h 217"/>
                <a:gd name="T12" fmla="*/ 0 w 51"/>
                <a:gd name="T13" fmla="*/ 214 h 2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1"/>
                <a:gd name="T22" fmla="*/ 0 h 217"/>
                <a:gd name="T23" fmla="*/ 51 w 51"/>
                <a:gd name="T24" fmla="*/ 217 h 21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1" h="217">
                  <a:moveTo>
                    <a:pt x="2" y="0"/>
                  </a:moveTo>
                  <a:cubicBezTo>
                    <a:pt x="16" y="4"/>
                    <a:pt x="20" y="10"/>
                    <a:pt x="26" y="22"/>
                  </a:cubicBezTo>
                  <a:cubicBezTo>
                    <a:pt x="27" y="29"/>
                    <a:pt x="34" y="42"/>
                    <a:pt x="34" y="42"/>
                  </a:cubicBezTo>
                  <a:cubicBezTo>
                    <a:pt x="35" y="50"/>
                    <a:pt x="40" y="67"/>
                    <a:pt x="40" y="67"/>
                  </a:cubicBezTo>
                  <a:cubicBezTo>
                    <a:pt x="44" y="95"/>
                    <a:pt x="51" y="128"/>
                    <a:pt x="38" y="154"/>
                  </a:cubicBezTo>
                  <a:cubicBezTo>
                    <a:pt x="36" y="167"/>
                    <a:pt x="22" y="191"/>
                    <a:pt x="13" y="200"/>
                  </a:cubicBezTo>
                  <a:cubicBezTo>
                    <a:pt x="9" y="204"/>
                    <a:pt x="3" y="217"/>
                    <a:pt x="0" y="214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87" name="Text Box 17"/>
            <p:cNvSpPr txBox="1">
              <a:spLocks noChangeArrowheads="1"/>
            </p:cNvSpPr>
            <p:nvPr/>
          </p:nvSpPr>
          <p:spPr bwMode="auto">
            <a:xfrm>
              <a:off x="1818" y="2869"/>
              <a:ext cx="406" cy="231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l-GR">
                  <a:solidFill>
                    <a:srgbClr val="000000"/>
                  </a:solidFill>
                </a:rPr>
                <a:t>λ</a:t>
              </a:r>
              <a:r>
                <a:rPr lang="cs-CZ" baseline="-25000">
                  <a:solidFill>
                    <a:srgbClr val="000000"/>
                  </a:solidFill>
                </a:rPr>
                <a:t>1</a:t>
              </a:r>
              <a:endParaRPr lang="el-GR">
                <a:solidFill>
                  <a:srgbClr val="000000"/>
                </a:solidFill>
              </a:endParaRPr>
            </a:p>
          </p:txBody>
        </p:sp>
        <p:sp>
          <p:nvSpPr>
            <p:cNvPr id="7188" name="Text Box 18"/>
            <p:cNvSpPr txBox="1">
              <a:spLocks noChangeArrowheads="1"/>
            </p:cNvSpPr>
            <p:nvPr/>
          </p:nvSpPr>
          <p:spPr bwMode="auto">
            <a:xfrm>
              <a:off x="1818" y="3205"/>
              <a:ext cx="406" cy="231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l-GR">
                  <a:solidFill>
                    <a:srgbClr val="000000"/>
                  </a:solidFill>
                </a:rPr>
                <a:t>λ</a:t>
              </a:r>
              <a:r>
                <a:rPr lang="cs-CZ" baseline="-25000">
                  <a:solidFill>
                    <a:srgbClr val="000000"/>
                  </a:solidFill>
                </a:rPr>
                <a:t>2</a:t>
              </a:r>
              <a:endParaRPr lang="el-GR">
                <a:solidFill>
                  <a:srgbClr val="000000"/>
                </a:solidFill>
              </a:endParaRPr>
            </a:p>
          </p:txBody>
        </p:sp>
        <p:sp>
          <p:nvSpPr>
            <p:cNvPr id="7189" name="Text Box 19"/>
            <p:cNvSpPr txBox="1">
              <a:spLocks noChangeArrowheads="1"/>
            </p:cNvSpPr>
            <p:nvPr/>
          </p:nvSpPr>
          <p:spPr bwMode="auto">
            <a:xfrm>
              <a:off x="2109" y="2387"/>
              <a:ext cx="305" cy="230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900">
                  <a:solidFill>
                    <a:srgbClr val="000000"/>
                  </a:solidFill>
                </a:rPr>
                <a:t>50</a:t>
              </a:r>
              <a:r>
                <a:rPr lang="en-US" sz="900">
                  <a:solidFill>
                    <a:srgbClr val="000000"/>
                  </a:solidFill>
                </a:rPr>
                <a:t>°</a:t>
              </a:r>
              <a:r>
                <a:rPr lang="cs-CZ" sz="900">
                  <a:solidFill>
                    <a:srgbClr val="000000"/>
                  </a:solidFill>
                </a:rPr>
                <a:t> v. d.</a:t>
              </a:r>
              <a:endParaRPr lang="en-US" sz="900">
                <a:solidFill>
                  <a:srgbClr val="000000"/>
                </a:solidFill>
              </a:endParaRPr>
            </a:p>
          </p:txBody>
        </p:sp>
        <p:sp>
          <p:nvSpPr>
            <p:cNvPr id="7190" name="Text Box 20"/>
            <p:cNvSpPr txBox="1">
              <a:spLocks noChangeArrowheads="1"/>
            </p:cNvSpPr>
            <p:nvPr/>
          </p:nvSpPr>
          <p:spPr bwMode="auto">
            <a:xfrm>
              <a:off x="2109" y="3702"/>
              <a:ext cx="305" cy="230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900">
                  <a:solidFill>
                    <a:srgbClr val="000000"/>
                  </a:solidFill>
                </a:rPr>
                <a:t>50</a:t>
              </a:r>
              <a:r>
                <a:rPr lang="en-US" sz="900">
                  <a:solidFill>
                    <a:srgbClr val="000000"/>
                  </a:solidFill>
                </a:rPr>
                <a:t>°</a:t>
              </a:r>
              <a:r>
                <a:rPr lang="cs-CZ" sz="900">
                  <a:solidFill>
                    <a:srgbClr val="000000"/>
                  </a:solidFill>
                </a:rPr>
                <a:t> z. d.</a:t>
              </a:r>
              <a:endParaRPr lang="en-US" sz="900">
                <a:solidFill>
                  <a:srgbClr val="000000"/>
                </a:solidFill>
              </a:endParaRPr>
            </a:p>
          </p:txBody>
        </p:sp>
      </p:grpSp>
      <p:sp>
        <p:nvSpPr>
          <p:cNvPr id="7173" name="Text Box 22"/>
          <p:cNvSpPr txBox="1">
            <a:spLocks noChangeArrowheads="1"/>
          </p:cNvSpPr>
          <p:nvPr/>
        </p:nvSpPr>
        <p:spPr bwMode="auto">
          <a:xfrm>
            <a:off x="1116013" y="3789363"/>
            <a:ext cx="647700" cy="2286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900">
                <a:solidFill>
                  <a:srgbClr val="000000"/>
                </a:solidFill>
              </a:rPr>
              <a:t>rovník</a:t>
            </a:r>
          </a:p>
        </p:txBody>
      </p:sp>
      <p:sp>
        <p:nvSpPr>
          <p:cNvPr id="7174" name="Line 23"/>
          <p:cNvSpPr>
            <a:spLocks noChangeShapeType="1"/>
          </p:cNvSpPr>
          <p:nvPr/>
        </p:nvSpPr>
        <p:spPr bwMode="auto">
          <a:xfrm>
            <a:off x="1331913" y="4005263"/>
            <a:ext cx="360362" cy="144462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175" name="Line 27"/>
          <p:cNvSpPr>
            <a:spLocks noChangeShapeType="1"/>
          </p:cNvSpPr>
          <p:nvPr/>
        </p:nvSpPr>
        <p:spPr bwMode="auto">
          <a:xfrm flipH="1">
            <a:off x="3276600" y="4365625"/>
            <a:ext cx="287338" cy="6477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176" name="Text Box 28"/>
          <p:cNvSpPr txBox="1">
            <a:spLocks noChangeArrowheads="1"/>
          </p:cNvSpPr>
          <p:nvPr/>
        </p:nvSpPr>
        <p:spPr bwMode="auto">
          <a:xfrm>
            <a:off x="3492500" y="4149725"/>
            <a:ext cx="360363" cy="2286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900">
                <a:solidFill>
                  <a:srgbClr val="000000"/>
                </a:solidFill>
              </a:rPr>
              <a:t>0</a:t>
            </a:r>
            <a:r>
              <a:rPr lang="en-US" sz="900">
                <a:solidFill>
                  <a:srgbClr val="000000"/>
                </a:solidFill>
              </a:rPr>
              <a:t>°</a:t>
            </a:r>
            <a:endParaRPr lang="cs-CZ" sz="900">
              <a:solidFill>
                <a:srgbClr val="000000"/>
              </a:solidFill>
            </a:endParaRPr>
          </a:p>
        </p:txBody>
      </p:sp>
      <p:sp>
        <p:nvSpPr>
          <p:cNvPr id="7177" name="Text Box 29"/>
          <p:cNvSpPr txBox="1">
            <a:spLocks noChangeArrowheads="1"/>
          </p:cNvSpPr>
          <p:nvPr/>
        </p:nvSpPr>
        <p:spPr bwMode="auto">
          <a:xfrm>
            <a:off x="1187450" y="6021388"/>
            <a:ext cx="576263" cy="2286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900">
                <a:solidFill>
                  <a:srgbClr val="000000"/>
                </a:solidFill>
              </a:rPr>
              <a:t>180</a:t>
            </a:r>
            <a:r>
              <a:rPr lang="en-US" sz="900">
                <a:solidFill>
                  <a:srgbClr val="000000"/>
                </a:solidFill>
              </a:rPr>
              <a:t>°</a:t>
            </a:r>
            <a:endParaRPr lang="cs-CZ" sz="900">
              <a:solidFill>
                <a:srgbClr val="000000"/>
              </a:solidFill>
            </a:endParaRPr>
          </a:p>
        </p:txBody>
      </p:sp>
      <p:sp>
        <p:nvSpPr>
          <p:cNvPr id="7178" name="Line 30"/>
          <p:cNvSpPr>
            <a:spLocks noChangeShapeType="1"/>
          </p:cNvSpPr>
          <p:nvPr/>
        </p:nvSpPr>
        <p:spPr bwMode="auto">
          <a:xfrm flipV="1">
            <a:off x="1403350" y="5013325"/>
            <a:ext cx="431800" cy="1008063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7179" name="Picture 3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9444" t="14331" r="48021" b="5492"/>
          <a:stretch>
            <a:fillRect/>
          </a:stretch>
        </p:blipFill>
        <p:spPr>
          <a:xfrm>
            <a:off x="5292725" y="3716338"/>
            <a:ext cx="2735263" cy="2592387"/>
          </a:xfrm>
          <a:noFill/>
        </p:spPr>
      </p:pic>
      <p:sp>
        <p:nvSpPr>
          <p:cNvPr id="7180" name="Text Box 33"/>
          <p:cNvSpPr txBox="1">
            <a:spLocks noChangeArrowheads="1"/>
          </p:cNvSpPr>
          <p:nvPr/>
        </p:nvSpPr>
        <p:spPr bwMode="auto">
          <a:xfrm>
            <a:off x="1187450" y="3213100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Pohled z shora</a:t>
            </a:r>
          </a:p>
        </p:txBody>
      </p:sp>
      <p:sp>
        <p:nvSpPr>
          <p:cNvPr id="7181" name="Text Box 34"/>
          <p:cNvSpPr txBox="1">
            <a:spLocks noChangeArrowheads="1"/>
          </p:cNvSpPr>
          <p:nvPr/>
        </p:nvSpPr>
        <p:spPr bwMode="auto">
          <a:xfrm>
            <a:off x="5364163" y="3213100"/>
            <a:ext cx="25923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>
                <a:solidFill>
                  <a:schemeClr val="folHlink"/>
                </a:solidFill>
              </a:rPr>
              <a:t>prostorový pohled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1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1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1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1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1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1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7341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3600" dirty="0" smtClean="0">
                <a:solidFill>
                  <a:schemeClr val="folHlink"/>
                </a:solidFill>
              </a:rPr>
              <a:t>ZEMĚPISNÁ DÉLKA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defRPr/>
            </a:pPr>
            <a:r>
              <a:rPr lang="cs-CZ" sz="2200" dirty="0" smtClean="0"/>
              <a:t>místa se stejnou zeměpisnou délkou tvoří polokružnice, které se nazývají </a:t>
            </a:r>
            <a:r>
              <a:rPr lang="cs-CZ" sz="2200" dirty="0" smtClean="0">
                <a:solidFill>
                  <a:schemeClr val="folHlink"/>
                </a:solidFill>
              </a:rPr>
              <a:t>poledníky</a:t>
            </a:r>
            <a:r>
              <a:rPr lang="cs-CZ" sz="2200" dirty="0" smtClean="0"/>
              <a:t> (jsou stejně dlouhé)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defRPr/>
            </a:pPr>
            <a:r>
              <a:rPr lang="cs-CZ" sz="2200" dirty="0" smtClean="0"/>
              <a:t>základní  </a:t>
            </a:r>
            <a:r>
              <a:rPr lang="cs-CZ" sz="2200" dirty="0" smtClean="0">
                <a:solidFill>
                  <a:schemeClr val="folHlink"/>
                </a:solidFill>
              </a:rPr>
              <a:t>nultý poledník </a:t>
            </a:r>
            <a:r>
              <a:rPr lang="cs-CZ" sz="2200" dirty="0" smtClean="0"/>
              <a:t> a jemu opačný poledník 180</a:t>
            </a:r>
            <a:r>
              <a:rPr lang="en-US" sz="2200" dirty="0" smtClean="0"/>
              <a:t>°</a:t>
            </a:r>
            <a:r>
              <a:rPr lang="cs-CZ" sz="2200" dirty="0" smtClean="0"/>
              <a:t> rozdělují Zemi na </a:t>
            </a:r>
            <a:r>
              <a:rPr lang="cs-CZ" sz="2200" dirty="0" smtClean="0">
                <a:solidFill>
                  <a:schemeClr val="folHlink"/>
                </a:solidFill>
              </a:rPr>
              <a:t>východní</a:t>
            </a:r>
            <a:r>
              <a:rPr lang="cs-CZ" sz="2200" dirty="0" smtClean="0"/>
              <a:t> a </a:t>
            </a:r>
            <a:r>
              <a:rPr lang="cs-CZ" sz="2200" dirty="0" smtClean="0">
                <a:solidFill>
                  <a:schemeClr val="folHlink"/>
                </a:solidFill>
              </a:rPr>
              <a:t>západní polokouli</a:t>
            </a:r>
          </a:p>
        </p:txBody>
      </p:sp>
      <p:pic>
        <p:nvPicPr>
          <p:cNvPr id="8196" name="Picture 5" descr="poledniky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3438" y="1773238"/>
            <a:ext cx="4029075" cy="4103687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3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3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3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3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3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3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3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3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3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34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18488" cy="1900238"/>
          </a:xfrm>
        </p:spPr>
        <p:txBody>
          <a:bodyPr/>
          <a:lstStyle/>
          <a:p>
            <a:pPr eaLnBrk="1" hangingPunct="1">
              <a:buClr>
                <a:schemeClr val="tx1"/>
              </a:buClr>
              <a:defRPr/>
            </a:pPr>
            <a:r>
              <a:rPr lang="cs-CZ" sz="2800" smtClean="0"/>
              <a:t>Země je takto rozdělena na severní, jižní, východní a západní polokouli</a:t>
            </a:r>
          </a:p>
          <a:p>
            <a:pPr eaLnBrk="1" hangingPunct="1">
              <a:buClr>
                <a:schemeClr val="tx1"/>
              </a:buClr>
              <a:defRPr/>
            </a:pPr>
            <a:r>
              <a:rPr lang="cs-CZ" sz="2800" smtClean="0"/>
              <a:t>každé místo na Zemi pak lze přesně určit pomocí </a:t>
            </a:r>
            <a:r>
              <a:rPr lang="cs-CZ" sz="2800" smtClean="0">
                <a:solidFill>
                  <a:schemeClr val="folHlink"/>
                </a:solidFill>
              </a:rPr>
              <a:t>zeměpisné šířky</a:t>
            </a:r>
            <a:r>
              <a:rPr lang="cs-CZ" sz="2800" smtClean="0"/>
              <a:t> a </a:t>
            </a:r>
            <a:r>
              <a:rPr lang="cs-CZ" sz="2800" smtClean="0">
                <a:solidFill>
                  <a:schemeClr val="folHlink"/>
                </a:solidFill>
              </a:rPr>
              <a:t>délky</a:t>
            </a:r>
          </a:p>
        </p:txBody>
      </p:sp>
      <p:pic>
        <p:nvPicPr>
          <p:cNvPr id="9220" name="Picture 8" descr="polokoule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03575" y="3716338"/>
            <a:ext cx="2424113" cy="2447925"/>
          </a:xfrm>
        </p:spPr>
      </p:pic>
      <p:pic>
        <p:nvPicPr>
          <p:cNvPr id="9221" name="Picture 11" descr="zem%20sit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395288" y="3716338"/>
            <a:ext cx="2417762" cy="2447925"/>
          </a:xfrm>
        </p:spPr>
      </p:pic>
      <p:pic>
        <p:nvPicPr>
          <p:cNvPr id="9222" name="Picture 14" descr="evropa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1863" y="3789363"/>
            <a:ext cx="2808287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5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5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5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18488" cy="1828800"/>
          </a:xfrm>
        </p:spPr>
        <p:txBody>
          <a:bodyPr/>
          <a:lstStyle/>
          <a:p>
            <a:pPr algn="ctr" eaLnBrk="1" hangingPunct="1">
              <a:buClr>
                <a:schemeClr val="tx1"/>
              </a:buClr>
              <a:buNone/>
              <a:defRPr/>
            </a:pPr>
            <a:r>
              <a:rPr lang="cs-CZ" sz="2800" dirty="0" smtClean="0"/>
              <a:t>Zdroje </a:t>
            </a:r>
            <a:endParaRPr lang="cs-CZ" sz="2800" dirty="0" smtClean="0">
              <a:solidFill>
                <a:schemeClr val="folHlink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179512" y="2060848"/>
            <a:ext cx="8784976" cy="4464496"/>
          </a:xfrm>
        </p:spPr>
        <p:txBody>
          <a:bodyPr/>
          <a:lstStyle/>
          <a:p>
            <a:pPr>
              <a:buNone/>
            </a:pPr>
            <a:r>
              <a:rPr lang="cs-CZ" sz="1800" dirty="0">
                <a:effectLst/>
              </a:rPr>
              <a:t>ŠTULC, M. - PŘÍHODA, P. - SRBOVÁ, H.. </a:t>
            </a:r>
            <a:r>
              <a:rPr lang="cs-CZ" sz="1800" i="1" dirty="0">
                <a:effectLst/>
              </a:rPr>
              <a:t>Přírodní obraz Země</a:t>
            </a:r>
            <a:r>
              <a:rPr lang="cs-CZ" sz="1800" dirty="0">
                <a:effectLst/>
              </a:rPr>
              <a:t>. Praha: Fortuna, 1998, ISBN 80 -7167 – 489 - 9. </a:t>
            </a:r>
            <a:endParaRPr lang="cs-CZ" sz="1800" dirty="0" smtClean="0">
              <a:effectLst/>
            </a:endParaRPr>
          </a:p>
          <a:p>
            <a:pPr>
              <a:buNone/>
            </a:pPr>
            <a:r>
              <a:rPr lang="cs-CZ" sz="1800" dirty="0">
                <a:effectLst/>
              </a:rPr>
              <a:t>AUTOR NEUVEDEN. </a:t>
            </a:r>
            <a:r>
              <a:rPr lang="cs-CZ" sz="1800" i="1" dirty="0">
                <a:effectLst/>
              </a:rPr>
              <a:t>T-</a:t>
            </a:r>
            <a:r>
              <a:rPr lang="cs-CZ" sz="1800" i="1" dirty="0" err="1">
                <a:effectLst/>
              </a:rPr>
              <a:t>encytklopedie</a:t>
            </a:r>
            <a:r>
              <a:rPr lang="cs-CZ" sz="1800" dirty="0">
                <a:effectLst/>
              </a:rPr>
              <a:t> [online]. [cit. </a:t>
            </a:r>
            <a:r>
              <a:rPr lang="cs-CZ" sz="1800" dirty="0" smtClean="0">
                <a:effectLst/>
              </a:rPr>
              <a:t>10.6.2013]. </a:t>
            </a:r>
            <a:r>
              <a:rPr lang="cs-CZ" sz="1800" dirty="0">
                <a:effectLst/>
              </a:rPr>
              <a:t>Dostupný na WWW: hhttp://femtosekunda.blog.cz/1011/zemepisna-poloha </a:t>
            </a:r>
            <a:endParaRPr lang="cs-CZ" sz="1800" dirty="0" smtClean="0">
              <a:hlinkClick r:id="rId2"/>
            </a:endParaRPr>
          </a:p>
          <a:p>
            <a:pPr>
              <a:buNone/>
            </a:pPr>
            <a:r>
              <a:rPr lang="cs-CZ" sz="1800" dirty="0">
                <a:effectLst/>
              </a:rPr>
              <a:t>AUTOR NEUVEDEN. </a:t>
            </a:r>
            <a:r>
              <a:rPr lang="cs-CZ" sz="1800" i="1" dirty="0">
                <a:effectLst/>
              </a:rPr>
              <a:t>02active.cz</a:t>
            </a:r>
            <a:r>
              <a:rPr lang="cs-CZ" sz="1800" dirty="0">
                <a:effectLst/>
              </a:rPr>
              <a:t> [online]. [cit. </a:t>
            </a:r>
            <a:r>
              <a:rPr lang="cs-CZ" sz="1800" dirty="0" smtClean="0">
                <a:effectLst/>
              </a:rPr>
              <a:t>10.6.2013]. </a:t>
            </a:r>
            <a:r>
              <a:rPr lang="cs-CZ" sz="1800" dirty="0">
                <a:effectLst/>
              </a:rPr>
              <a:t>Dostupný na WWW: http://web.quick.cz/aalerej/delka%20sirka.JPG </a:t>
            </a:r>
            <a:endParaRPr lang="cs-CZ" sz="1800" dirty="0">
              <a:hlinkClick r:id="rId2"/>
            </a:endParaRPr>
          </a:p>
          <a:p>
            <a:pPr>
              <a:buNone/>
            </a:pPr>
            <a:r>
              <a:rPr lang="pl-PL" sz="1800" dirty="0">
                <a:effectLst/>
              </a:rPr>
              <a:t>AUTOR NEUVEDEN. </a:t>
            </a:r>
            <a:r>
              <a:rPr lang="pl-PL" sz="1800" i="1" dirty="0">
                <a:effectLst/>
              </a:rPr>
              <a:t>Od A do Z</a:t>
            </a:r>
            <a:r>
              <a:rPr lang="pl-PL" sz="1800" dirty="0">
                <a:effectLst/>
              </a:rPr>
              <a:t> [online]. [cit. </a:t>
            </a:r>
            <a:r>
              <a:rPr lang="pl-PL" sz="1800" dirty="0" smtClean="0">
                <a:effectLst/>
              </a:rPr>
              <a:t>10.6.2013]. </a:t>
            </a:r>
            <a:r>
              <a:rPr lang="pl-PL" sz="1800" dirty="0">
                <a:effectLst/>
              </a:rPr>
              <a:t>Dostupný na WWW: http://www.vseho-druhu.estranky.cz/clanky/skola/zemepisna-sit.html </a:t>
            </a:r>
            <a:endParaRPr lang="cs-CZ" sz="1800" dirty="0" smtClean="0">
              <a:hlinkClick r:id="rId3"/>
            </a:endParaRPr>
          </a:p>
          <a:p>
            <a:pPr>
              <a:buNone/>
            </a:pPr>
            <a:endParaRPr lang="cs-CZ" sz="1800" dirty="0">
              <a:hlinkClick r:id="rId3"/>
            </a:endParaRPr>
          </a:p>
          <a:p>
            <a:pPr>
              <a:buNone/>
            </a:pPr>
            <a:r>
              <a:rPr lang="pt-BR" sz="1800" dirty="0">
                <a:effectLst/>
              </a:rPr>
              <a:t>AUTOR NEUVEDEN. </a:t>
            </a:r>
            <a:r>
              <a:rPr lang="pt-BR" sz="1800" i="1" dirty="0">
                <a:effectLst/>
              </a:rPr>
              <a:t>ZŠ Dobřichovice</a:t>
            </a:r>
            <a:r>
              <a:rPr lang="pt-BR" sz="1800" dirty="0">
                <a:effectLst/>
              </a:rPr>
              <a:t> [online]. [cit. </a:t>
            </a:r>
            <a:r>
              <a:rPr lang="pt-BR" sz="1800" dirty="0" smtClean="0">
                <a:effectLst/>
              </a:rPr>
              <a:t>1</a:t>
            </a:r>
            <a:r>
              <a:rPr lang="cs-CZ" sz="1800" dirty="0" smtClean="0">
                <a:effectLst/>
              </a:rPr>
              <a:t>0</a:t>
            </a:r>
            <a:r>
              <a:rPr lang="pt-BR" sz="1800" dirty="0" smtClean="0">
                <a:effectLst/>
              </a:rPr>
              <a:t>.</a:t>
            </a:r>
            <a:r>
              <a:rPr lang="cs-CZ" sz="1800" dirty="0" smtClean="0">
                <a:effectLst/>
              </a:rPr>
              <a:t>6</a:t>
            </a:r>
            <a:r>
              <a:rPr lang="pt-BR" sz="1800" dirty="0" smtClean="0">
                <a:effectLst/>
              </a:rPr>
              <a:t>.201</a:t>
            </a:r>
            <a:r>
              <a:rPr lang="cs-CZ" sz="1800" dirty="0" smtClean="0">
                <a:effectLst/>
              </a:rPr>
              <a:t>3</a:t>
            </a:r>
            <a:r>
              <a:rPr lang="pt-BR" sz="1800" dirty="0" smtClean="0">
                <a:effectLst/>
              </a:rPr>
              <a:t>]. </a:t>
            </a:r>
            <a:r>
              <a:rPr lang="pt-BR" sz="1800" dirty="0">
                <a:effectLst/>
              </a:rPr>
              <a:t>Dostupný na WWW: http://www.vseho-druhu.estranky.cz/clanky/skola/zemepisna-sit.html </a:t>
            </a:r>
            <a:endParaRPr lang="cs-CZ" sz="18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ZEMĚPISNÉ SOUŘADNICE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3068960"/>
            <a:ext cx="8218488" cy="676672"/>
          </a:xfrm>
        </p:spPr>
        <p:txBody>
          <a:bodyPr/>
          <a:lstStyle/>
          <a:p>
            <a:pPr algn="ctr" eaLnBrk="1" hangingPunct="1">
              <a:buClr>
                <a:schemeClr val="tx1"/>
              </a:buClr>
              <a:buNone/>
              <a:defRPr/>
            </a:pPr>
            <a:r>
              <a:rPr lang="cs-CZ" sz="2800" dirty="0" smtClean="0"/>
              <a:t>DĚKUJI ZA POZORNOST .</a:t>
            </a:r>
            <a:endParaRPr lang="cs-CZ" sz="2800" dirty="0" smtClean="0">
              <a:solidFill>
                <a:schemeClr val="folHlink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179512" y="2060848"/>
            <a:ext cx="8784976" cy="4464496"/>
          </a:xfrm>
        </p:spPr>
        <p:txBody>
          <a:bodyPr/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 build="p"/>
    </p:bldLst>
  </p:timing>
</p:sld>
</file>

<file path=ppt/theme/theme1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535</TotalTime>
  <Words>473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Zeměkoule</vt:lpstr>
      <vt:lpstr>Prezentace aplikace PowerPoint</vt:lpstr>
      <vt:lpstr>ZEMĚPISNÉ SOUŘADNICE</vt:lpstr>
      <vt:lpstr>ZEMĚPISNÉ SOUŘADNICE</vt:lpstr>
      <vt:lpstr>ZEMĚPISNÉ SOUŘADNICE</vt:lpstr>
      <vt:lpstr>ZEMĚPISNÉ SOUŘADNICE</vt:lpstr>
      <vt:lpstr>ZEMĚPISNÉ SOUŘADNICE</vt:lpstr>
      <vt:lpstr>ZEMĚPISNÉ SOUŘADNICE</vt:lpstr>
      <vt:lpstr>ZEMĚPISNÉ SOUŘADNICE</vt:lpstr>
      <vt:lpstr>ZEMĚPISNÉ SOUŘADNICE</vt:lpstr>
      <vt:lpstr>ZEMĚPISNÉ SOUŘADNICE</vt:lpstr>
    </vt:vector>
  </TitlesOfParts>
  <Company>BiGy Letovice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Dušan</cp:lastModifiedBy>
  <cp:revision>39</cp:revision>
  <dcterms:created xsi:type="dcterms:W3CDTF">2007-10-01T04:51:46Z</dcterms:created>
  <dcterms:modified xsi:type="dcterms:W3CDTF">2014-03-31T17:13:03Z</dcterms:modified>
</cp:coreProperties>
</file>