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4" r:id="rId1"/>
  </p:sldMasterIdLst>
  <p:notesMasterIdLst>
    <p:notesMasterId r:id="rId11"/>
  </p:notesMasterIdLst>
  <p:sldIdLst>
    <p:sldId id="272" r:id="rId2"/>
    <p:sldId id="281" r:id="rId3"/>
    <p:sldId id="291" r:id="rId4"/>
    <p:sldId id="294" r:id="rId5"/>
    <p:sldId id="301" r:id="rId6"/>
    <p:sldId id="299" r:id="rId7"/>
    <p:sldId id="300" r:id="rId8"/>
    <p:sldId id="302" r:id="rId9"/>
    <p:sldId id="276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8"/>
    <a:srgbClr val="FF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46F890A9-2807-4EBB-B81D-B2AA78EC7F39}" styleName="Tmavý styl 2 – zvýraznění 5/zvýraznění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893" autoAdjust="0"/>
    <p:restoredTop sz="94660"/>
  </p:normalViewPr>
  <p:slideViewPr>
    <p:cSldViewPr>
      <p:cViewPr>
        <p:scale>
          <a:sx n="100" d="100"/>
          <a:sy n="100" d="100"/>
        </p:scale>
        <p:origin x="-360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6F37EC56-BFC4-4C77-917B-86A0137BAB2B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  <p:sp>
        <p:nvSpPr>
          <p:cNvPr id="122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EA4B754E-8ABE-4E80-BCBF-E67FF1C365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</p:grpSp>
      </p:grpSp>
      <p:sp>
        <p:nvSpPr>
          <p:cNvPr id="125971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125972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C337A0-788F-496E-BEC8-D694E92013BA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9EC3AF-EEEB-4794-B0CF-7BC7424E5F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4A7539-CD6B-43A3-A04C-BC7BB718C9B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99B2D0-039C-4C2F-99C8-36B278BB6167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5C266B-B45A-4A82-8C09-1C3A74315D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1BF553-8261-4EC5-9148-49D9E88FEF03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0EEC82-EBC3-4438-B4A3-7A738C6361B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EF2486-951F-485B-A96E-C0B0ED76B2FF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CF2CC2-5A0A-4903-84AA-74E7BEAE42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2AA395-94B9-452E-B401-77D5B21C8B46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EAD173-A3BB-44AB-BCF0-2B510E51DB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A6590A-5EA7-4406-B9D1-9F6FB84D03D9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A64FA6-AE32-4194-961D-ED21D9F16C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DB5316-B5D6-41B3-8D7E-C4E93BC13E3C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2BB170-50DD-4074-A411-726956092C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8B999C-C12B-415A-811C-27378C497BD1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EFD73B-C3FF-4D78-9CF4-15C86C99B5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F5AF63-8324-4330-A130-87F7BE616907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D65728-7F4C-48F6-9CC7-0F51A7C80E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FC5672-CE2D-4D8E-8510-DB0F199EF784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D5B4B8-5AF7-43CC-820D-838511471B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98F42A-E2CA-4F81-86D6-0E4531E1C515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39286D-096A-4624-B284-19721CF294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3657C6-1720-4F7F-A585-E7A9D83AF534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981200"/>
            <a:ext cx="8229600" cy="3886200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B84794-9A7E-4FA8-840D-D08C64DC12D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4951A6-9019-4052-B42E-9FCF7BA9E08A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4931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</a:defRPr>
            </a:lvl1pPr>
          </a:lstStyle>
          <a:p>
            <a:pPr>
              <a:defRPr/>
            </a:pPr>
            <a:fld id="{3F01FAB2-C809-45A9-B5DA-CCC327A29AA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124933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124934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124935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hlink"/>
                </a:solidFill>
              </a:endParaRPr>
            </a:p>
          </p:txBody>
        </p:sp>
        <p:sp>
          <p:nvSpPr>
            <p:cNvPr id="124936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hlink"/>
                </a:solidFill>
              </a:endParaRPr>
            </a:p>
          </p:txBody>
        </p:sp>
        <p:sp>
          <p:nvSpPr>
            <p:cNvPr id="124937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accent2"/>
                </a:solidFill>
              </a:endParaRPr>
            </a:p>
          </p:txBody>
        </p:sp>
        <p:sp>
          <p:nvSpPr>
            <p:cNvPr id="124938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hlink"/>
                </a:solidFill>
              </a:endParaRPr>
            </a:p>
          </p:txBody>
        </p:sp>
        <p:sp>
          <p:nvSpPr>
            <p:cNvPr id="124939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124940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accent2"/>
                </a:solidFill>
              </a:endParaRPr>
            </a:p>
          </p:txBody>
        </p:sp>
        <p:sp>
          <p:nvSpPr>
            <p:cNvPr id="124941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accent2"/>
                </a:solidFill>
              </a:endParaRPr>
            </a:p>
          </p:txBody>
        </p:sp>
      </p:grpSp>
      <p:sp>
        <p:nvSpPr>
          <p:cNvPr id="1029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30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24944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fld id="{B4B1EBCF-650A-448E-B324-DD9C11F0F5A6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4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  <p:sldLayoutId id="2147483852" r:id="rId12"/>
    <p:sldLayoutId id="2147483853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12" name="Group 44"/>
          <p:cNvGraphicFramePr>
            <a:graphicFrameLocks noGrp="1"/>
          </p:cNvGraphicFramePr>
          <p:nvPr>
            <p:ph/>
          </p:nvPr>
        </p:nvGraphicFramePr>
        <p:xfrm>
          <a:off x="468313" y="1268413"/>
          <a:ext cx="8229600" cy="4263076"/>
        </p:xfrm>
        <a:graphic>
          <a:graphicData uri="http://schemas.openxmlformats.org/drawingml/2006/table">
            <a:tbl>
              <a:tblPr/>
              <a:tblGrid>
                <a:gridCol w="2016125"/>
                <a:gridCol w="621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Gymnázium Česká a Olympijských nadějí, České Budějovice, Česká 64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VY_32_INOVACE_CH_6E_BAR_12_MODELSOPKY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Ivan Bartoš,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Ph.D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Chemické reakce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6.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11.9.2013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Demonstrace trendů reaktivity hydridů IV. A skupiny. Modelování sopečné činnosti.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Pracovní list je určen jako výuková pomůcka se zaměřením na mezipředmětové vztahy předmětů chemie, fyzika, biologie i jako materiál k samostudiu. </a:t>
                      </a:r>
                    </a:p>
                    <a:p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Možnosti využití: promítání, práce jednotlivců nebo dvojic u PC, vytištění pracovního listu pro laboratorní cvičení.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243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108" name="Picture 46" descr="logo_pru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b="1" dirty="0">
                <a:latin typeface="+mj-lt"/>
              </a:rPr>
              <a:t>DIGITÁLNÍ UČEBNÍ MATERIÁL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9"/>
          <p:cNvSpPr>
            <a:spLocks noGrp="1"/>
          </p:cNvSpPr>
          <p:nvPr>
            <p:ph type="title"/>
          </p:nvPr>
        </p:nvSpPr>
        <p:spPr>
          <a:xfrm>
            <a:off x="285750" y="357188"/>
            <a:ext cx="8401050" cy="4429125"/>
          </a:xfrm>
        </p:spPr>
        <p:txBody>
          <a:bodyPr/>
          <a:lstStyle/>
          <a:p>
            <a:r>
              <a:rPr lang="cs-CZ" sz="1800" b="1" smtClean="0"/>
              <a:t>Pomůcky:</a:t>
            </a:r>
            <a:r>
              <a:rPr lang="cs-CZ" sz="1800" smtClean="0"/>
              <a:t> těžkotavitelná zkumavka, kovový žíhací kelímek, chemické kleště, kovová lžička, ochranné rukavice, štít, tmavé brýle</a:t>
            </a:r>
            <a:br>
              <a:rPr lang="cs-CZ" sz="1800" smtClean="0"/>
            </a:br>
            <a:r>
              <a:rPr lang="cs-CZ" sz="1800" smtClean="0"/>
              <a:t/>
            </a:r>
            <a:br>
              <a:rPr lang="cs-CZ" sz="1800" smtClean="0"/>
            </a:br>
            <a:r>
              <a:rPr lang="cs-CZ" sz="1800" smtClean="0"/>
              <a:t/>
            </a:r>
            <a:br>
              <a:rPr lang="cs-CZ" sz="1800" smtClean="0"/>
            </a:br>
            <a:r>
              <a:rPr lang="cs-CZ" sz="1800" b="1" smtClean="0"/>
              <a:t>Chemikálie:</a:t>
            </a:r>
            <a:r>
              <a:rPr lang="cs-CZ" sz="1800" smtClean="0"/>
              <a:t> práškový Mg, práškový SiO</a:t>
            </a:r>
            <a:r>
              <a:rPr lang="cs-CZ" sz="1800" baseline="-25000" smtClean="0"/>
              <a:t>2</a:t>
            </a:r>
            <a:br>
              <a:rPr lang="cs-CZ" sz="1800" baseline="-25000" smtClean="0"/>
            </a:br>
            <a:r>
              <a:rPr lang="cs-CZ" sz="1800" smtClean="0"/>
              <a:t/>
            </a:r>
            <a:br>
              <a:rPr lang="cs-CZ" sz="1800" smtClean="0"/>
            </a:br>
            <a:r>
              <a:rPr lang="cs-CZ" sz="1800" u="sng" smtClean="0"/>
              <a:t>Bezpečnost:</a:t>
            </a:r>
            <a:r>
              <a:rPr lang="cs-CZ" sz="1800" smtClean="0"/>
              <a:t/>
            </a:r>
            <a:br>
              <a:rPr lang="cs-CZ" sz="1800" smtClean="0"/>
            </a:br>
            <a:r>
              <a:rPr lang="cs-CZ" sz="1800" smtClean="0"/>
              <a:t>hořčík: hořlavý, R 11,15, S 7/8,43</a:t>
            </a:r>
            <a:br>
              <a:rPr lang="cs-CZ" sz="1800" smtClean="0"/>
            </a:br>
            <a:endParaRPr lang="cs-CZ" sz="180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9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614363"/>
          </a:xfrm>
        </p:spPr>
        <p:txBody>
          <a:bodyPr/>
          <a:lstStyle/>
          <a:p>
            <a:endParaRPr lang="cs-CZ" sz="1200" smtClean="0"/>
          </a:p>
        </p:txBody>
      </p:sp>
      <p:sp>
        <p:nvSpPr>
          <p:cNvPr id="512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85875"/>
            <a:ext cx="8229600" cy="4581525"/>
          </a:xfrm>
        </p:spPr>
        <p:txBody>
          <a:bodyPr/>
          <a:lstStyle/>
          <a:p>
            <a:r>
              <a:rPr lang="cs-CZ" sz="1800" b="1" smtClean="0"/>
              <a:t>Postup:</a:t>
            </a:r>
            <a:r>
              <a:rPr lang="cs-CZ" sz="1800" smtClean="0"/>
              <a:t> Ke dvěma gramům oxidu křemičitého přidáme 5 gramů práškového hořčíku a směs důkladně promícháme. Poté přemístíme do kovového žíhacího kelímku a žíháme v nejteplejší části plamene bunsenova kahanu. Reakce je bouřlivá a doprovází ji uvolnění značného množství tepla a světla!</a:t>
            </a:r>
          </a:p>
          <a:p>
            <a:endParaRPr lang="cs-CZ" sz="1800" smtClean="0"/>
          </a:p>
          <a:p>
            <a:pPr>
              <a:buFont typeface="Wingdings" pitchFamily="2" charset="2"/>
              <a:buNone/>
            </a:pPr>
            <a:endParaRPr lang="cs-CZ" sz="1800" smtClean="0"/>
          </a:p>
          <a:p>
            <a:r>
              <a:rPr lang="cs-CZ" sz="1800" smtClean="0"/>
              <a:t>Po vychladnutí vyškrábeme z kelímku černý silicid hořečnatý a přesypeme jej do zkumavky upevněné v kovovém stojanu v zatemněné místnosti. Po přilití ředěné kyseliny chlorovodíkové dochází k uvolnění silanu. Samozápalný silan reaguje se vzdušným kyslíkem. Silan je oxidován až explozivně, reakční směs „prská“ a v pukajících bublinkách plynného silanu se objevují plameny.</a:t>
            </a:r>
          </a:p>
          <a:p>
            <a:pPr>
              <a:buFont typeface="Wingdings" pitchFamily="2" charset="2"/>
              <a:buNone/>
            </a:pPr>
            <a:endParaRPr lang="cs-CZ" sz="180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614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cs-CZ" sz="1800" i="1" smtClean="0"/>
              <a:t>Bezpečnost:</a:t>
            </a:r>
            <a:r>
              <a:rPr lang="cs-CZ" sz="1800" smtClean="0"/>
              <a:t> Je nezbytné použití ochranných pomůcek – rukavice a štítu. Navíc doporučujeme tmavé brýle, neboť první část reakce probíhající v kovovém kelímku je provázena uvolněním oslňujícího světla (nebezpečí poškození sítnice!). Je také nutné opatrně zacházet s rozžhaveným chemickým nádobím a chránit se před rozžhavenou vykypěnou směsí z kelímku během bouřlivé reakce hořčíku s oxidem křemičitým! V neposlední řadě je velmi nebezpečná i samotná spontánní oxidace silanu. Kypící „kašovitá“ hmota vystřikuje přidanou kyselinu chlorovodíkovou a může dojít i k popálení během zážehů bublinek silanu. Tato reakce by měla být prováděna jen zkušenými demonstrátory.</a:t>
            </a:r>
          </a:p>
          <a:p>
            <a:pPr>
              <a:buFont typeface="Wingdings" pitchFamily="2" charset="2"/>
              <a:buNone/>
            </a:pPr>
            <a:endParaRPr lang="cs-CZ" sz="180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600" b="1" smtClean="0"/>
              <a:t>Vysvětlení: </a:t>
            </a:r>
            <a:r>
              <a:rPr lang="cs-CZ" sz="1600" smtClean="0"/>
              <a:t>V  první fázi dojde k reakci:</a:t>
            </a:r>
          </a:p>
          <a:p>
            <a:r>
              <a:rPr lang="cs-CZ" sz="1600" smtClean="0"/>
              <a:t>	SiO</a:t>
            </a:r>
            <a:r>
              <a:rPr lang="cs-CZ" sz="1600" baseline="-25000" smtClean="0"/>
              <a:t>2</a:t>
            </a:r>
            <a:r>
              <a:rPr lang="cs-CZ" sz="1600" smtClean="0"/>
              <a:t> + 2 Mg → 2 MgO + Si          </a:t>
            </a:r>
          </a:p>
          <a:p>
            <a:pPr>
              <a:buFont typeface="Wingdings" pitchFamily="2" charset="2"/>
              <a:buNone/>
            </a:pPr>
            <a:endParaRPr lang="cs-CZ" sz="1600" smtClean="0"/>
          </a:p>
          <a:p>
            <a:pPr>
              <a:buFont typeface="Wingdings" pitchFamily="2" charset="2"/>
              <a:buNone/>
            </a:pPr>
            <a:endParaRPr lang="cs-CZ" sz="1600" smtClean="0"/>
          </a:p>
          <a:p>
            <a:pPr>
              <a:buFont typeface="Wingdings" pitchFamily="2" charset="2"/>
              <a:buNone/>
            </a:pPr>
            <a:r>
              <a:rPr lang="cs-CZ" sz="1600" smtClean="0"/>
              <a:t>Uvolní se amorfní křemík, který dále reaguje s přítomným hořčíkem:                                </a:t>
            </a:r>
          </a:p>
          <a:p>
            <a:pPr>
              <a:buFont typeface="Wingdings" pitchFamily="2" charset="2"/>
              <a:buNone/>
            </a:pPr>
            <a:r>
              <a:rPr lang="cs-CZ" sz="1600" smtClean="0"/>
              <a:t>                                    Si + 2 Mg → Mg</a:t>
            </a:r>
            <a:r>
              <a:rPr lang="cs-CZ" sz="1600" baseline="-25000" smtClean="0"/>
              <a:t>2</a:t>
            </a:r>
            <a:r>
              <a:rPr lang="cs-CZ" sz="1600" smtClean="0"/>
              <a:t>Si       </a:t>
            </a:r>
          </a:p>
          <a:p>
            <a:pPr>
              <a:buFont typeface="Wingdings" pitchFamily="2" charset="2"/>
              <a:buNone/>
            </a:pPr>
            <a:endParaRPr lang="cs-CZ" sz="1600" smtClean="0"/>
          </a:p>
          <a:p>
            <a:pPr>
              <a:buFont typeface="Wingdings" pitchFamily="2" charset="2"/>
              <a:buNone/>
            </a:pPr>
            <a:r>
              <a:rPr lang="cs-CZ" sz="1600" smtClean="0"/>
              <a:t> </a:t>
            </a:r>
          </a:p>
          <a:p>
            <a:r>
              <a:rPr lang="cs-CZ" sz="1600" smtClean="0"/>
              <a:t>Následuje sled reakcí:     Mg</a:t>
            </a:r>
            <a:r>
              <a:rPr lang="cs-CZ" sz="1600" baseline="-25000" smtClean="0"/>
              <a:t>2</a:t>
            </a:r>
            <a:r>
              <a:rPr lang="cs-CZ" sz="1600" smtClean="0"/>
              <a:t>Si + 4 HCl → SiH</a:t>
            </a:r>
            <a:r>
              <a:rPr lang="cs-CZ" sz="1600" baseline="-25000" smtClean="0"/>
              <a:t>4</a:t>
            </a:r>
            <a:r>
              <a:rPr lang="cs-CZ" sz="1600" smtClean="0"/>
              <a:t> + 2 MgCl</a:t>
            </a:r>
            <a:r>
              <a:rPr lang="cs-CZ" sz="1600" baseline="-25000" smtClean="0"/>
              <a:t>2</a:t>
            </a:r>
            <a:r>
              <a:rPr lang="cs-CZ" sz="1600" smtClean="0"/>
              <a:t>                  </a:t>
            </a:r>
          </a:p>
          <a:p>
            <a:pPr>
              <a:buFont typeface="Wingdings" pitchFamily="2" charset="2"/>
              <a:buNone/>
            </a:pPr>
            <a:r>
              <a:rPr lang="cs-CZ" sz="1600" smtClean="0"/>
              <a:t>                                    SiH</a:t>
            </a:r>
            <a:r>
              <a:rPr lang="cs-CZ" sz="1600" baseline="-25000" smtClean="0"/>
              <a:t>4</a:t>
            </a:r>
            <a:r>
              <a:rPr lang="cs-CZ" sz="1600" smtClean="0"/>
              <a:t> + 2 O</a:t>
            </a:r>
            <a:r>
              <a:rPr lang="cs-CZ" sz="1600" baseline="-25000" smtClean="0"/>
              <a:t>2</a:t>
            </a:r>
            <a:r>
              <a:rPr lang="cs-CZ" sz="1600" smtClean="0"/>
              <a:t>→ SiO</a:t>
            </a:r>
            <a:r>
              <a:rPr lang="cs-CZ" sz="1600" baseline="-25000" smtClean="0"/>
              <a:t>2</a:t>
            </a:r>
            <a:r>
              <a:rPr lang="cs-CZ" sz="1600" smtClean="0"/>
              <a:t> + 2 H</a:t>
            </a:r>
            <a:r>
              <a:rPr lang="cs-CZ" sz="1600" baseline="-25000" smtClean="0"/>
              <a:t>2</a:t>
            </a:r>
            <a:r>
              <a:rPr lang="cs-CZ" sz="1600" smtClean="0"/>
              <a:t>O         </a:t>
            </a:r>
          </a:p>
          <a:p>
            <a:pPr>
              <a:buFont typeface="Wingdings" pitchFamily="2" charset="2"/>
              <a:buNone/>
            </a:pPr>
            <a:endParaRPr lang="cs-CZ" sz="160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200036"/>
          </a:xfrm>
        </p:spPr>
        <p:txBody>
          <a:bodyPr/>
          <a:lstStyle/>
          <a:p>
            <a:r>
              <a:rPr lang="cs-CZ" sz="1200" smtClean="0"/>
              <a:t>Obr. 1</a:t>
            </a:r>
          </a:p>
        </p:txBody>
      </p:sp>
      <p:sp>
        <p:nvSpPr>
          <p:cNvPr id="8195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8196" name="Zástupný symbol pro obrázek 10" descr="silandetail 2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2500" r="12500"/>
          <a:stretch>
            <a:fillRect/>
          </a:stretch>
        </p:blipFill>
        <p:spPr/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200036"/>
          </a:xfrm>
        </p:spPr>
        <p:txBody>
          <a:bodyPr/>
          <a:lstStyle/>
          <a:p>
            <a:r>
              <a:rPr lang="cs-CZ" sz="1200" smtClean="0"/>
              <a:t>Obr. 2</a:t>
            </a:r>
          </a:p>
        </p:txBody>
      </p:sp>
      <p:sp>
        <p:nvSpPr>
          <p:cNvPr id="9219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9220" name="Zástupný symbol pro obrázek 12" descr="silandetail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2500" r="12500"/>
          <a:stretch>
            <a:fillRect/>
          </a:stretch>
        </p:blipFill>
        <p:spPr/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271474"/>
          </a:xfrm>
        </p:spPr>
        <p:txBody>
          <a:bodyPr/>
          <a:lstStyle/>
          <a:p>
            <a:r>
              <a:rPr lang="cs-CZ" sz="1200" smtClean="0"/>
              <a:t>Obr. 3</a:t>
            </a:r>
          </a:p>
        </p:txBody>
      </p:sp>
      <p:sp>
        <p:nvSpPr>
          <p:cNvPr id="10243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10244" name="Zástupný symbol pro obrázek 5" descr="silandetail 4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2500" r="12500"/>
          <a:stretch>
            <a:fillRect/>
          </a:stretch>
        </p:blipFill>
        <p:spPr/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11267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dirty="0" smtClean="0"/>
              <a:t>Zdroje:</a:t>
            </a:r>
          </a:p>
          <a:p>
            <a:pPr>
              <a:buFont typeface="Wingdings" pitchFamily="2" charset="2"/>
              <a:buNone/>
            </a:pPr>
            <a:r>
              <a:rPr lang="cs-CZ" sz="1200" dirty="0" smtClean="0"/>
              <a:t>Obr. 1, Obr. 2, Obr. 3: archiv autora</a:t>
            </a:r>
          </a:p>
          <a:p>
            <a:pPr>
              <a:buFont typeface="Wingdings" pitchFamily="2" charset="2"/>
              <a:buNone/>
            </a:pPr>
            <a:endParaRPr lang="cs-CZ" sz="1200" dirty="0" smtClean="0"/>
          </a:p>
          <a:p>
            <a:pPr>
              <a:buFont typeface="Wingdings" pitchFamily="2" charset="2"/>
              <a:buNone/>
            </a:pPr>
            <a:r>
              <a:rPr lang="cs-CZ" sz="1200" b="1" dirty="0" smtClean="0"/>
              <a:t>BARTOŠ I</a:t>
            </a:r>
            <a:r>
              <a:rPr lang="cs-CZ" sz="1200" dirty="0" smtClean="0"/>
              <a:t>.: </a:t>
            </a:r>
            <a:r>
              <a:rPr lang="cs-CZ" sz="1200" b="1" dirty="0" smtClean="0"/>
              <a:t> </a:t>
            </a:r>
            <a:r>
              <a:rPr lang="cs-CZ" sz="1200" dirty="0" smtClean="0"/>
              <a:t>Digitalizovaný experiment - prostředek k osvojení vybraného učiva obecné chemie. </a:t>
            </a:r>
            <a:r>
              <a:rPr lang="cs-CZ" sz="1200" i="1" dirty="0" smtClean="0"/>
              <a:t>Disertační práce. </a:t>
            </a:r>
            <a:r>
              <a:rPr lang="cs-CZ" sz="1200" dirty="0" smtClean="0"/>
              <a:t>Praha: </a:t>
            </a:r>
            <a:r>
              <a:rPr lang="cs-CZ" sz="1200" dirty="0" err="1" smtClean="0"/>
              <a:t>Př</a:t>
            </a:r>
            <a:r>
              <a:rPr lang="cs-CZ" sz="1200" dirty="0" smtClean="0"/>
              <a:t> UK, 2010. </a:t>
            </a:r>
          </a:p>
          <a:p>
            <a:pPr>
              <a:buFont typeface="Wingdings" pitchFamily="2" charset="2"/>
              <a:buNone/>
            </a:pPr>
            <a:endParaRPr lang="cs-CZ" sz="1200" dirty="0" smtClean="0"/>
          </a:p>
          <a:p>
            <a:pPr>
              <a:buNone/>
            </a:pPr>
            <a:r>
              <a:rPr lang="pl-PL" sz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[online]. [cit. 10.9.2013]. Dostupny na </a:t>
            </a:r>
            <a:r>
              <a:rPr lang="pl-PL" sz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WWW</a:t>
            </a:r>
            <a:r>
              <a:rPr lang="pl-PL" sz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</a:t>
            </a:r>
            <a:r>
              <a:rPr lang="cs-CZ" sz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http://www.</a:t>
            </a:r>
            <a:r>
              <a:rPr lang="cs-CZ" sz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chem.leeds.ac.uk</a:t>
            </a:r>
            <a:r>
              <a:rPr lang="cs-CZ" sz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/</a:t>
            </a:r>
            <a:r>
              <a:rPr lang="cs-CZ" sz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delights</a:t>
            </a:r>
            <a:r>
              <a:rPr lang="cs-CZ" sz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/</a:t>
            </a:r>
            <a:endParaRPr lang="cs-CZ" sz="1200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ixel">
  <a:themeElements>
    <a:clrScheme name="Vlastní 3">
      <a:dk1>
        <a:srgbClr val="000000"/>
      </a:dk1>
      <a:lt1>
        <a:srgbClr val="FFFFFF"/>
      </a:lt1>
      <a:dk2>
        <a:srgbClr val="000000"/>
      </a:dk2>
      <a:lt2>
        <a:srgbClr val="0070C0"/>
      </a:lt2>
      <a:accent1>
        <a:srgbClr val="40AFFF"/>
      </a:accent1>
      <a:accent2>
        <a:srgbClr val="40AFFF"/>
      </a:accent2>
      <a:accent3>
        <a:srgbClr val="FFFFFF"/>
      </a:accent3>
      <a:accent4>
        <a:srgbClr val="000000"/>
      </a:accent4>
      <a:accent5>
        <a:srgbClr val="B2DFFF"/>
      </a:accent5>
      <a:accent6>
        <a:srgbClr val="B2DFFF"/>
      </a:accent6>
      <a:hlink>
        <a:srgbClr val="B2DFFF"/>
      </a:hlink>
      <a:folHlink>
        <a:srgbClr val="B2DFFF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Watermark</Template>
  <TotalTime>689</TotalTime>
  <Words>215</Words>
  <Application>Microsoft Office PowerPoint</Application>
  <PresentationFormat>Předvádění na obrazovce (4:3)</PresentationFormat>
  <Paragraphs>46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Pixel</vt:lpstr>
      <vt:lpstr>Snímek 1</vt:lpstr>
      <vt:lpstr>Pomůcky: těžkotavitelná zkumavka, kovový žíhací kelímek, chemické kleště, kovová lžička, ochranné rukavice, štít, tmavé brýle   Chemikálie: práškový Mg, práškový SiO2  Bezpečnost: hořčík: hořlavý, R 11,15, S 7/8,43 </vt:lpstr>
      <vt:lpstr>Snímek 3</vt:lpstr>
      <vt:lpstr>Snímek 4</vt:lpstr>
      <vt:lpstr>Snímek 5</vt:lpstr>
      <vt:lpstr>Obr. 1</vt:lpstr>
      <vt:lpstr>Obr. 2</vt:lpstr>
      <vt:lpstr>Obr. 3</vt:lpstr>
      <vt:lpstr>Snímek 9</vt:lpstr>
    </vt:vector>
  </TitlesOfParts>
  <Company>Privat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Dum</cp:lastModifiedBy>
  <cp:revision>54</cp:revision>
  <dcterms:created xsi:type="dcterms:W3CDTF">2012-07-13T11:26:26Z</dcterms:created>
  <dcterms:modified xsi:type="dcterms:W3CDTF">2014-02-15T09:03:54Z</dcterms:modified>
</cp:coreProperties>
</file>