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9"/>
  </p:notesMasterIdLst>
  <p:sldIdLst>
    <p:sldId id="272" r:id="rId2"/>
    <p:sldId id="281" r:id="rId3"/>
    <p:sldId id="291" r:id="rId4"/>
    <p:sldId id="294" r:id="rId5"/>
    <p:sldId id="299" r:id="rId6"/>
    <p:sldId id="300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66B14F5-B979-4314-AB04-13E9F0EF9E7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AFD86B49-D47F-42F8-B5B9-370C33835E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AED716-574A-438B-9746-068DD317AE6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52D24-432E-4530-BB62-8335052F1E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3AE17A-EB24-4A03-82CF-8C6522F3F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3DA287-8480-4696-82A8-0F70E8B9D5B2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CE1D26-181F-448F-9852-EA10BC7B5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CA9DA-6D39-4C68-9336-C8C896419F3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810167-A17E-4F77-8859-8D3210582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5DF1DB-C9EC-41E8-BDA7-EB4A9E7F51F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E68FE1-5544-48A7-9CBB-02BBCD1CB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A2DEC-1C6E-40C2-9029-AE2EC086239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A4CC6F-4FAB-42D7-AF28-FCC4054CEC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51E422-083F-4573-9590-97F64C76600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8BA9FD-09DF-4E8E-8AF5-98B69F3A47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B8F4FD-ECFF-4F46-8C33-813F618F577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17EACF-4550-4B70-AFEB-FBC33F1076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5CB314-B0DF-4DAC-96C6-3051B58B5DE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21F7FE-07BA-4D8B-850E-9FAE2EA3E8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88A44F-AE98-4D43-8DA1-CF4F938AEAA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0245FE-956B-4291-9059-504EBCD4FB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7EEFF-C0E9-4CE1-BC39-78AA1F1B0D0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2EB55D-2175-49DE-9947-9C1991C70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10B036-75FD-4DDD-AF33-8C1C0AB91D3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EAEBC2-5A93-42D1-B415-E98DE0889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0A8952-E67E-494D-A773-21D79B13FD0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44FA76-8A39-4B51-8553-92F9394D2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3175B-3259-4487-8386-4C42EF9B499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3F1C0AA5-A552-48B3-ACEF-1FBBF58249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23A75878-B788-4606-833B-146270C4E5B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307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VY_32_INOVACE_CH_6E_BAR_16_KULICKY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13.9.2013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Demonstrace vlivu plošného obsahu na rychlost reakce.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429125"/>
          </a:xfrm>
        </p:spPr>
        <p:txBody>
          <a:bodyPr/>
          <a:lstStyle/>
          <a:p>
            <a:r>
              <a:rPr lang="cs-CZ" sz="1800" b="1" smtClean="0"/>
              <a:t>Pomůcky</a:t>
            </a:r>
            <a:r>
              <a:rPr lang="cs-CZ" sz="1800" smtClean="0"/>
              <a:t>: chemická lžička, třecí miska s tloučkem, tři kamínky křemene velikosti cca 3 cm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Chemikálie</a:t>
            </a:r>
            <a:r>
              <a:rPr lang="cs-CZ" sz="1800" smtClean="0"/>
              <a:t>: hliník ve formě velmi jemného prášku (pudru) a ve formě fólie (alobal), manganistan draselný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Bezpečnost</a:t>
            </a:r>
            <a:r>
              <a:rPr lang="cs-CZ" sz="1800" smtClean="0"/>
              <a:t>:</a:t>
            </a:r>
            <a:br>
              <a:rPr lang="cs-CZ" sz="1800" smtClean="0"/>
            </a:br>
            <a:r>
              <a:rPr lang="cs-CZ" sz="1800" smtClean="0"/>
              <a:t>hliník práškový: hořlavý, R 15,17, S 7/8,43</a:t>
            </a:r>
            <a:br>
              <a:rPr lang="cs-CZ" sz="1800" smtClean="0"/>
            </a:br>
            <a:r>
              <a:rPr lang="cs-CZ" sz="1800" smtClean="0"/>
              <a:t>manganistan draselný: oxidující, zdraví škodlivý, nebezpečný pro životní prostředí, R8,22,50/53, S2,60,61</a:t>
            </a:r>
            <a:br>
              <a:rPr lang="cs-CZ" sz="1800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r>
              <a:rPr lang="cs-CZ" sz="1800" b="1" smtClean="0"/>
              <a:t>Postup</a:t>
            </a:r>
            <a:r>
              <a:rPr lang="cs-CZ" sz="1800" smtClean="0"/>
              <a:t>: V třecí misce rozetřeme na jemný prášek 3 gramy KMnO</a:t>
            </a:r>
            <a:r>
              <a:rPr lang="cs-CZ" sz="1800" baseline="-25000" smtClean="0"/>
              <a:t>4</a:t>
            </a:r>
            <a:r>
              <a:rPr lang="cs-CZ" sz="1800" smtClean="0"/>
              <a:t> a smísíme na velkém filtračním papíře se 2 gramy hliníkového prášku (velmi malé zrnitosti). Obě složky musí být ve velmi suchém stavu. Mícháme velmi opatrně a přesypáváním z papíru na papír. Poté směs přemístíme do hliníkové fólie tvaru čtverce o velikosti strany 20 cm. Do vytvořené „práškové hromádky“ opatrně vložíme tři kamínky a vše zabalíme do fólie. Kuličku je třeba stlačit, ale ne velkou silou, aby nedošlo k předčasné explozi. Vše provádíme v pracovních rukavicích. Vytvořenou kuličku prudce hodíme o betonovou podlahu na volném prostranství a náraz kamínků o sebe iniciuje chemickou reakci.</a:t>
            </a:r>
          </a:p>
          <a:p>
            <a:r>
              <a:rPr lang="cs-CZ" sz="1800" smtClean="0"/>
              <a:t>Bezpečnost: V žádném případě nelze roztírat oba reaktanty, tedy oxidační činidlo s „palivem“, dohromady v třecí misce. Při mačkání bouchací kuličky do hliníkové fólie se vyvarujeme vyvíjení nadměrného tlaku. Při práci s pyrotechnickými směsmi máme ochranný štít a raději staré silné rukavice.</a:t>
            </a:r>
          </a:p>
          <a:p>
            <a:pPr>
              <a:buFont typeface="Wingdings" pitchFamily="2" charset="2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smtClean="0"/>
              <a:t>Vysvětlení</a:t>
            </a:r>
            <a:r>
              <a:rPr lang="cs-CZ" sz="1800" smtClean="0"/>
              <a:t>: Reaktivita látek roste se zvětšujícím se obsahem vzájemných kontaktních ploch. Podle srážkové teorie dojde v daném časovém úseku ke většímu počtu vzájemných srážek reagujících částic. Hliník a manganistan draselný ve formě „pudrů“ jsou velmi reaktivní. Aktivační energie reakce pochází z jiskry, případně jen z tepla uvolněného po nárazu kamínků, které stačí k zahájení reakce. Hliník vystupuje jako palivo, přičemž se využívá jeho vysoké afinity ke kyslíku (zde obsaženém v manganistanu). Manganistan draselný je účinné oxidační činidlo. 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  <a:p>
            <a:r>
              <a:rPr lang="cs-CZ" sz="1800" b="1" smtClean="0"/>
              <a:t>Rovnice: </a:t>
            </a:r>
            <a:r>
              <a:rPr lang="cs-CZ" sz="1800" smtClean="0"/>
              <a:t>Reakce proběhne podle reakčního schématu: 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  <a:p>
            <a:pPr>
              <a:buFont typeface="Wingdings" pitchFamily="2" charset="2"/>
              <a:buNone/>
            </a:pPr>
            <a:r>
              <a:rPr lang="cs-CZ" sz="1800" smtClean="0"/>
              <a:t>	Al+KMnO</a:t>
            </a:r>
            <a:r>
              <a:rPr lang="cs-CZ" sz="1800" baseline="-25000" smtClean="0"/>
              <a:t>4</a:t>
            </a:r>
            <a:r>
              <a:rPr lang="cs-CZ" sz="1800" smtClean="0"/>
              <a:t> → Al</a:t>
            </a:r>
            <a:r>
              <a:rPr lang="cs-CZ" sz="1800" baseline="-25000" smtClean="0"/>
              <a:t>2</a:t>
            </a:r>
            <a:r>
              <a:rPr lang="cs-CZ" sz="1800" smtClean="0"/>
              <a:t>O</a:t>
            </a:r>
            <a:r>
              <a:rPr lang="cs-CZ" sz="1800" baseline="-25000" smtClean="0"/>
              <a:t>3</a:t>
            </a:r>
            <a:r>
              <a:rPr lang="cs-CZ" sz="1800" smtClean="0"/>
              <a:t> + K</a:t>
            </a:r>
            <a:r>
              <a:rPr lang="cs-CZ" sz="1800" baseline="-25000" smtClean="0"/>
              <a:t>2</a:t>
            </a:r>
            <a:r>
              <a:rPr lang="cs-CZ" sz="1800" smtClean="0"/>
              <a:t>MnO</a:t>
            </a:r>
            <a:r>
              <a:rPr lang="cs-CZ" sz="1800" baseline="-25000" smtClean="0"/>
              <a:t>4</a:t>
            </a:r>
            <a:r>
              <a:rPr lang="cs-CZ" sz="1800" smtClean="0"/>
              <a:t> + MnO</a:t>
            </a:r>
            <a:r>
              <a:rPr lang="cs-CZ" sz="1800" baseline="-25000" smtClean="0"/>
              <a:t>2</a:t>
            </a:r>
            <a:r>
              <a:rPr lang="cs-CZ" sz="1800" smtClean="0"/>
              <a:t> 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00036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sp>
        <p:nvSpPr>
          <p:cNvPr id="7171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172" name="Zástupný symbol pro obrázek 9" descr="bouchkulicky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sp>
        <p:nvSpPr>
          <p:cNvPr id="819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196" name="Zástupný symbol pro obrázek 8" descr="explozekulicky2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I</a:t>
            </a:r>
            <a:r>
              <a:rPr lang="cs-CZ" sz="1200" dirty="0" smtClean="0"/>
              <a:t>.: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738</TotalTime>
  <Words>198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Pomůcky: chemická lžička, třecí miska s tloučkem, tři kamínky křemene velikosti cca 3 cm  Chemikálie: hliník ve formě velmi jemného prášku (pudru) a ve formě fólie (alobal), manganistan draselný   Bezpečnost: hliník práškový: hořlavý, R 15,17, S 7/8,43 manganistan draselný: oxidující, zdraví škodlivý, nebezpečný pro životní prostředí, R8,22,50/53, S2,60,61 </vt:lpstr>
      <vt:lpstr>Snímek 3</vt:lpstr>
      <vt:lpstr>Snímek 4</vt:lpstr>
      <vt:lpstr>Obr. 1</vt:lpstr>
      <vt:lpstr>Obr. 2</vt:lpstr>
      <vt:lpstr>Snímek 7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58</cp:revision>
  <dcterms:created xsi:type="dcterms:W3CDTF">2012-07-13T11:26:26Z</dcterms:created>
  <dcterms:modified xsi:type="dcterms:W3CDTF">2014-02-15T08:45:23Z</dcterms:modified>
</cp:coreProperties>
</file>