
<file path=[Content_Types].xml><?xml version="1.0" encoding="utf-8"?>
<Types xmlns="http://schemas.openxmlformats.org/package/2006/content-types">
  <Default Extension="tmp" ContentType="image/png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9" r:id="rId4"/>
    <p:sldId id="261" r:id="rId5"/>
    <p:sldId id="260" r:id="rId6"/>
    <p:sldId id="262" r:id="rId7"/>
    <p:sldId id="263" r:id="rId8"/>
    <p:sldId id="264" r:id="rId9"/>
    <p:sldId id="257" r:id="rId10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756" y="-9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887468"/>
            <a:ext cx="7315200" cy="1946269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874898"/>
            <a:ext cx="7315200" cy="858474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F2520-B937-47B1-95E0-99E5450C2703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BBD3829-083E-4E7D-8172-B744A48A180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F2520-B937-47B1-95E0-99E5450C2703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D3829-083E-4E7D-8172-B744A48A1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3763179"/>
            <a:ext cx="7315200" cy="970194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898823"/>
            <a:ext cx="7315200" cy="82382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F2520-B937-47B1-95E0-99E5450C2703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D3829-083E-4E7D-8172-B744A48A1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F2520-B937-47B1-95E0-99E5450C2703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D3829-083E-4E7D-8172-B744A48A180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158537"/>
            <a:ext cx="7315200" cy="86557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057400"/>
            <a:ext cx="3566160" cy="269519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057401"/>
            <a:ext cx="3566160" cy="269676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057400"/>
            <a:ext cx="3364992" cy="466344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057400"/>
            <a:ext cx="3362062" cy="466344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F2520-B937-47B1-95E0-99E5450C2703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D3829-083E-4E7D-8172-B744A48A180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158537"/>
            <a:ext cx="7315200" cy="86557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2537460"/>
            <a:ext cx="3566160" cy="221513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2537460"/>
            <a:ext cx="3566160" cy="221513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F2520-B937-47B1-95E0-99E5450C2703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D3829-083E-4E7D-8172-B744A48A1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F2520-B937-47B1-95E0-99E5450C2703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D3829-083E-4E7D-8172-B744A48A1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369022"/>
            <a:ext cx="2950936" cy="1629761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370032"/>
            <a:ext cx="4207848" cy="3357461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045822"/>
            <a:ext cx="2950936" cy="168404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F2520-B937-47B1-95E0-99E5450C2703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D3829-083E-4E7D-8172-B744A48A1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371600"/>
            <a:ext cx="2953512" cy="1632204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1714500"/>
            <a:ext cx="4038600" cy="25146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044952"/>
            <a:ext cx="2953512" cy="168706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F2520-B937-47B1-95E0-99E5450C2703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D3829-083E-4E7D-8172-B744A48A1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F2520-B937-47B1-95E0-99E5450C2703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D3829-083E-4E7D-8172-B744A48A1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1" y="1370032"/>
            <a:ext cx="1492499" cy="336334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370032"/>
            <a:ext cx="5241476" cy="336334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F2520-B937-47B1-95E0-99E5450C2703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BD3829-083E-4E7D-8172-B744A48A18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430355"/>
            <a:ext cx="86236" cy="42923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430355"/>
            <a:ext cx="576072" cy="42923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158537"/>
            <a:ext cx="7315200" cy="86557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077375"/>
            <a:ext cx="7315200" cy="26546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411597"/>
            <a:ext cx="1189132" cy="22343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3D1F2520-B937-47B1-95E0-99E5450C2703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6" y="411598"/>
            <a:ext cx="941203" cy="2263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8BBD3829-083E-4E7D-8172-B744A48A180C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9" y="641968"/>
            <a:ext cx="2246489" cy="225920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tatnivlajky.cz/italie" TargetMode="External"/><Relationship Id="rId13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8.png"/><Relationship Id="rId12" Type="http://schemas.openxmlformats.org/officeDocument/2006/relationships/hyperlink" Target="http://www.statnivlajky.cz/velka-britanie" TargetMode="External"/><Relationship Id="rId17" Type="http://schemas.openxmlformats.org/officeDocument/2006/relationships/image" Target="../media/image13.png"/><Relationship Id="rId2" Type="http://schemas.openxmlformats.org/officeDocument/2006/relationships/hyperlink" Target="http://www.statnivlajky.cz/kanada" TargetMode="External"/><Relationship Id="rId16" Type="http://schemas.openxmlformats.org/officeDocument/2006/relationships/hyperlink" Target="http://www.statnivlajky.cz/rusk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tatnivlajky.cz/francie" TargetMode="External"/><Relationship Id="rId11" Type="http://schemas.openxmlformats.org/officeDocument/2006/relationships/image" Target="../media/image10.png"/><Relationship Id="rId5" Type="http://schemas.openxmlformats.org/officeDocument/2006/relationships/image" Target="../media/image7.png"/><Relationship Id="rId15" Type="http://schemas.openxmlformats.org/officeDocument/2006/relationships/image" Target="../media/image12.png"/><Relationship Id="rId10" Type="http://schemas.openxmlformats.org/officeDocument/2006/relationships/hyperlink" Target="http://www.statnivlajky.cz/nemecko" TargetMode="External"/><Relationship Id="rId4" Type="http://schemas.openxmlformats.org/officeDocument/2006/relationships/hyperlink" Target="http://www.statnivlajky.cz/spojene-staty-americke" TargetMode="External"/><Relationship Id="rId9" Type="http://schemas.openxmlformats.org/officeDocument/2006/relationships/image" Target="../media/image9.png"/><Relationship Id="rId14" Type="http://schemas.openxmlformats.org/officeDocument/2006/relationships/hyperlink" Target="http://www.statnivlajky.cz/japonsko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www.imf.org/external/index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hyperlink" Target="http://theconservativetreehouse.files.wordpress.com/2011/02/riot-7.jpg" TargetMode="External"/><Relationship Id="rId4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www.ranklogos.com/wp-content/uploads/2012/05/World-Bank-logo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anklogos.com/banks-logos/world-bank-logo/" TargetMode="External"/><Relationship Id="rId2" Type="http://schemas.openxmlformats.org/officeDocument/2006/relationships/hyperlink" Target="http://planety.astro.cz/zeme/1934-zeme2013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rozvojovka.cz/ostatni-mezinarodni-organiza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518560772"/>
              </p:ext>
            </p:extLst>
          </p:nvPr>
        </p:nvGraphicFramePr>
        <p:xfrm>
          <a:off x="1001323" y="1611005"/>
          <a:ext cx="7056784" cy="3557016"/>
        </p:xfrm>
        <a:graphic>
          <a:graphicData uri="http://schemas.openxmlformats.org/drawingml/2006/table">
            <a:tbl>
              <a:tblPr/>
              <a:tblGrid>
                <a:gridCol w="1799025"/>
                <a:gridCol w="5257759"/>
              </a:tblGrid>
              <a:tr h="264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Číslo projektu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264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149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Název školy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64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Zeměpis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(klíčová aktivita III/2)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64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Téma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Významné politické a hospodářské organizace ve světě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264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642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Jméno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7697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ea typeface="Times New Roman" pitchFamily="18" charset="0"/>
                          <a:cs typeface="Arial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navazuje na předchozí učiva o OSN, EU a NATO – organizacích, o nichž se v různých podobách specifikovaných jednotlivými ŠVP vyučuje na všech druzích škol. Toto rozšiřující učivo má pak za cíl seznámit žáky s dalšími organizacemi, které rozvíjí mezinárodní spolupráci ve světě.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264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 Datum tvorby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5.1. 2014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3"/>
          <p:cNvGrpSpPr/>
          <p:nvPr/>
        </p:nvGrpSpPr>
        <p:grpSpPr>
          <a:xfrm>
            <a:off x="9081" y="0"/>
            <a:ext cx="8883709" cy="1531420"/>
            <a:chOff x="-92650" y="483518"/>
            <a:chExt cx="8883709" cy="1531420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6" name="Obrázek 5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Obdélník 8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585139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483518"/>
            <a:ext cx="7315200" cy="1946269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VÝZNAMNÉ POLITICKÉ              A HOSPODÁŘSKÉ ORGANIZACE VE SVĚTĚ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948264" y="4299942"/>
            <a:ext cx="2001416" cy="641068"/>
          </a:xfrm>
        </p:spPr>
        <p:txBody>
          <a:bodyPr>
            <a:normAutofit fontScale="92500" lnSpcReduction="10000"/>
          </a:bodyPr>
          <a:lstStyle/>
          <a:p>
            <a:r>
              <a:rPr lang="cs-CZ" sz="1800" dirty="0" smtClean="0"/>
              <a:t>© Dušan Kráčmar</a:t>
            </a:r>
          </a:p>
          <a:p>
            <a:r>
              <a:rPr lang="cs-CZ" sz="1800" smtClean="0"/>
              <a:t>           2014</a:t>
            </a:r>
            <a:endParaRPr lang="cs-CZ" sz="1800" dirty="0"/>
          </a:p>
        </p:txBody>
      </p:sp>
      <p:pic>
        <p:nvPicPr>
          <p:cNvPr id="1026" name="Picture 2" descr="Východní polokoul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6611" y="2499742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8046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51470"/>
            <a:ext cx="7315200" cy="865573"/>
          </a:xfrm>
        </p:spPr>
        <p:txBody>
          <a:bodyPr/>
          <a:lstStyle/>
          <a:p>
            <a:pPr algn="ctr"/>
            <a:r>
              <a:rPr lang="cs-CZ" dirty="0" smtClean="0"/>
              <a:t>G 7/G 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843558"/>
            <a:ext cx="7315200" cy="3168352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</a:pPr>
            <a:r>
              <a:rPr lang="cs-CZ" sz="1800" dirty="0" smtClean="0"/>
              <a:t>sdružení sedmi států, které se označují jako nejvyspělejší (G 7) a Ruska (G 8), schází se od roku 1975</a:t>
            </a:r>
          </a:p>
          <a:p>
            <a:pPr>
              <a:buClr>
                <a:schemeClr val="tx1"/>
              </a:buClr>
            </a:pPr>
            <a:r>
              <a:rPr lang="cs-CZ" sz="1800" dirty="0"/>
              <a:t>n</a:t>
            </a:r>
            <a:r>
              <a:rPr lang="cs-CZ" sz="1800" dirty="0" smtClean="0"/>
              <a:t>ázev odvozen z anglického G – great (velký)</a:t>
            </a:r>
          </a:p>
          <a:p>
            <a:pPr>
              <a:buClr>
                <a:schemeClr val="tx1"/>
              </a:buClr>
            </a:pPr>
            <a:r>
              <a:rPr lang="cs-CZ" sz="1800" dirty="0" smtClean="0"/>
              <a:t>jde o neformální sdružení – organizace nemá pevně stanovenou strukturu ani pravidla</a:t>
            </a:r>
          </a:p>
          <a:p>
            <a:pPr>
              <a:buClr>
                <a:schemeClr val="tx1"/>
              </a:buClr>
            </a:pPr>
            <a:r>
              <a:rPr lang="cs-CZ" sz="1800" dirty="0" smtClean="0"/>
              <a:t>členové se každoročně scházejí na společném summitu (setkání prezidentů a ministrů), kde se řeší globální otázky společnosti (ekonomika, sociální otázky, právo, terorismus atd.)</a:t>
            </a:r>
          </a:p>
          <a:p>
            <a:pPr>
              <a:buClr>
                <a:schemeClr val="tx1"/>
              </a:buClr>
            </a:pPr>
            <a:r>
              <a:rPr lang="cs-CZ" sz="1800" dirty="0"/>
              <a:t>k</a:t>
            </a:r>
            <a:r>
              <a:rPr lang="cs-CZ" sz="1800" dirty="0" smtClean="0"/>
              <a:t> jednání bývají často přizváni i zástupci EU</a:t>
            </a:r>
          </a:p>
          <a:p>
            <a:pPr>
              <a:buClr>
                <a:schemeClr val="tx1"/>
              </a:buClr>
            </a:pPr>
            <a:r>
              <a:rPr lang="cs-CZ" sz="1800" dirty="0"/>
              <a:t>č</a:t>
            </a:r>
            <a:r>
              <a:rPr lang="cs-CZ" sz="1800" dirty="0" smtClean="0"/>
              <a:t>lenové:     </a:t>
            </a:r>
            <a:endParaRPr lang="cs-CZ" sz="1800" dirty="0"/>
          </a:p>
        </p:txBody>
      </p:sp>
      <p:pic>
        <p:nvPicPr>
          <p:cNvPr id="1026" name="Picture 2" descr="Kanadská vlajka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152233"/>
            <a:ext cx="982546" cy="574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Vlajka Spojených států amerických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24" y="4170356"/>
            <a:ext cx="982546" cy="562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rancouzská vlajka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7246" y="4164315"/>
            <a:ext cx="982546" cy="574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talská vlajka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186805"/>
            <a:ext cx="982546" cy="570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Německá vlajka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164315"/>
            <a:ext cx="982546" cy="591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Britská vlajka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186805"/>
            <a:ext cx="982546" cy="570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Japonská vlajka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164315"/>
            <a:ext cx="982546" cy="574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Ruská vlajka">
            <a:hlinkClick r:id="rId16"/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4161360"/>
            <a:ext cx="965018" cy="577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Podnadpis 2"/>
          <p:cNvSpPr txBox="1">
            <a:spLocks/>
          </p:cNvSpPr>
          <p:nvPr/>
        </p:nvSpPr>
        <p:spPr>
          <a:xfrm>
            <a:off x="268259" y="4757437"/>
            <a:ext cx="712676" cy="36004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00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28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57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1800" dirty="0" smtClean="0">
                <a:solidFill>
                  <a:schemeClr val="tx2"/>
                </a:solidFill>
              </a:rPr>
              <a:t>USA</a:t>
            </a:r>
            <a:endParaRPr lang="cs-CZ" sz="1800" dirty="0">
              <a:solidFill>
                <a:schemeClr val="tx2"/>
              </a:solidFill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1259632" y="4727150"/>
            <a:ext cx="982545" cy="50889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00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28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57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1800" dirty="0" smtClean="0">
                <a:solidFill>
                  <a:schemeClr val="tx2"/>
                </a:solidFill>
              </a:rPr>
              <a:t>Kanada</a:t>
            </a:r>
            <a:endParaRPr lang="cs-CZ" sz="1800" dirty="0">
              <a:solidFill>
                <a:schemeClr val="tx2"/>
              </a:solidFill>
            </a:endParaRPr>
          </a:p>
        </p:txBody>
      </p:sp>
      <p:sp>
        <p:nvSpPr>
          <p:cNvPr id="14" name="Podnadpis 2"/>
          <p:cNvSpPr txBox="1">
            <a:spLocks/>
          </p:cNvSpPr>
          <p:nvPr/>
        </p:nvSpPr>
        <p:spPr>
          <a:xfrm>
            <a:off x="2210994" y="4727148"/>
            <a:ext cx="1168199" cy="50889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00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28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57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1800" dirty="0" smtClean="0">
                <a:solidFill>
                  <a:schemeClr val="tx2"/>
                </a:solidFill>
              </a:rPr>
              <a:t>Japonsko</a:t>
            </a:r>
            <a:endParaRPr lang="cs-CZ" sz="1800" dirty="0">
              <a:solidFill>
                <a:schemeClr val="tx2"/>
              </a:solidFill>
            </a:endParaRPr>
          </a:p>
        </p:txBody>
      </p:sp>
      <p:sp>
        <p:nvSpPr>
          <p:cNvPr id="15" name="Podnadpis 2"/>
          <p:cNvSpPr txBox="1">
            <a:spLocks/>
          </p:cNvSpPr>
          <p:nvPr/>
        </p:nvSpPr>
        <p:spPr>
          <a:xfrm>
            <a:off x="3399053" y="4727151"/>
            <a:ext cx="1168199" cy="50889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00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28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57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None/>
            </a:pPr>
            <a:r>
              <a:rPr lang="cs-CZ" sz="1800" dirty="0" smtClean="0">
                <a:solidFill>
                  <a:schemeClr val="tx2"/>
                </a:solidFill>
              </a:rPr>
              <a:t>Německo</a:t>
            </a:r>
            <a:endParaRPr lang="cs-CZ" sz="1800" dirty="0">
              <a:solidFill>
                <a:schemeClr val="tx2"/>
              </a:solidFill>
            </a:endParaRPr>
          </a:p>
        </p:txBody>
      </p:sp>
      <p:sp>
        <p:nvSpPr>
          <p:cNvPr id="16" name="Podnadpis 2"/>
          <p:cNvSpPr txBox="1">
            <a:spLocks/>
          </p:cNvSpPr>
          <p:nvPr/>
        </p:nvSpPr>
        <p:spPr>
          <a:xfrm>
            <a:off x="4544419" y="4733192"/>
            <a:ext cx="1168199" cy="5088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00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28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57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 algn="ctr">
              <a:buNone/>
            </a:pPr>
            <a:r>
              <a:rPr lang="cs-CZ" sz="1800" dirty="0" smtClean="0">
                <a:solidFill>
                  <a:schemeClr val="tx2"/>
                </a:solidFill>
              </a:rPr>
              <a:t>Francie</a:t>
            </a:r>
            <a:endParaRPr lang="cs-CZ" sz="1800" dirty="0">
              <a:solidFill>
                <a:schemeClr val="tx2"/>
              </a:solidFill>
            </a:endParaRPr>
          </a:p>
        </p:txBody>
      </p:sp>
      <p:sp>
        <p:nvSpPr>
          <p:cNvPr id="17" name="Podnadpis 2"/>
          <p:cNvSpPr txBox="1">
            <a:spLocks/>
          </p:cNvSpPr>
          <p:nvPr/>
        </p:nvSpPr>
        <p:spPr>
          <a:xfrm>
            <a:off x="5619792" y="4683009"/>
            <a:ext cx="1168199" cy="50889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00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28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57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 algn="ctr">
              <a:buNone/>
            </a:pPr>
            <a:r>
              <a:rPr lang="cs-CZ" sz="1400" dirty="0" smtClean="0">
                <a:solidFill>
                  <a:schemeClr val="tx2"/>
                </a:solidFill>
              </a:rPr>
              <a:t>Velká </a:t>
            </a:r>
            <a:r>
              <a:rPr lang="cs-CZ" sz="1400" dirty="0">
                <a:solidFill>
                  <a:schemeClr val="tx2"/>
                </a:solidFill>
              </a:rPr>
              <a:t>B</a:t>
            </a:r>
            <a:r>
              <a:rPr lang="cs-CZ" sz="1400" dirty="0" smtClean="0">
                <a:solidFill>
                  <a:schemeClr val="tx2"/>
                </a:solidFill>
              </a:rPr>
              <a:t>ritánie</a:t>
            </a:r>
            <a:endParaRPr lang="cs-CZ" sz="1400" dirty="0">
              <a:solidFill>
                <a:schemeClr val="tx2"/>
              </a:solidFill>
            </a:endParaRPr>
          </a:p>
        </p:txBody>
      </p:sp>
      <p:sp>
        <p:nvSpPr>
          <p:cNvPr id="18" name="Podnadpis 2"/>
          <p:cNvSpPr txBox="1">
            <a:spLocks/>
          </p:cNvSpPr>
          <p:nvPr/>
        </p:nvSpPr>
        <p:spPr>
          <a:xfrm>
            <a:off x="6706674" y="4739233"/>
            <a:ext cx="1168199" cy="5088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00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28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57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 algn="ctr">
              <a:buNone/>
            </a:pPr>
            <a:r>
              <a:rPr lang="cs-CZ" sz="1800" dirty="0" smtClean="0">
                <a:solidFill>
                  <a:schemeClr val="tx2"/>
                </a:solidFill>
              </a:rPr>
              <a:t>Itálie</a:t>
            </a:r>
            <a:endParaRPr lang="cs-CZ" sz="1800" dirty="0">
              <a:solidFill>
                <a:schemeClr val="tx2"/>
              </a:solidFill>
            </a:endParaRPr>
          </a:p>
        </p:txBody>
      </p:sp>
      <p:sp>
        <p:nvSpPr>
          <p:cNvPr id="19" name="Podnadpis 2"/>
          <p:cNvSpPr txBox="1">
            <a:spLocks/>
          </p:cNvSpPr>
          <p:nvPr/>
        </p:nvSpPr>
        <p:spPr>
          <a:xfrm>
            <a:off x="7854785" y="4726097"/>
            <a:ext cx="1168199" cy="5088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0292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00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8288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0574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Wingdings" pitchFamily="2" charset="2"/>
              <a:buChar char="§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 algn="ctr">
              <a:buNone/>
            </a:pPr>
            <a:r>
              <a:rPr lang="cs-CZ" sz="1800" dirty="0" smtClean="0">
                <a:solidFill>
                  <a:schemeClr val="tx2"/>
                </a:solidFill>
              </a:rPr>
              <a:t>Rusko</a:t>
            </a:r>
            <a:endParaRPr lang="cs-CZ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1169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51470"/>
            <a:ext cx="7315200" cy="865573"/>
          </a:xfrm>
        </p:spPr>
        <p:txBody>
          <a:bodyPr/>
          <a:lstStyle/>
          <a:p>
            <a:pPr algn="ctr"/>
            <a:r>
              <a:rPr lang="cs-CZ" dirty="0" smtClean="0"/>
              <a:t>OECD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771550"/>
            <a:ext cx="7315200" cy="3168352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</a:pPr>
            <a:r>
              <a:rPr lang="cs-CZ" sz="1400" dirty="0" smtClean="0"/>
              <a:t>Organizace pro ekonomickou spolupráci a rozvoj (z anglického </a:t>
            </a:r>
            <a:r>
              <a:rPr lang="cs-CZ" sz="1400" dirty="0" err="1" smtClean="0"/>
              <a:t>Organisation</a:t>
            </a:r>
            <a:r>
              <a:rPr lang="cs-CZ" sz="1400" dirty="0" smtClean="0"/>
              <a:t> </a:t>
            </a:r>
            <a:r>
              <a:rPr lang="cs-CZ" sz="1400" dirty="0" err="1" smtClean="0"/>
              <a:t>for</a:t>
            </a:r>
            <a:r>
              <a:rPr lang="cs-CZ" sz="1400" dirty="0" smtClean="0"/>
              <a:t> </a:t>
            </a:r>
            <a:r>
              <a:rPr lang="cs-CZ" sz="1400" dirty="0" err="1" smtClean="0"/>
              <a:t>Economic</a:t>
            </a:r>
            <a:r>
              <a:rPr lang="cs-CZ" sz="1400" dirty="0" smtClean="0"/>
              <a:t> Co-</a:t>
            </a:r>
            <a:r>
              <a:rPr lang="cs-CZ" sz="1400" dirty="0" err="1" smtClean="0"/>
              <a:t>operation</a:t>
            </a:r>
            <a:r>
              <a:rPr lang="cs-CZ" sz="1400" dirty="0" smtClean="0"/>
              <a:t> and </a:t>
            </a:r>
            <a:r>
              <a:rPr lang="cs-CZ" sz="1400" dirty="0" err="1" smtClean="0"/>
              <a:t>Development</a:t>
            </a:r>
            <a:r>
              <a:rPr lang="cs-CZ" sz="1400" dirty="0" smtClean="0"/>
              <a:t>) </a:t>
            </a:r>
          </a:p>
          <a:p>
            <a:pPr>
              <a:buClr>
                <a:schemeClr val="tx1"/>
              </a:buClr>
            </a:pPr>
            <a:r>
              <a:rPr lang="cs-CZ" sz="1400" dirty="0"/>
              <a:t>z</a:t>
            </a:r>
            <a:r>
              <a:rPr lang="cs-CZ" sz="1400" dirty="0" smtClean="0"/>
              <a:t>aložena roku 1961</a:t>
            </a:r>
          </a:p>
          <a:p>
            <a:pPr>
              <a:buClr>
                <a:schemeClr val="tx1"/>
              </a:buClr>
            </a:pPr>
            <a:r>
              <a:rPr lang="cs-CZ" sz="1400" dirty="0" smtClean="0"/>
              <a:t>organizace zahrnující nyní 34 nejvyspělejších států světa, které respektují principy demokracie a tržní ekonomiky </a:t>
            </a:r>
          </a:p>
          <a:p>
            <a:pPr>
              <a:buClr>
                <a:schemeClr val="tx1"/>
              </a:buClr>
            </a:pPr>
            <a:r>
              <a:rPr lang="cs-CZ" sz="1400" dirty="0" smtClean="0"/>
              <a:t>Česká republika je členem od roku 1995, kdy do OECD vstoupila jako první postkomunistický stát, Slovensko je členem od roku 2000, poslední členové byli přijati v roce 2010</a:t>
            </a:r>
          </a:p>
          <a:p>
            <a:pPr>
              <a:buClr>
                <a:schemeClr val="tx1"/>
              </a:buClr>
            </a:pPr>
            <a:r>
              <a:rPr lang="cs-CZ" sz="1400" dirty="0" smtClean="0"/>
              <a:t>členské státy se snaží koordinovat  svou ekonomickou a sociální politiku     </a:t>
            </a:r>
            <a:endParaRPr lang="cs-CZ" sz="1400" dirty="0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2931790"/>
            <a:ext cx="5927469" cy="2086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459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51470"/>
            <a:ext cx="7315200" cy="865573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MEZINÁRODNÍ MĚNOVÝ FOND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915566"/>
            <a:ext cx="7315200" cy="3168352"/>
          </a:xfrm>
        </p:spPr>
        <p:txBody>
          <a:bodyPr>
            <a:normAutofit/>
          </a:bodyPr>
          <a:lstStyle/>
          <a:p>
            <a:pPr>
              <a:buClr>
                <a:schemeClr val="tx1"/>
              </a:buClr>
            </a:pPr>
            <a:r>
              <a:rPr lang="cs-CZ" sz="1400" dirty="0"/>
              <a:t>z</a:t>
            </a:r>
            <a:r>
              <a:rPr lang="cs-CZ" sz="1400" dirty="0" smtClean="0"/>
              <a:t>kratka MMF, anglická zkratka IMF (International Monatery Fund)  </a:t>
            </a:r>
          </a:p>
          <a:p>
            <a:pPr>
              <a:buClr>
                <a:schemeClr val="tx1"/>
              </a:buClr>
            </a:pPr>
            <a:r>
              <a:rPr lang="cs-CZ" sz="1400" dirty="0" smtClean="0"/>
              <a:t>založen roku 1944 (!), přidružená organizace OSN, sídlí ve Washingtonu</a:t>
            </a:r>
          </a:p>
          <a:p>
            <a:pPr>
              <a:buClr>
                <a:schemeClr val="tx1"/>
              </a:buClr>
            </a:pPr>
            <a:r>
              <a:rPr lang="cs-CZ" sz="1400" dirty="0"/>
              <a:t>v</a:t>
            </a:r>
            <a:r>
              <a:rPr lang="cs-CZ" sz="1400" dirty="0" smtClean="0"/>
              <a:t> současnosti má 188 členských zemí (ČR členem od roku 1993)  </a:t>
            </a:r>
          </a:p>
          <a:p>
            <a:pPr>
              <a:buClr>
                <a:schemeClr val="tx1"/>
              </a:buClr>
            </a:pPr>
            <a:r>
              <a:rPr lang="cs-CZ" sz="1400" dirty="0" smtClean="0"/>
              <a:t>hlavní cíle:</a:t>
            </a:r>
          </a:p>
          <a:p>
            <a:pPr lvl="1">
              <a:buClr>
                <a:schemeClr val="tx1"/>
              </a:buClr>
            </a:pPr>
            <a:r>
              <a:rPr lang="cs-CZ" sz="1200" dirty="0" smtClean="0"/>
              <a:t>podpora mezinárodní měnové spolupráce a stability měn</a:t>
            </a:r>
          </a:p>
          <a:p>
            <a:pPr lvl="1">
              <a:buClr>
                <a:schemeClr val="tx1"/>
              </a:buClr>
            </a:pPr>
            <a:r>
              <a:rPr lang="cs-CZ" sz="1200" dirty="0"/>
              <a:t>p</a:t>
            </a:r>
            <a:r>
              <a:rPr lang="cs-CZ" sz="1200" dirty="0" smtClean="0"/>
              <a:t>odpora mezinárodního obchodu</a:t>
            </a:r>
          </a:p>
          <a:p>
            <a:pPr lvl="1">
              <a:buClr>
                <a:schemeClr val="tx1"/>
              </a:buClr>
            </a:pPr>
            <a:r>
              <a:rPr lang="cs-CZ" sz="1200" dirty="0" smtClean="0"/>
              <a:t>Podpora státům v ekonomických potížích prostřednictvím úvěrů</a:t>
            </a:r>
          </a:p>
          <a:p>
            <a:pPr>
              <a:buClr>
                <a:schemeClr val="tx1"/>
              </a:buClr>
            </a:pPr>
            <a:r>
              <a:rPr lang="cs-CZ" sz="1400" dirty="0" smtClean="0"/>
              <a:t>organizace je velmi častým terčem kritiky ze strany pravicově i levicově smýšlejících aktivistů (nevratné půjčky zaostalým zemím x vykořisťování chudých států bohatými), zasedání MMF vyvolávají v místě konání řadu bouřlivých nepokojů (mj. i </a:t>
            </a:r>
            <a:r>
              <a:rPr lang="cs-CZ" sz="1400" dirty="0"/>
              <a:t>P</a:t>
            </a:r>
            <a:r>
              <a:rPr lang="cs-CZ" sz="1400" dirty="0" smtClean="0"/>
              <a:t>raha v roce 2000)    </a:t>
            </a:r>
            <a:endParaRPr lang="cs-CZ" sz="1400" dirty="0"/>
          </a:p>
        </p:txBody>
      </p:sp>
      <p:pic>
        <p:nvPicPr>
          <p:cNvPr id="1026" name="Picture 2" descr="IMF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6731" y="1131590"/>
            <a:ext cx="1224136" cy="1237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pecoskid.com/wp-content/uploads/2008/11/imf-wb-prague-200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579862"/>
            <a:ext cx="2132236" cy="1439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theconservativetreehouse.files.wordpress.com/2011/02/riot-7.jpg?w=300&amp;h=182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3500" y="3606227"/>
            <a:ext cx="2364734" cy="1434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0358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51470"/>
            <a:ext cx="7315200" cy="865573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SVĚTOVÁ BANKA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915566"/>
            <a:ext cx="7315200" cy="3168352"/>
          </a:xfrm>
        </p:spPr>
        <p:txBody>
          <a:bodyPr>
            <a:noAutofit/>
          </a:bodyPr>
          <a:lstStyle/>
          <a:p>
            <a:pPr>
              <a:buClr>
                <a:schemeClr val="tx1"/>
              </a:buClr>
            </a:pPr>
            <a:r>
              <a:rPr lang="cs-CZ" sz="1800" dirty="0"/>
              <a:t>z</a:t>
            </a:r>
            <a:r>
              <a:rPr lang="cs-CZ" sz="1800" dirty="0" smtClean="0"/>
              <a:t>kratka WB (World bank)  </a:t>
            </a:r>
          </a:p>
          <a:p>
            <a:pPr>
              <a:buClr>
                <a:schemeClr val="tx1"/>
              </a:buClr>
            </a:pPr>
            <a:r>
              <a:rPr lang="cs-CZ" sz="1800" dirty="0" smtClean="0"/>
              <a:t>založena roku 1944 (!), sídlí ve Washingtonu („sesterská organizace IMF“), přidružena k OSN</a:t>
            </a:r>
          </a:p>
          <a:p>
            <a:pPr>
              <a:buClr>
                <a:schemeClr val="tx1"/>
              </a:buClr>
            </a:pPr>
            <a:r>
              <a:rPr lang="cs-CZ" sz="1800" dirty="0"/>
              <a:t>j</a:t>
            </a:r>
            <a:r>
              <a:rPr lang="cs-CZ" sz="1800" dirty="0" smtClean="0"/>
              <a:t>de o souhrnné označení dvou institucí</a:t>
            </a:r>
          </a:p>
          <a:p>
            <a:pPr lvl="1">
              <a:buClr>
                <a:schemeClr val="tx1"/>
              </a:buClr>
            </a:pPr>
            <a:r>
              <a:rPr lang="cs-CZ" dirty="0" smtClean="0"/>
              <a:t>Mezinárodní banky pro obnovu a rozvoj</a:t>
            </a:r>
          </a:p>
          <a:p>
            <a:pPr lvl="1">
              <a:buClr>
                <a:schemeClr val="tx1"/>
              </a:buClr>
            </a:pPr>
            <a:r>
              <a:rPr lang="cs-CZ" dirty="0" smtClean="0"/>
              <a:t>Mezinárodní asociace pro rozvoj  </a:t>
            </a:r>
          </a:p>
          <a:p>
            <a:pPr>
              <a:buClr>
                <a:schemeClr val="tx1"/>
              </a:buClr>
            </a:pPr>
            <a:r>
              <a:rPr lang="cs-CZ" sz="1800" dirty="0" smtClean="0"/>
              <a:t>hlavní cíle:</a:t>
            </a:r>
          </a:p>
          <a:p>
            <a:pPr lvl="1">
              <a:buClr>
                <a:schemeClr val="tx1"/>
              </a:buClr>
            </a:pPr>
            <a:r>
              <a:rPr lang="cs-CZ" dirty="0" smtClean="0"/>
              <a:t>zabezpečit finanční a technickou pomoc zaostalým zemím </a:t>
            </a:r>
          </a:p>
          <a:p>
            <a:pPr lvl="1">
              <a:buClr>
                <a:schemeClr val="tx1"/>
              </a:buClr>
            </a:pPr>
            <a:r>
              <a:rPr lang="cs-CZ" dirty="0"/>
              <a:t>p</a:t>
            </a:r>
            <a:r>
              <a:rPr lang="cs-CZ" dirty="0" smtClean="0"/>
              <a:t>odílet se na odstraňování chudoby ve světě</a:t>
            </a:r>
          </a:p>
          <a:p>
            <a:pPr lvl="1">
              <a:buClr>
                <a:schemeClr val="tx1"/>
              </a:buClr>
            </a:pPr>
            <a:r>
              <a:rPr lang="cs-CZ" dirty="0" smtClean="0"/>
              <a:t>Pomoc zemím postiženým konfliktem</a:t>
            </a:r>
          </a:p>
          <a:p>
            <a:pPr>
              <a:buClr>
                <a:schemeClr val="tx1"/>
              </a:buClr>
            </a:pPr>
            <a:r>
              <a:rPr lang="cs-CZ" sz="1800" dirty="0" smtClean="0"/>
              <a:t>organizace je ze stejných důvodů jako MMF často terčem tvrdé kritiky a protestů během svých zasedání</a:t>
            </a:r>
            <a:endParaRPr lang="cs-CZ" sz="1800" dirty="0"/>
          </a:p>
        </p:txBody>
      </p:sp>
      <p:pic>
        <p:nvPicPr>
          <p:cNvPr id="2050" name="Picture 2" descr="World Bank Logo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707654"/>
            <a:ext cx="1080120" cy="1356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1169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9502"/>
            <a:ext cx="7315200" cy="865573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/>
              <a:t>DALŠÍ VÝZNAMNÉ POLITICKÉ A HOSPODÁŘSKÉ ORGANIZACE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19622"/>
            <a:ext cx="7315200" cy="3168352"/>
          </a:xfrm>
        </p:spPr>
        <p:txBody>
          <a:bodyPr>
            <a:noAutofit/>
          </a:bodyPr>
          <a:lstStyle/>
          <a:p>
            <a:r>
              <a:rPr lang="cs-CZ" sz="1600" dirty="0" smtClean="0">
                <a:solidFill>
                  <a:schemeClr val="tx2"/>
                </a:solidFill>
              </a:rPr>
              <a:t>ESVO (EFTA) - </a:t>
            </a:r>
            <a:r>
              <a:rPr lang="cs-CZ" sz="1600" dirty="0" smtClean="0"/>
              <a:t>Evropské sdružení volného obchodu</a:t>
            </a:r>
          </a:p>
          <a:p>
            <a:pPr lvl="1">
              <a:buClr>
                <a:schemeClr val="tx1"/>
              </a:buClr>
            </a:pPr>
            <a:r>
              <a:rPr lang="cs-CZ" sz="1400" dirty="0" smtClean="0"/>
              <a:t>tvoří jej Island. Lichtenštejnsko, Norsko a Švýcarsko (tj. nečlenové EU), mají podepsánu dohodu s EU týkající se vytvoření volného hospodářského prostoru   </a:t>
            </a:r>
            <a:r>
              <a:rPr lang="cs-CZ" sz="1400" dirty="0" smtClean="0">
                <a:solidFill>
                  <a:schemeClr val="tx2"/>
                </a:solidFill>
              </a:rPr>
              <a:t>  </a:t>
            </a:r>
          </a:p>
          <a:p>
            <a:r>
              <a:rPr lang="cs-CZ" sz="1600" dirty="0" smtClean="0">
                <a:solidFill>
                  <a:schemeClr val="tx2"/>
                </a:solidFill>
              </a:rPr>
              <a:t>NAFTA – </a:t>
            </a:r>
            <a:r>
              <a:rPr lang="cs-CZ" sz="1600" dirty="0" smtClean="0"/>
              <a:t>Severoamerická dohoda o volném obchodu</a:t>
            </a:r>
            <a:endParaRPr lang="cs-CZ" sz="1600" dirty="0" smtClean="0">
              <a:solidFill>
                <a:schemeClr val="tx2"/>
              </a:solidFill>
            </a:endParaRPr>
          </a:p>
          <a:p>
            <a:pPr lvl="1">
              <a:buClr>
                <a:schemeClr val="tx1"/>
              </a:buClr>
            </a:pPr>
            <a:r>
              <a:rPr lang="cs-CZ" sz="1400" dirty="0"/>
              <a:t>č</a:t>
            </a:r>
            <a:r>
              <a:rPr lang="cs-CZ" sz="1400" dirty="0" smtClean="0"/>
              <a:t>lenové USA, Kanada a Mexiko</a:t>
            </a:r>
          </a:p>
          <a:p>
            <a:r>
              <a:rPr lang="cs-CZ" sz="1600" dirty="0">
                <a:solidFill>
                  <a:schemeClr val="tx2"/>
                </a:solidFill>
              </a:rPr>
              <a:t>MERCOSUR – </a:t>
            </a:r>
            <a:r>
              <a:rPr lang="cs-CZ" sz="1600" dirty="0"/>
              <a:t>Společný jihoamerický trh</a:t>
            </a:r>
          </a:p>
          <a:p>
            <a:pPr lvl="1">
              <a:buClr>
                <a:schemeClr val="tx1"/>
              </a:buClr>
            </a:pPr>
            <a:r>
              <a:rPr lang="cs-CZ" sz="1400" dirty="0"/>
              <a:t>sdružení šesti jihoamerických států, další jsou přidružené </a:t>
            </a:r>
          </a:p>
          <a:p>
            <a:r>
              <a:rPr lang="cs-CZ" sz="1600" dirty="0" smtClean="0">
                <a:solidFill>
                  <a:schemeClr val="tx2"/>
                </a:solidFill>
              </a:rPr>
              <a:t>ASEAN – </a:t>
            </a:r>
            <a:r>
              <a:rPr lang="cs-CZ" sz="1600" dirty="0" smtClean="0"/>
              <a:t>Sdružení zemí Jihovýchodní Asie</a:t>
            </a:r>
          </a:p>
          <a:p>
            <a:pPr lvl="1">
              <a:buClr>
                <a:schemeClr val="tx1"/>
              </a:buClr>
            </a:pPr>
            <a:r>
              <a:rPr lang="cs-CZ" sz="1400" dirty="0"/>
              <a:t>č</a:t>
            </a:r>
            <a:r>
              <a:rPr lang="cs-CZ" sz="1400" dirty="0" smtClean="0"/>
              <a:t>lenem je 10 států poloostrova Západní Indie a přilehlých ostrovů včetně Indonésie, cílem vzájemná hospodářská a kulturní spolupráce (do jisté míry obdoba EU)</a:t>
            </a:r>
          </a:p>
          <a:p>
            <a:r>
              <a:rPr lang="cs-CZ" sz="1600" dirty="0" smtClean="0">
                <a:solidFill>
                  <a:schemeClr val="tx2"/>
                </a:solidFill>
              </a:rPr>
              <a:t>APEC – </a:t>
            </a:r>
            <a:r>
              <a:rPr lang="cs-CZ" sz="1600" dirty="0" smtClean="0"/>
              <a:t>Rada pro hospodářskou spolupráci Asie a Tichomoří</a:t>
            </a:r>
            <a:endParaRPr lang="cs-CZ" sz="1600" dirty="0" smtClean="0">
              <a:solidFill>
                <a:schemeClr val="tx2"/>
              </a:solidFill>
            </a:endParaRPr>
          </a:p>
          <a:p>
            <a:r>
              <a:rPr lang="cs-CZ" sz="1600" dirty="0" smtClean="0">
                <a:solidFill>
                  <a:schemeClr val="tx2"/>
                </a:solidFill>
              </a:rPr>
              <a:t>OPEC – </a:t>
            </a:r>
            <a:r>
              <a:rPr lang="cs-CZ" sz="1600" dirty="0" smtClean="0"/>
              <a:t>Organizace států vyvážejících ropu</a:t>
            </a:r>
            <a:endParaRPr lang="cs-CZ" sz="1600" dirty="0" smtClean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6356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2355726"/>
            <a:ext cx="6984776" cy="864096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4400" dirty="0" smtClean="0"/>
              <a:t>DĚKUJI ZA POZORNOST.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719645" y="267494"/>
            <a:ext cx="7315200" cy="115212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0000" lnSpcReduction="2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3100" dirty="0" smtClean="0"/>
              <a:t>VÝZNAMNÉ POLITICKÉ A HOSPODÁŘSKÉ ORGANIZACE VE SVĚTĚ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83933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67494"/>
            <a:ext cx="7315200" cy="938157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dirty="0" smtClean="0"/>
              <a:t>VÝZNAMNÉ POLITICKÉ A HOSPODÁŘSKÉ ORGANIZACE VE SVĚTĚ</a:t>
            </a:r>
            <a:br>
              <a:rPr lang="cs-CZ" sz="2400" dirty="0" smtClean="0"/>
            </a:br>
            <a:r>
              <a:rPr lang="cs-CZ" sz="2400" dirty="0" smtClean="0">
                <a:solidFill>
                  <a:schemeClr val="tx1"/>
                </a:solidFill>
              </a:rPr>
              <a:t>ZDROJE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347614"/>
            <a:ext cx="8280920" cy="3795886"/>
          </a:xfrm>
        </p:spPr>
        <p:txBody>
          <a:bodyPr>
            <a:normAutofit fontScale="70000" lnSpcReduction="20000"/>
          </a:bodyPr>
          <a:lstStyle/>
          <a:p>
            <a:r>
              <a:rPr lang="cs-CZ" sz="1600" dirty="0"/>
              <a:t>AUTOR </a:t>
            </a:r>
            <a:r>
              <a:rPr lang="cs-CZ" sz="1600" dirty="0" smtClean="0"/>
              <a:t>NEUVEDEN. </a:t>
            </a:r>
            <a:r>
              <a:rPr lang="cs-CZ" sz="1600" i="1" dirty="0"/>
              <a:t>planety.astro.cz</a:t>
            </a:r>
            <a:r>
              <a:rPr lang="cs-CZ" sz="1600" dirty="0"/>
              <a:t> [online]. [cit. </a:t>
            </a:r>
            <a:r>
              <a:rPr lang="cs-CZ" sz="1600" dirty="0" smtClean="0"/>
              <a:t>5.1.2014</a:t>
            </a:r>
            <a:r>
              <a:rPr lang="cs-CZ" sz="1600" dirty="0"/>
              <a:t>]. Dostupný na WWW: http://planety.astro.cz/zeme/1934-zeme2013 </a:t>
            </a:r>
            <a:endParaRPr lang="cs-CZ" sz="1600" dirty="0" smtClean="0">
              <a:hlinkClick r:id="rId2"/>
            </a:endParaRPr>
          </a:p>
          <a:p>
            <a:r>
              <a:rPr lang="cs-CZ" sz="1600" dirty="0"/>
              <a:t>AUTOR </a:t>
            </a:r>
            <a:r>
              <a:rPr lang="cs-CZ" sz="1600" dirty="0" smtClean="0"/>
              <a:t>NEUVDEN. </a:t>
            </a:r>
            <a:r>
              <a:rPr lang="cs-CZ" sz="1600" i="1" dirty="0"/>
              <a:t>cs.wikipedia.org</a:t>
            </a:r>
            <a:r>
              <a:rPr lang="cs-CZ" sz="1600" dirty="0"/>
              <a:t> [online]. [cit. </a:t>
            </a:r>
            <a:r>
              <a:rPr lang="cs-CZ" sz="1600" dirty="0" smtClean="0"/>
              <a:t>5.1.2014</a:t>
            </a:r>
            <a:r>
              <a:rPr lang="cs-CZ" sz="1600" dirty="0"/>
              <a:t>]. Dostupný na WWW: http://cs.wikipedia.org/wiki/G7 </a:t>
            </a:r>
            <a:endParaRPr lang="cs-CZ" sz="1600" dirty="0">
              <a:hlinkClick r:id="rId2"/>
            </a:endParaRPr>
          </a:p>
          <a:p>
            <a:r>
              <a:rPr lang="cs-CZ" sz="1600" dirty="0"/>
              <a:t>AUTOR NEUVEDEN. </a:t>
            </a:r>
            <a:r>
              <a:rPr lang="cs-CZ" sz="1600" i="1" dirty="0"/>
              <a:t>statnivlajky.cz</a:t>
            </a:r>
            <a:r>
              <a:rPr lang="cs-CZ" sz="1600" dirty="0"/>
              <a:t> [online]. [cit. </a:t>
            </a:r>
            <a:r>
              <a:rPr lang="cs-CZ" sz="1600" dirty="0" smtClean="0"/>
              <a:t>5.1.2014</a:t>
            </a:r>
            <a:r>
              <a:rPr lang="cs-CZ" sz="1600" dirty="0"/>
              <a:t>]. Dostupný na WWW: http://www.statnivlajky.cz/kontinent/severni-amerika </a:t>
            </a:r>
            <a:endParaRPr lang="cs-CZ" sz="1600" dirty="0" smtClean="0">
              <a:hlinkClick r:id="rId2"/>
            </a:endParaRPr>
          </a:p>
          <a:p>
            <a:r>
              <a:rPr lang="cs-CZ" sz="1600" dirty="0"/>
              <a:t>AUTOR NEUVEDEN. </a:t>
            </a:r>
            <a:r>
              <a:rPr lang="cs-CZ" sz="1600" i="1" dirty="0"/>
              <a:t>statnivlajky.cz</a:t>
            </a:r>
            <a:r>
              <a:rPr lang="cs-CZ" sz="1600" dirty="0"/>
              <a:t> [online]. [cit. </a:t>
            </a:r>
            <a:r>
              <a:rPr lang="cs-CZ" sz="1600" dirty="0" smtClean="0"/>
              <a:t>5.1.2014</a:t>
            </a:r>
            <a:r>
              <a:rPr lang="cs-CZ" sz="1600" dirty="0"/>
              <a:t>]. Dostupný na WWW: http://</a:t>
            </a:r>
            <a:r>
              <a:rPr lang="cs-CZ" sz="1600" dirty="0" smtClean="0"/>
              <a:t>www.statnivlajky.cz/kontinent/evropa</a:t>
            </a:r>
          </a:p>
          <a:p>
            <a:r>
              <a:rPr lang="cs-CZ" sz="1600" dirty="0"/>
              <a:t>AUTOR NEUVEDEN. </a:t>
            </a:r>
            <a:r>
              <a:rPr lang="cs-CZ" sz="1600" i="1" dirty="0"/>
              <a:t>statnivlajky.cz</a:t>
            </a:r>
            <a:r>
              <a:rPr lang="cs-CZ" sz="1600" dirty="0"/>
              <a:t> [online]. [cit. </a:t>
            </a:r>
            <a:r>
              <a:rPr lang="cs-CZ" sz="1600" dirty="0" smtClean="0"/>
              <a:t>6.1.2014</a:t>
            </a:r>
            <a:r>
              <a:rPr lang="cs-CZ" sz="1600" dirty="0"/>
              <a:t>]. Dostupný na WWW: http://www.statnivlajky.cz/kontinent/asie </a:t>
            </a:r>
            <a:endParaRPr lang="cs-CZ" sz="1600" dirty="0" smtClean="0"/>
          </a:p>
          <a:p>
            <a:r>
              <a:rPr lang="cs-CZ" sz="1600" dirty="0" smtClean="0"/>
              <a:t>AUTOR </a:t>
            </a:r>
            <a:r>
              <a:rPr lang="cs-CZ" sz="1600" dirty="0"/>
              <a:t>NEUVEDEN. </a:t>
            </a:r>
            <a:r>
              <a:rPr lang="cs-CZ" sz="1600" i="1" dirty="0"/>
              <a:t>Organizace pro hospodářskou spolupráci a rozvoj</a:t>
            </a:r>
            <a:r>
              <a:rPr lang="cs-CZ" sz="1600" dirty="0"/>
              <a:t> [online]. [cit. 5</a:t>
            </a:r>
            <a:r>
              <a:rPr lang="cs-CZ" sz="1600" dirty="0" smtClean="0"/>
              <a:t>.1.2014</a:t>
            </a:r>
            <a:r>
              <a:rPr lang="cs-CZ" sz="1600" dirty="0"/>
              <a:t>]. Dostupný na WWW: http://cs.wikipedia.org/wiki/Organizace_pro_hospod%C3%A1%C5%99skou_spolupr%C3%A1ci_a_rozvoj </a:t>
            </a:r>
            <a:endParaRPr lang="cs-CZ" sz="1600" dirty="0" smtClean="0"/>
          </a:p>
          <a:p>
            <a:r>
              <a:rPr lang="en-US" sz="1600" dirty="0"/>
              <a:t>AUTOR NEUVEDEN. </a:t>
            </a:r>
            <a:r>
              <a:rPr lang="en-US" sz="1600" i="1" dirty="0"/>
              <a:t>Organization for Economic Co-operation and Development</a:t>
            </a:r>
            <a:r>
              <a:rPr lang="en-US" sz="1600" dirty="0"/>
              <a:t> [online]. [cit. </a:t>
            </a:r>
            <a:r>
              <a:rPr lang="cs-CZ" sz="1600" dirty="0" smtClean="0"/>
              <a:t>5</a:t>
            </a:r>
            <a:r>
              <a:rPr lang="en-US" sz="1600" dirty="0" smtClean="0"/>
              <a:t>.1.2014</a:t>
            </a:r>
            <a:r>
              <a:rPr lang="en-US" sz="1600" dirty="0"/>
              <a:t>]. </a:t>
            </a:r>
            <a:r>
              <a:rPr lang="en-US" sz="1600" dirty="0" err="1"/>
              <a:t>Dostupný</a:t>
            </a:r>
            <a:r>
              <a:rPr lang="en-US" sz="1600" dirty="0"/>
              <a:t> </a:t>
            </a:r>
            <a:r>
              <a:rPr lang="en-US" sz="1600" dirty="0" err="1"/>
              <a:t>na</a:t>
            </a:r>
            <a:r>
              <a:rPr lang="en-US" sz="1600" dirty="0"/>
              <a:t> WWW: http://en.wikipedia.org/wiki/Organisation_for_Economic_Co-operation_and_Development </a:t>
            </a:r>
            <a:endParaRPr lang="cs-CZ" sz="1600" dirty="0" smtClean="0"/>
          </a:p>
          <a:p>
            <a:r>
              <a:rPr lang="cs-CZ" sz="1600" dirty="0"/>
              <a:t>AUTOR NEUVEDEN. </a:t>
            </a:r>
            <a:r>
              <a:rPr lang="cs-CZ" sz="1600" i="1" dirty="0" err="1"/>
              <a:t>Overwiev</a:t>
            </a:r>
            <a:r>
              <a:rPr lang="cs-CZ" sz="1600" dirty="0"/>
              <a:t> [online]. [cit. </a:t>
            </a:r>
            <a:r>
              <a:rPr lang="cs-CZ" sz="1600" dirty="0" smtClean="0"/>
              <a:t>5.1.2014</a:t>
            </a:r>
            <a:r>
              <a:rPr lang="cs-CZ" sz="1600" dirty="0"/>
              <a:t>]. Dostupný na WWW: http://www.imf.org/external/about/overview.htm </a:t>
            </a:r>
            <a:endParaRPr lang="cs-CZ" sz="1600" dirty="0" smtClean="0"/>
          </a:p>
          <a:p>
            <a:r>
              <a:rPr lang="cs-CZ" sz="1600" dirty="0"/>
              <a:t>AUTOR NEUVEDEN. </a:t>
            </a:r>
            <a:r>
              <a:rPr lang="cs-CZ" sz="1600" i="1" dirty="0"/>
              <a:t>Mezinárodní měnový fond</a:t>
            </a:r>
            <a:r>
              <a:rPr lang="cs-CZ" sz="1600" dirty="0"/>
              <a:t> [online]. [cit. 5</a:t>
            </a:r>
            <a:r>
              <a:rPr lang="cs-CZ" sz="1600" dirty="0" smtClean="0"/>
              <a:t>.1.2014</a:t>
            </a:r>
            <a:r>
              <a:rPr lang="cs-CZ" sz="1600" dirty="0"/>
              <a:t>]. Dostupný na WWW: http://cs.wikipedia.org/wiki/Mezin%C3%A1rodn%C3%AD_m%C4%9Bnov%C3%BD_fond </a:t>
            </a:r>
            <a:endParaRPr lang="cs-CZ" sz="1600" dirty="0" smtClean="0"/>
          </a:p>
          <a:p>
            <a:r>
              <a:rPr lang="cs-CZ" sz="1600" dirty="0"/>
              <a:t>AUTOR NEUVEDEN. </a:t>
            </a:r>
            <a:r>
              <a:rPr lang="cs-CZ" sz="1600" i="1" dirty="0"/>
              <a:t>pecoskid.com</a:t>
            </a:r>
            <a:r>
              <a:rPr lang="cs-CZ" sz="1600" dirty="0"/>
              <a:t> [online]. [cit. </a:t>
            </a:r>
            <a:r>
              <a:rPr lang="cs-CZ" sz="1600" dirty="0" smtClean="0"/>
              <a:t>5.1.2014</a:t>
            </a:r>
            <a:r>
              <a:rPr lang="cs-CZ" sz="1600" dirty="0"/>
              <a:t>]. Dostupný na WWW: http://pecoskid.com/my-writings/prague-imfworld-bank-2000-protest/ </a:t>
            </a:r>
            <a:endParaRPr lang="cs-CZ" sz="1600" dirty="0" smtClean="0"/>
          </a:p>
          <a:p>
            <a:r>
              <a:rPr lang="en-US" sz="1600" dirty="0"/>
              <a:t>AUTOR NEUVEDEN. </a:t>
            </a:r>
            <a:r>
              <a:rPr lang="en-US" sz="1600" i="1" dirty="0"/>
              <a:t>theconservativetreehouse.com</a:t>
            </a:r>
            <a:r>
              <a:rPr lang="en-US" sz="1600" dirty="0"/>
              <a:t> [online]. [cit. </a:t>
            </a:r>
            <a:r>
              <a:rPr lang="cs-CZ" sz="1600" dirty="0" smtClean="0"/>
              <a:t>5</a:t>
            </a:r>
            <a:r>
              <a:rPr lang="en-US" sz="1600" dirty="0" smtClean="0"/>
              <a:t>.1.2014</a:t>
            </a:r>
            <a:r>
              <a:rPr lang="en-US" sz="1600" dirty="0"/>
              <a:t>]. </a:t>
            </a:r>
            <a:r>
              <a:rPr lang="en-US" sz="1600" dirty="0" err="1"/>
              <a:t>Dostupný</a:t>
            </a:r>
            <a:r>
              <a:rPr lang="en-US" sz="1600" dirty="0"/>
              <a:t> </a:t>
            </a:r>
            <a:r>
              <a:rPr lang="en-US" sz="1600" dirty="0" err="1"/>
              <a:t>na</a:t>
            </a:r>
            <a:r>
              <a:rPr lang="en-US" sz="1600" dirty="0"/>
              <a:t> WWW: http://theconservativetreehouse.com/2011/02/17/american-civil-unrest-a-historical-perspective-what-do-they-have-in-common</a:t>
            </a:r>
            <a:endParaRPr lang="cs-CZ" sz="1600" dirty="0" smtClean="0"/>
          </a:p>
          <a:p>
            <a:r>
              <a:rPr lang="cs-CZ" sz="1600" dirty="0"/>
              <a:t>AUTOR NEUVEDEN. </a:t>
            </a:r>
            <a:r>
              <a:rPr lang="cs-CZ" sz="1600" i="1" dirty="0"/>
              <a:t>worldbank.org</a:t>
            </a:r>
            <a:r>
              <a:rPr lang="cs-CZ" sz="1600" dirty="0"/>
              <a:t> [online]. [cit. </a:t>
            </a:r>
            <a:r>
              <a:rPr lang="cs-CZ" sz="1600" dirty="0" smtClean="0"/>
              <a:t>5.1.2014</a:t>
            </a:r>
            <a:r>
              <a:rPr lang="cs-CZ" sz="1600" dirty="0"/>
              <a:t>]. Dostupný na WWW: http://www.worldbank.org/</a:t>
            </a:r>
            <a:endParaRPr lang="cs-CZ" sz="1600" dirty="0" smtClean="0"/>
          </a:p>
          <a:p>
            <a:r>
              <a:rPr lang="cs-CZ" sz="1600" dirty="0"/>
              <a:t>AUTOR NEUVEDEN. </a:t>
            </a:r>
            <a:r>
              <a:rPr lang="cs-CZ" sz="1600" i="1" dirty="0"/>
              <a:t>Světová banka</a:t>
            </a:r>
            <a:r>
              <a:rPr lang="cs-CZ" sz="1600" dirty="0"/>
              <a:t> [online]. [cit. </a:t>
            </a:r>
            <a:r>
              <a:rPr lang="cs-CZ" sz="1600" dirty="0" smtClean="0"/>
              <a:t>5.1.2014</a:t>
            </a:r>
            <a:r>
              <a:rPr lang="cs-CZ" sz="1600" dirty="0"/>
              <a:t>]. Dostupný na WWW: http://www.worldbank.cz/ </a:t>
            </a:r>
            <a:endParaRPr lang="cs-CZ" sz="1600" dirty="0" smtClean="0">
              <a:hlinkClick r:id="rId3"/>
            </a:endParaRPr>
          </a:p>
          <a:p>
            <a:r>
              <a:rPr lang="cs-CZ" sz="1600" dirty="0"/>
              <a:t>AUTOR NEUVEDEN. </a:t>
            </a:r>
            <a:r>
              <a:rPr lang="cs-CZ" sz="1600" i="1" dirty="0"/>
              <a:t>ranklogos.cz</a:t>
            </a:r>
            <a:r>
              <a:rPr lang="cs-CZ" sz="1600" dirty="0"/>
              <a:t> [online]. [cit. </a:t>
            </a:r>
            <a:r>
              <a:rPr lang="cs-CZ" sz="1600" dirty="0" smtClean="0"/>
              <a:t>5.1.2014</a:t>
            </a:r>
            <a:r>
              <a:rPr lang="cs-CZ" sz="1600" dirty="0"/>
              <a:t>]. Dostupný na WWW: http://www.ranklogos.com/banks-logos/world-bank-logo/ </a:t>
            </a:r>
            <a:endParaRPr lang="cs-CZ" sz="1600" dirty="0" smtClean="0">
              <a:hlinkClick r:id="rId4"/>
            </a:endParaRPr>
          </a:p>
          <a:p>
            <a:r>
              <a:rPr lang="cs-CZ" sz="1600" dirty="0" smtClean="0"/>
              <a:t>EXNEROVÁ - </a:t>
            </a:r>
            <a:r>
              <a:rPr lang="cs-CZ" sz="1600" dirty="0"/>
              <a:t>KAPLAN </a:t>
            </a:r>
            <a:r>
              <a:rPr lang="cs-CZ" sz="1600" dirty="0" smtClean="0"/>
              <a:t> - VOLFOVÁ - ZBOŘIL</a:t>
            </a:r>
            <a:r>
              <a:rPr lang="cs-CZ" sz="1600" dirty="0"/>
              <a:t>. </a:t>
            </a:r>
            <a:r>
              <a:rPr lang="cs-CZ" sz="1600" i="1" dirty="0"/>
              <a:t>Ostatní mezinárodní organizace</a:t>
            </a:r>
            <a:r>
              <a:rPr lang="cs-CZ" sz="1600" dirty="0"/>
              <a:t> [online]. [cit. </a:t>
            </a:r>
            <a:r>
              <a:rPr lang="cs-CZ" sz="1600" dirty="0" smtClean="0"/>
              <a:t>5.1.2014</a:t>
            </a:r>
            <a:r>
              <a:rPr lang="cs-CZ" sz="1600" dirty="0"/>
              <a:t>]. Dostupný na WWW: http://www.rozvojovka.cz/ostatni-mezinarodni-organiza</a:t>
            </a:r>
            <a:endParaRPr lang="cs-CZ" sz="16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722125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312</TotalTime>
  <Words>906</Words>
  <Application>Microsoft Office PowerPoint</Application>
  <PresentationFormat>Předvádění na obrazovce (16:9)</PresentationFormat>
  <Paragraphs>104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Prostor</vt:lpstr>
      <vt:lpstr>Prezentace aplikace PowerPoint</vt:lpstr>
      <vt:lpstr>VÝZNAMNÉ POLITICKÉ              A HOSPODÁŘSKÉ ORGANIZACE VE SVĚTĚ </vt:lpstr>
      <vt:lpstr>G 7/G 8</vt:lpstr>
      <vt:lpstr>OECD</vt:lpstr>
      <vt:lpstr>MEZINÁRODNÍ MĚNOVÝ FOND</vt:lpstr>
      <vt:lpstr>SVĚTOVÁ BANKA</vt:lpstr>
      <vt:lpstr>DALŠÍ VÝZNAMNÉ POLITICKÉ A HOSPODÁŘSKÉ ORGANIZACE</vt:lpstr>
      <vt:lpstr>Prezentace aplikace PowerPoint</vt:lpstr>
      <vt:lpstr>VÝZNAMNÉ POLITICKÉ A HOSPODÁŘSKÉ ORGANIZACE VE SVĚTĚ 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36</cp:revision>
  <dcterms:created xsi:type="dcterms:W3CDTF">2014-01-11T11:30:08Z</dcterms:created>
  <dcterms:modified xsi:type="dcterms:W3CDTF">2014-03-31T17:15:53Z</dcterms:modified>
</cp:coreProperties>
</file>