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4" r:id="rId1"/>
  </p:sldMasterIdLst>
  <p:notesMasterIdLst>
    <p:notesMasterId r:id="rId10"/>
  </p:notesMasterIdLst>
  <p:sldIdLst>
    <p:sldId id="272" r:id="rId2"/>
    <p:sldId id="281" r:id="rId3"/>
    <p:sldId id="291" r:id="rId4"/>
    <p:sldId id="294" r:id="rId5"/>
    <p:sldId id="301" r:id="rId6"/>
    <p:sldId id="299" r:id="rId7"/>
    <p:sldId id="300" r:id="rId8"/>
    <p:sldId id="276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C8"/>
    <a:srgbClr val="FF0000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46F890A9-2807-4EBB-B81D-B2AA78EC7F39}" styleName="Tmavý styl 2 – zvýraznění 5/zvýraznění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3893" autoAdjust="0"/>
    <p:restoredTop sz="94660"/>
  </p:normalViewPr>
  <p:slideViewPr>
    <p:cSldViewPr>
      <p:cViewPr>
        <p:scale>
          <a:sx n="100" d="100"/>
          <a:sy n="100" d="100"/>
        </p:scale>
        <p:origin x="-360" y="5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1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A1F0A321-C0A5-4162-A81C-789005511624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1268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7653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7655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/>
            </a:lvl1pPr>
          </a:lstStyle>
          <a:p>
            <a:pPr>
              <a:defRPr/>
            </a:pPr>
            <a:fld id="{388CF1C7-0CD2-4827-A559-C55B5021A24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0"/>
            <a:ext cx="9144000" cy="6858000"/>
            <a:chOff x="0" y="0"/>
            <a:chExt cx="5760" cy="4320"/>
          </a:xfrm>
        </p:grpSpPr>
        <p:sp>
          <p:nvSpPr>
            <p:cNvPr id="5" name="Rectangle 3"/>
            <p:cNvSpPr>
              <a:spLocks noChangeArrowheads="1"/>
            </p:cNvSpPr>
            <p:nvPr/>
          </p:nvSpPr>
          <p:spPr bwMode="hidden">
            <a:xfrm>
              <a:off x="0" y="0"/>
              <a:ext cx="2208" cy="4320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/>
          </p:nvSpPr>
          <p:spPr bwMode="hidden">
            <a:xfrm>
              <a:off x="1081" y="1065"/>
              <a:ext cx="4679" cy="1596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grpSp>
          <p:nvGrpSpPr>
            <p:cNvPr id="7" name="Group 5"/>
            <p:cNvGrpSpPr>
              <a:grpSpLocks/>
            </p:cNvGrpSpPr>
            <p:nvPr/>
          </p:nvGrpSpPr>
          <p:grpSpPr bwMode="auto">
            <a:xfrm>
              <a:off x="0" y="672"/>
              <a:ext cx="1806" cy="1989"/>
              <a:chOff x="0" y="672"/>
              <a:chExt cx="1806" cy="1989"/>
            </a:xfrm>
          </p:grpSpPr>
          <p:sp>
            <p:nvSpPr>
              <p:cNvPr id="8" name="Rectangle 6"/>
              <p:cNvSpPr>
                <a:spLocks noChangeArrowheads="1"/>
              </p:cNvSpPr>
              <p:nvPr userDrawn="1"/>
            </p:nvSpPr>
            <p:spPr bwMode="auto">
              <a:xfrm>
                <a:off x="361" y="2257"/>
                <a:ext cx="363" cy="404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9" name="Rectangle 7"/>
              <p:cNvSpPr>
                <a:spLocks noChangeArrowheads="1"/>
              </p:cNvSpPr>
              <p:nvPr userDrawn="1"/>
            </p:nvSpPr>
            <p:spPr bwMode="auto">
              <a:xfrm>
                <a:off x="1081" y="1065"/>
                <a:ext cx="362" cy="405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0" name="Rectangle 8"/>
              <p:cNvSpPr>
                <a:spLocks noChangeArrowheads="1"/>
              </p:cNvSpPr>
              <p:nvPr userDrawn="1"/>
            </p:nvSpPr>
            <p:spPr bwMode="auto">
              <a:xfrm>
                <a:off x="1437" y="672"/>
                <a:ext cx="369" cy="400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1" name="Rectangle 9"/>
              <p:cNvSpPr>
                <a:spLocks noChangeArrowheads="1"/>
              </p:cNvSpPr>
              <p:nvPr userDrawn="1"/>
            </p:nvSpPr>
            <p:spPr bwMode="auto">
              <a:xfrm>
                <a:off x="719" y="2257"/>
                <a:ext cx="368" cy="404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2" name="Rectangle 10"/>
              <p:cNvSpPr>
                <a:spLocks noChangeArrowheads="1"/>
              </p:cNvSpPr>
              <p:nvPr userDrawn="1"/>
            </p:nvSpPr>
            <p:spPr bwMode="auto">
              <a:xfrm>
                <a:off x="1437" y="1065"/>
                <a:ext cx="369" cy="405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3" name="Rectangle 11"/>
              <p:cNvSpPr>
                <a:spLocks noChangeArrowheads="1"/>
              </p:cNvSpPr>
              <p:nvPr userDrawn="1"/>
            </p:nvSpPr>
            <p:spPr bwMode="auto">
              <a:xfrm>
                <a:off x="719" y="1464"/>
                <a:ext cx="368" cy="399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4" name="Rectangle 12"/>
              <p:cNvSpPr>
                <a:spLocks noChangeArrowheads="1"/>
              </p:cNvSpPr>
              <p:nvPr userDrawn="1"/>
            </p:nvSpPr>
            <p:spPr bwMode="auto">
              <a:xfrm>
                <a:off x="0" y="1464"/>
                <a:ext cx="367" cy="399"/>
              </a:xfrm>
              <a:prstGeom prst="rect">
                <a:avLst/>
              </a:prstGeom>
              <a:solidFill>
                <a:schemeClr val="bg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5" name="Rectangle 13"/>
              <p:cNvSpPr>
                <a:spLocks noChangeArrowheads="1"/>
              </p:cNvSpPr>
              <p:nvPr userDrawn="1"/>
            </p:nvSpPr>
            <p:spPr bwMode="auto">
              <a:xfrm>
                <a:off x="1081" y="1464"/>
                <a:ext cx="362" cy="399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6" name="Rectangle 14"/>
              <p:cNvSpPr>
                <a:spLocks noChangeArrowheads="1"/>
              </p:cNvSpPr>
              <p:nvPr userDrawn="1"/>
            </p:nvSpPr>
            <p:spPr bwMode="auto">
              <a:xfrm>
                <a:off x="361" y="1857"/>
                <a:ext cx="363" cy="406"/>
              </a:xfrm>
              <a:prstGeom prst="rect">
                <a:avLst/>
              </a:prstGeom>
              <a:solidFill>
                <a:schemeClr val="folHlink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  <p:sp>
            <p:nvSpPr>
              <p:cNvPr id="17" name="Rectangle 15"/>
              <p:cNvSpPr>
                <a:spLocks noChangeArrowheads="1"/>
              </p:cNvSpPr>
              <p:nvPr userDrawn="1"/>
            </p:nvSpPr>
            <p:spPr bwMode="auto">
              <a:xfrm>
                <a:off x="719" y="1857"/>
                <a:ext cx="368" cy="406"/>
              </a:xfrm>
              <a:prstGeom prst="rect">
                <a:avLst/>
              </a:prstGeom>
              <a:solidFill>
                <a:schemeClr val="accent2"/>
              </a:solidFill>
              <a:ln w="9525">
                <a:noFill/>
                <a:miter lim="800000"/>
                <a:headEnd/>
                <a:tailEnd/>
              </a:ln>
            </p:spPr>
            <p:txBody>
              <a:bodyPr/>
              <a:lstStyle/>
              <a:p>
                <a:pPr>
                  <a:defRPr/>
                </a:pPr>
                <a:endParaRPr lang="cs-CZ" sz="2400">
                  <a:latin typeface="Times New Roman" pitchFamily="18" charset="0"/>
                </a:endParaRPr>
              </a:p>
            </p:txBody>
          </p:sp>
        </p:grpSp>
      </p:grpSp>
      <p:sp>
        <p:nvSpPr>
          <p:cNvPr id="125971" name="Rectangle 19"/>
          <p:cNvSpPr>
            <a:spLocks noGrp="1" noChangeArrowheads="1"/>
          </p:cNvSpPr>
          <p:nvPr>
            <p:ph type="ctrTitle"/>
          </p:nvPr>
        </p:nvSpPr>
        <p:spPr>
          <a:xfrm>
            <a:off x="2971800" y="1828800"/>
            <a:ext cx="6019800" cy="2209800"/>
          </a:xfrm>
        </p:spPr>
        <p:txBody>
          <a:bodyPr/>
          <a:lstStyle>
            <a:lvl1pPr>
              <a:defRPr sz="5000">
                <a:solidFill>
                  <a:srgbClr val="FFFFFF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  <p:sp>
        <p:nvSpPr>
          <p:cNvPr id="125972" name="Rectangle 20"/>
          <p:cNvSpPr>
            <a:spLocks noGrp="1" noChangeArrowheads="1"/>
          </p:cNvSpPr>
          <p:nvPr>
            <p:ph type="subTitle" idx="1"/>
          </p:nvPr>
        </p:nvSpPr>
        <p:spPr>
          <a:xfrm>
            <a:off x="2971800" y="4267200"/>
            <a:ext cx="6019800" cy="17526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3400"/>
            </a:lvl1pPr>
          </a:lstStyle>
          <a:p>
            <a:r>
              <a:rPr lang="cs-CZ"/>
              <a:t>Klepnutím lze upravit styl předlohy podnadpisů.</a:t>
            </a:r>
          </a:p>
        </p:txBody>
      </p:sp>
      <p:sp>
        <p:nvSpPr>
          <p:cNvPr id="18" name="Rectangle 16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8BBCEC3-81A8-4035-8757-418A4F28729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  <p:sp>
        <p:nvSpPr>
          <p:cNvPr id="19" name="Rectangle 1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0" name="Rectangle 1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7D2D05-7AC4-4646-8A16-930704C6F1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79BF543-097F-4D0F-8B19-DD94511B27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E10DB8A-F663-4387-ADA0-DDFDE8489A8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E198A38-101B-4410-9E62-D3C64363D1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E98E114-3127-48B0-B392-2D8568E34C71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81200"/>
            <a:ext cx="4038600" cy="38862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48C1BD-95C8-4B5A-BE22-F567825E3C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A46658-6C63-4D31-A846-5A03A27B331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0321B7-3C22-4FF8-967A-9345C3AABD1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85D0820-8039-4C4F-BBDD-A7A34B7EEF39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4CE0918-3B5F-4229-A7D9-B22E0965A3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9CA9A6A-C933-42CE-8768-B2A6B7990DE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C29AA2F-4825-44A2-8F91-231A09643DC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4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DA11958-C687-458F-BDC9-7D6A5D1DFC9C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9E522A1-5EE6-41D4-A36B-EBFFF284E0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D498CB2-AC58-4070-811C-38D2C6ACB2E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3FE08D9-2056-4E52-9C63-231A9ADDB5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6DD1A7-6FAE-47B9-95AA-45AE76E0F536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117387-E193-481F-9C38-9BC493E27C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94E92CA-01B1-4F6A-863B-0A743113C7F5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457200"/>
            <a:ext cx="2057400" cy="54102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457200"/>
            <a:ext cx="6019800" cy="54102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4525CB-510E-42E8-85AC-E3A669440B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01AEFA9-FED1-48A1-A321-5B0027D483BE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2EB0FC-0F29-47D0-8126-35370FDCDE6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20E4FA0-A947-471C-A37E-D8A4CCE14A73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 preserve="1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D0F2EE-CCD9-4A1F-96B1-3CB1391E05B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8EBA29A-3473-4F63-80ED-FE021DB0D738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930" name="Rectangle 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24931" name="Rectangle 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>
                <a:latin typeface="Arial Black" pitchFamily="34" charset="0"/>
              </a:defRPr>
            </a:lvl1pPr>
          </a:lstStyle>
          <a:p>
            <a:pPr>
              <a:defRPr/>
            </a:pPr>
            <a:fld id="{7F78D80E-6839-44B7-BA2F-33748530B79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grpSp>
        <p:nvGrpSpPr>
          <p:cNvPr id="1028" name="Group 4"/>
          <p:cNvGrpSpPr>
            <a:grpSpLocks/>
          </p:cNvGrpSpPr>
          <p:nvPr/>
        </p:nvGrpSpPr>
        <p:grpSpPr bwMode="auto">
          <a:xfrm>
            <a:off x="0" y="0"/>
            <a:ext cx="9144000" cy="546100"/>
            <a:chOff x="0" y="0"/>
            <a:chExt cx="5760" cy="344"/>
          </a:xfrm>
        </p:grpSpPr>
        <p:sp>
          <p:nvSpPr>
            <p:cNvPr id="124933" name="Rectangle 5"/>
            <p:cNvSpPr>
              <a:spLocks noChangeArrowheads="1"/>
            </p:cNvSpPr>
            <p:nvPr/>
          </p:nvSpPr>
          <p:spPr bwMode="auto">
            <a:xfrm>
              <a:off x="0" y="0"/>
              <a:ext cx="180" cy="336"/>
            </a:xfrm>
            <a:prstGeom prst="rect">
              <a:avLst/>
            </a:prstGeom>
            <a:gradFill rotWithShape="0">
              <a:gsLst>
                <a:gs pos="0">
                  <a:schemeClr val="folHlink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 algn="ctr"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4" name="Rectangle 6"/>
            <p:cNvSpPr>
              <a:spLocks noChangeArrowheads="1"/>
            </p:cNvSpPr>
            <p:nvPr/>
          </p:nvSpPr>
          <p:spPr bwMode="auto">
            <a:xfrm>
              <a:off x="260" y="85"/>
              <a:ext cx="5500" cy="173"/>
            </a:xfrm>
            <a:prstGeom prst="rect">
              <a:avLst/>
            </a:pr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35" name="Rectangle 7"/>
            <p:cNvSpPr>
              <a:spLocks noChangeArrowheads="1"/>
            </p:cNvSpPr>
            <p:nvPr/>
          </p:nvSpPr>
          <p:spPr bwMode="auto">
            <a:xfrm>
              <a:off x="258" y="85"/>
              <a:ext cx="87" cy="89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6" name="Rectangle 8"/>
            <p:cNvSpPr>
              <a:spLocks noChangeArrowheads="1"/>
            </p:cNvSpPr>
            <p:nvPr/>
          </p:nvSpPr>
          <p:spPr bwMode="auto">
            <a:xfrm>
              <a:off x="345" y="0"/>
              <a:ext cx="88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7" name="Rectangle 9"/>
            <p:cNvSpPr>
              <a:spLocks noChangeArrowheads="1"/>
            </p:cNvSpPr>
            <p:nvPr/>
          </p:nvSpPr>
          <p:spPr bwMode="auto">
            <a:xfrm>
              <a:off x="345" y="85"/>
              <a:ext cx="88" cy="89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38" name="Rectangle 10"/>
            <p:cNvSpPr>
              <a:spLocks noChangeArrowheads="1"/>
            </p:cNvSpPr>
            <p:nvPr/>
          </p:nvSpPr>
          <p:spPr bwMode="auto">
            <a:xfrm>
              <a:off x="173" y="173"/>
              <a:ext cx="86" cy="87"/>
            </a:xfrm>
            <a:prstGeom prst="rect">
              <a:avLst/>
            </a:prstGeom>
            <a:solidFill>
              <a:schemeClr val="folHlink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hlink"/>
                </a:solidFill>
              </a:endParaRPr>
            </a:p>
          </p:txBody>
        </p:sp>
        <p:sp>
          <p:nvSpPr>
            <p:cNvPr id="124939" name="Rectangle 11"/>
            <p:cNvSpPr>
              <a:spLocks noChangeArrowheads="1"/>
            </p:cNvSpPr>
            <p:nvPr/>
          </p:nvSpPr>
          <p:spPr bwMode="auto">
            <a:xfrm>
              <a:off x="83" y="86"/>
              <a:ext cx="89" cy="87"/>
            </a:xfrm>
            <a:prstGeom prst="rect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 sz="2400">
                <a:latin typeface="Times New Roman" pitchFamily="18" charset="0"/>
              </a:endParaRPr>
            </a:p>
          </p:txBody>
        </p:sp>
        <p:sp>
          <p:nvSpPr>
            <p:cNvPr id="124940" name="Rectangle 12"/>
            <p:cNvSpPr>
              <a:spLocks noChangeArrowheads="1"/>
            </p:cNvSpPr>
            <p:nvPr/>
          </p:nvSpPr>
          <p:spPr bwMode="auto">
            <a:xfrm>
              <a:off x="258" y="171"/>
              <a:ext cx="87" cy="87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  <p:sp>
          <p:nvSpPr>
            <p:cNvPr id="124941" name="Rectangle 13"/>
            <p:cNvSpPr>
              <a:spLocks noChangeArrowheads="1"/>
            </p:cNvSpPr>
            <p:nvPr/>
          </p:nvSpPr>
          <p:spPr bwMode="auto">
            <a:xfrm>
              <a:off x="173" y="258"/>
              <a:ext cx="86" cy="86"/>
            </a:xfrm>
            <a:prstGeom prst="rect">
              <a:avLst/>
            </a:prstGeom>
            <a:solidFill>
              <a:schemeClr val="accent2"/>
            </a:solidFill>
            <a:ln w="9525">
              <a:noFill/>
              <a:miter lim="800000"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cs-CZ">
                <a:solidFill>
                  <a:schemeClr val="accent2"/>
                </a:solidFill>
              </a:endParaRPr>
            </a:p>
          </p:txBody>
        </p:sp>
      </p:grpSp>
      <p:sp>
        <p:nvSpPr>
          <p:cNvPr id="1029" name="Rectangle 14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457200"/>
            <a:ext cx="8229600" cy="1371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0" name="Rectangle 15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981200"/>
            <a:ext cx="8229600" cy="3886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24944" name="Rectangle 16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fld id="{F7A98374-DF62-4C4F-808F-444637943FFF}" type="datetimeFigureOut">
              <a:rPr lang="cs-CZ"/>
              <a:pPr>
                <a:defRPr/>
              </a:pPr>
              <a:t>15.2.2014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8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2" r:id="rId8"/>
    <p:sldLayoutId id="2147483863" r:id="rId9"/>
    <p:sldLayoutId id="2147483864" r:id="rId10"/>
    <p:sldLayoutId id="2147483865" r:id="rId11"/>
    <p:sldLayoutId id="2147483866" r:id="rId12"/>
    <p:sldLayoutId id="2147483867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Arial" charset="0"/>
          <a:cs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75000"/>
        <a:buFont typeface="Wingdings" pitchFamily="2" charset="2"/>
        <a:buChar char="n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80000"/>
        <a:buFont typeface="Wingdings" pitchFamily="2" charset="2"/>
        <a:buChar char="¨"/>
        <a:defRPr sz="2800">
          <a:solidFill>
            <a:schemeClr val="tx1"/>
          </a:solidFill>
          <a:latin typeface="+mn-lt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n"/>
        <a:defRPr sz="2400">
          <a:solidFill>
            <a:schemeClr val="tx1"/>
          </a:solidFill>
          <a:latin typeface="+mn-lt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2"/>
        </a:buClr>
        <a:buSzPct val="70000"/>
        <a:buFont typeface="Wingdings" pitchFamily="2" charset="2"/>
        <a:buChar char="¨"/>
        <a:defRPr sz="2000">
          <a:solidFill>
            <a:schemeClr val="tx1"/>
          </a:solidFill>
          <a:latin typeface="+mn-lt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Font typeface="Wingdings" pitchFamily="2" charset="2"/>
        <a:buChar char="§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4353563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VY_32_INOVACE_CH_6E_BAR_17_EXOTERMICKYDEJ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Ivan Bartoš, </a:t>
                      </a:r>
                      <a:r>
                        <a:rPr kumimoji="0" lang="cs-CZ" sz="12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Ph.D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Chemické reakce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6.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13.9.2013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Demonstrace reakce, při níž se uvolňuje značné množství energie. Tyto reakce jsou velmi důležité v technické praxi a v </a:t>
                      </a:r>
                      <a:r>
                        <a:rPr lang="cs-CZ" sz="1200" kern="1200" baseline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moderní společnosti. </a:t>
                      </a:r>
                      <a:endParaRPr lang="cs-CZ" sz="1200" kern="1200" baseline="0" dirty="0" smtClean="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Pracovní list je určen jako výuková pomůcka se zaměřením na mezipředmětové vztahy předmětů chemie, fyzika, biologie i jako materiál k samostudiu. </a:t>
                      </a:r>
                    </a:p>
                    <a:p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latin typeface="+mn-lt"/>
                          <a:ea typeface="+mn-ea"/>
                          <a:cs typeface="+mn-cs"/>
                        </a:rPr>
                        <a:t>Možnosti využití: promítání, práce jednotlivců nebo dvojic u PC, vytištění pracovního listu pro laboratorní cvičení. 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108" name="Picture 46" descr="logo_pruhl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Nadpis 9"/>
          <p:cNvSpPr>
            <a:spLocks noGrp="1"/>
          </p:cNvSpPr>
          <p:nvPr>
            <p:ph type="title"/>
          </p:nvPr>
        </p:nvSpPr>
        <p:spPr>
          <a:xfrm>
            <a:off x="285750" y="357188"/>
            <a:ext cx="8401050" cy="4429125"/>
          </a:xfrm>
        </p:spPr>
        <p:txBody>
          <a:bodyPr/>
          <a:lstStyle/>
          <a:p>
            <a:r>
              <a:rPr lang="cs-CZ" sz="1800" b="1" smtClean="0"/>
              <a:t>Pomůcky: </a:t>
            </a:r>
            <a:r>
              <a:rPr lang="cs-CZ" sz="1800" smtClean="0"/>
              <a:t>novinový papír, lepidlo, zápalnice, vrták, 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b="1" smtClean="0"/>
              <a:t>Chemikálie:</a:t>
            </a:r>
            <a:r>
              <a:rPr lang="cs-CZ" sz="1800" smtClean="0"/>
              <a:t> podle typu bleskového prachu, který chceme připravit: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r>
              <a:rPr lang="cs-CZ" sz="1800" u="sng" smtClean="0"/>
              <a:t>Bezpečnos</a:t>
            </a:r>
            <a:r>
              <a:rPr lang="cs-CZ" sz="1800" smtClean="0"/>
              <a:t>t:</a:t>
            </a:r>
            <a:br>
              <a:rPr lang="cs-CZ" sz="1800" smtClean="0"/>
            </a:br>
            <a:r>
              <a:rPr lang="cs-CZ" sz="1800" smtClean="0"/>
              <a:t>práškový hliník: hořlavý, R 15,17, S 7/8,43</a:t>
            </a:r>
            <a:br>
              <a:rPr lang="cs-CZ" sz="1800" smtClean="0"/>
            </a:br>
            <a:r>
              <a:rPr lang="cs-CZ" sz="1800" smtClean="0"/>
              <a:t>síra: hořlavá, R11, S 16,26,36</a:t>
            </a:r>
            <a:br>
              <a:rPr lang="cs-CZ" sz="1800" smtClean="0"/>
            </a:br>
            <a:r>
              <a:rPr lang="cs-CZ" sz="1800" smtClean="0"/>
              <a:t>sulfid antimonitý: zdraví škodlivý, R40, S(2),22,36/37</a:t>
            </a:r>
            <a:br>
              <a:rPr lang="cs-CZ" sz="1800" smtClean="0"/>
            </a:br>
            <a:r>
              <a:rPr lang="cs-CZ" sz="1800" smtClean="0"/>
              <a:t>chloristan draselný: oxidující, zdraví škodlivý, R9,22, S13,22,27</a:t>
            </a:r>
            <a:br>
              <a:rPr lang="cs-CZ" sz="1800" smtClean="0"/>
            </a:br>
            <a:r>
              <a:rPr lang="cs-CZ" sz="1800" smtClean="0"/>
              <a:t/>
            </a:r>
            <a:br>
              <a:rPr lang="cs-CZ" sz="1800" smtClean="0"/>
            </a:br>
            <a:endParaRPr lang="cs-CZ" sz="1800" smtClean="0"/>
          </a:p>
        </p:txBody>
      </p:sp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428625" y="1428750"/>
          <a:ext cx="5405438" cy="1097280"/>
        </p:xfrm>
        <a:graphic>
          <a:graphicData uri="http://schemas.openxmlformats.org/drawingml/2006/table">
            <a:tbl>
              <a:tblPr/>
              <a:tblGrid>
                <a:gridCol w="1081088"/>
                <a:gridCol w="1081087"/>
                <a:gridCol w="1081088"/>
                <a:gridCol w="1081087"/>
                <a:gridCol w="1081088"/>
              </a:tblGrid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% KClO</a:t>
                      </a:r>
                      <a:r>
                        <a:rPr kumimoji="0" lang="cs-CZ" sz="12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% Al 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% Sb</a:t>
                      </a:r>
                      <a:r>
                        <a:rPr kumimoji="0" lang="cs-CZ" sz="12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</a:t>
                      </a: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</a:t>
                      </a:r>
                      <a:r>
                        <a:rPr kumimoji="0" lang="cs-CZ" sz="1200" b="1" i="0" u="none" strike="noStrike" cap="none" normalizeH="0" baseline="-2500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3</a:t>
                      </a:r>
                      <a:endParaRPr kumimoji="0" lang="cs-CZ" sz="1200" b="1" i="0" u="none" strike="noStrike" cap="none" normalizeH="0" baseline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% S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Flash č.1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64 %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10 %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Flash č.2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66 %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-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2571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Flash č.3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66 %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17 %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8,5 %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5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8,5 %</a:t>
                      </a:r>
                    </a:p>
                  </a:txBody>
                  <a:tcPr marL="0" marR="0" marT="0" marB="0"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9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614363"/>
          </a:xfrm>
        </p:spPr>
        <p:txBody>
          <a:bodyPr/>
          <a:lstStyle/>
          <a:p>
            <a:endParaRPr lang="cs-CZ" sz="1200" smtClean="0"/>
          </a:p>
        </p:txBody>
      </p:sp>
      <p:sp>
        <p:nvSpPr>
          <p:cNvPr id="512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85875"/>
            <a:ext cx="8229600" cy="4581525"/>
          </a:xfrm>
        </p:spPr>
        <p:txBody>
          <a:bodyPr/>
          <a:lstStyle/>
          <a:p>
            <a:pPr>
              <a:buFont typeface="Wingdings" pitchFamily="2" charset="2"/>
              <a:buNone/>
            </a:pPr>
            <a:r>
              <a:rPr lang="cs-CZ" sz="1400" b="1" i="1" smtClean="0"/>
              <a:t>	Bezpečnost</a:t>
            </a:r>
            <a:endParaRPr lang="cs-CZ" sz="1400" smtClean="0"/>
          </a:p>
          <a:p>
            <a:r>
              <a:rPr lang="cs-CZ" sz="1400" smtClean="0"/>
              <a:t>Tyto petardy nejsou volně prodejné, protože obsahují velké množství výbušné směsi a mohou způsobit poměrně vážné zranění. Jsou známy případy, kdy výbuch této petardy v ruce utrhnul prsty (při odpalu používejte takovou délku zápalnice, aby hořela alespoň 15 sekund). Dodržujte maximální opatrnost, poněvadž všechny uváděné směsi jsou brizantní výbušniny a i malé množství může snadno způsobit trvalá zranění! Tento pokus by měl provádět jen zkušený demonstrátor. V žádném případě nepřipravujte směsi o celkové hmotnosti přesahující 5 gramů. Údaje o složení dělobuchových směsích uvádí předchozí tabulka</a:t>
            </a:r>
          </a:p>
          <a:p>
            <a:endParaRPr lang="cs-CZ" sz="1400" smtClean="0"/>
          </a:p>
          <a:p>
            <a:r>
              <a:rPr lang="cs-CZ" sz="1400" smtClean="0"/>
              <a:t>Nejvýhodnější z hlediska akustické působivosti jsou první 3 kompozice bleskových prachů (flash č.1, 2 a 3), obsahující vedle chloristanu a hliníku i sulfid antimonitý, který silně „prohlubuje zvukový efekt“. Tyto 3 směsi se nejčastěji používají v náplni M-80. Kompozice označená jako ,,Standardní flash" je běžně používaná blesková výbušnina do petard. Poslední slož s názvem Thunder flash obsahuje menší množství KClO</a:t>
            </a:r>
            <a:r>
              <a:rPr lang="cs-CZ" sz="1400" baseline="-25000" smtClean="0"/>
              <a:t>4</a:t>
            </a:r>
            <a:r>
              <a:rPr lang="cs-CZ" sz="1400" smtClean="0"/>
              <a:t>, takže má menší ,,trhací sílu", rozhodně však není dobré sílu této výbušniny podceňovat. Právě na přípravu relativně bezpečnějšího Thunder flashe se zaměříme.</a:t>
            </a:r>
          </a:p>
          <a:p>
            <a:pPr>
              <a:buFont typeface="Wingdings" pitchFamily="2" charset="2"/>
              <a:buNone/>
            </a:pPr>
            <a:endParaRPr lang="cs-CZ" sz="1400" smtClean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Nadpis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614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z="1600" b="1" smtClean="0"/>
          </a:p>
          <a:p>
            <a:pPr>
              <a:buFont typeface="Wingdings" pitchFamily="2" charset="2"/>
              <a:buNone/>
            </a:pPr>
            <a:r>
              <a:rPr lang="cs-CZ" sz="2000" b="1" smtClean="0"/>
              <a:t>	Postup práce:</a:t>
            </a:r>
          </a:p>
          <a:p>
            <a:r>
              <a:rPr lang="cs-CZ" sz="1600" b="1" smtClean="0"/>
              <a:t>A)</a:t>
            </a:r>
            <a:r>
              <a:rPr lang="cs-CZ" sz="1600" smtClean="0"/>
              <a:t> Tenký novinový papír se z jedné stany natře vodným lepidlem a omotá kolem vhodné předlohy tak, aby vznikla trubice vnitřního průměru 14-15mm, délky 40mm a síly stěn 2,5mm (tedy vnější průměr 19-20mm). Namotanou trubici vysušíme na předloze nad topením nebo pomocí horkého vzduchu a sundáme z formy.</a:t>
            </a:r>
          </a:p>
          <a:p>
            <a:r>
              <a:rPr lang="cs-CZ" sz="1600" b="1" smtClean="0"/>
              <a:t>B)</a:t>
            </a:r>
            <a:r>
              <a:rPr lang="cs-CZ" sz="1600" smtClean="0"/>
              <a:t> Jeden konec trubice natřeme zevnitř lepidlem a uzavřeme „ucpávkou“ vyrobenou z vytvarovaného a silného kartónového papíru. Okolí „ucpávky“ zpevníme lepidlem. Do dutinky s vlepenou zápalnicí nasypeme kolem 2g jedné z uvedených „bleskových směsí“. Kompozice by měla odhadem zaujímat 3/4 objemu dutinky. Místo papíru můžeme použít i plastové zátky. Po vsunutí zápalnice zakápneme okolí otvoru silně viskózním lepidlem a necháme dokonale vyschnout.</a:t>
            </a:r>
          </a:p>
          <a:p>
            <a:r>
              <a:rPr lang="cs-CZ" sz="1600" b="1" smtClean="0"/>
              <a:t>C)</a:t>
            </a:r>
            <a:r>
              <a:rPr lang="cs-CZ" sz="1600" smtClean="0"/>
              <a:t> Trubici s naplněnou složí uzavřeme „ucpávkou“ stejným způsobem jako v předešlém případě a dobře zalepíme lepidlem. Po zaschnutí je dělobuch hotov.</a:t>
            </a:r>
          </a:p>
          <a:p>
            <a:pPr>
              <a:buFont typeface="Wingdings" pitchFamily="2" charset="2"/>
              <a:buNone/>
            </a:pPr>
            <a:endParaRPr lang="cs-CZ" sz="1800" smtClean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717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600" b="1" smtClean="0"/>
              <a:t>Vysvětlení: </a:t>
            </a:r>
            <a:r>
              <a:rPr lang="cs-CZ" sz="1600" smtClean="0"/>
              <a:t>Chloristan draselný funguje jako silné oxidační činidlo, hliník se sulfidem antimonitým jako paliva (redukční komponenty). Všechny uvedené reaktanty jsou v jemně práškové formě, a proto chemické reakce probíhající v dělobuchu jsou značně rychlé. Je známo, že plošný obsah reaktantů je jedním z faktorů ovlivňujících reakční rychlost: S rostoucí velikostí plošného obsahu zrn reaktantů roste rychlost chemické reakce.</a:t>
            </a:r>
          </a:p>
          <a:p>
            <a:pPr>
              <a:buFont typeface="Wingdings" pitchFamily="2" charset="2"/>
              <a:buNone/>
            </a:pPr>
            <a:endParaRPr lang="cs-CZ" sz="1600" smtClean="0"/>
          </a:p>
          <a:p>
            <a:r>
              <a:rPr lang="cs-CZ" sz="1600" b="1" smtClean="0"/>
              <a:t>Reakční schémata:</a:t>
            </a:r>
            <a:endParaRPr lang="cs-CZ" sz="1600" smtClean="0"/>
          </a:p>
          <a:p>
            <a:pPr>
              <a:buFont typeface="Wingdings" pitchFamily="2" charset="2"/>
              <a:buNone/>
            </a:pPr>
            <a:r>
              <a:rPr lang="cs-CZ" sz="1600" smtClean="0"/>
              <a:t>	Sb</a:t>
            </a:r>
            <a:r>
              <a:rPr lang="cs-CZ" sz="1600" baseline="-25000" smtClean="0"/>
              <a:t>2</a:t>
            </a:r>
            <a:r>
              <a:rPr lang="cs-CZ" sz="1600" smtClean="0"/>
              <a:t>S</a:t>
            </a:r>
            <a:r>
              <a:rPr lang="cs-CZ" sz="1600" baseline="-25000" smtClean="0"/>
              <a:t>3 </a:t>
            </a:r>
            <a:r>
              <a:rPr lang="cs-CZ" sz="1600" smtClean="0"/>
              <a:t>+ O</a:t>
            </a:r>
            <a:r>
              <a:rPr lang="cs-CZ" sz="1600" baseline="-25000" smtClean="0"/>
              <a:t>2</a:t>
            </a:r>
            <a:r>
              <a:rPr lang="cs-CZ" sz="1600" smtClean="0"/>
              <a:t> → SO</a:t>
            </a:r>
            <a:r>
              <a:rPr lang="cs-CZ" sz="1600" baseline="-25000" smtClean="0"/>
              <a:t>2 </a:t>
            </a:r>
            <a:r>
              <a:rPr lang="cs-CZ" sz="1600" smtClean="0"/>
              <a:t>+ Sb</a:t>
            </a:r>
            <a:r>
              <a:rPr lang="cs-CZ" sz="1600" baseline="-25000" smtClean="0"/>
              <a:t>2</a:t>
            </a:r>
            <a:r>
              <a:rPr lang="cs-CZ" sz="1600" smtClean="0"/>
              <a:t>O</a:t>
            </a:r>
            <a:r>
              <a:rPr lang="cs-CZ" sz="1600" baseline="-25000" smtClean="0"/>
              <a:t>3</a:t>
            </a:r>
            <a:endParaRPr lang="cs-CZ" sz="1600" smtClean="0"/>
          </a:p>
          <a:p>
            <a:pPr>
              <a:buFont typeface="Wingdings" pitchFamily="2" charset="2"/>
              <a:buNone/>
            </a:pPr>
            <a:r>
              <a:rPr lang="cs-CZ" sz="1600" smtClean="0"/>
              <a:t>	KClO</a:t>
            </a:r>
            <a:r>
              <a:rPr lang="cs-CZ" sz="1600" baseline="-25000" smtClean="0"/>
              <a:t>4</a:t>
            </a:r>
            <a:r>
              <a:rPr lang="cs-CZ" sz="1600" smtClean="0"/>
              <a:t> + Al → KCl + Al</a:t>
            </a:r>
            <a:r>
              <a:rPr lang="cs-CZ" sz="1600" baseline="-25000" smtClean="0"/>
              <a:t>2</a:t>
            </a:r>
            <a:r>
              <a:rPr lang="cs-CZ" sz="1600" smtClean="0"/>
              <a:t>O</a:t>
            </a:r>
            <a:r>
              <a:rPr lang="cs-CZ" sz="1600" baseline="-25000" smtClean="0"/>
              <a:t>3</a:t>
            </a:r>
            <a:endParaRPr lang="cs-CZ" sz="1600" smtClean="0"/>
          </a:p>
          <a:p>
            <a:endParaRPr lang="cs-CZ" sz="1600" smtClean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1</a:t>
            </a:r>
          </a:p>
        </p:txBody>
      </p:sp>
      <p:sp>
        <p:nvSpPr>
          <p:cNvPr id="8195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8196" name="Zástupný symbol pro obrázek 11" descr="bengalexplo2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320" r="7320"/>
          <a:stretch>
            <a:fillRect/>
          </a:stretch>
        </p:blipFill>
        <p:spPr/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200036"/>
          </a:xfrm>
        </p:spPr>
        <p:txBody>
          <a:bodyPr/>
          <a:lstStyle/>
          <a:p>
            <a:r>
              <a:rPr lang="cs-CZ" sz="1200" dirty="0" smtClean="0"/>
              <a:t>Obr. 2</a:t>
            </a:r>
          </a:p>
        </p:txBody>
      </p:sp>
      <p:sp>
        <p:nvSpPr>
          <p:cNvPr id="9219" name="Zástupný symbol pro text 3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9220" name="Zástupný symbol pro obrázek 10" descr="explozehezka.JPG"/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785" r="7785"/>
          <a:stretch>
            <a:fillRect/>
          </a:stretch>
        </p:blipFill>
        <p:spPr/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10243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1800" dirty="0" smtClean="0"/>
              <a:t>Zdroje:</a:t>
            </a:r>
          </a:p>
          <a:p>
            <a:pPr>
              <a:buFont typeface="Wingdings" pitchFamily="2" charset="2"/>
              <a:buNone/>
            </a:pPr>
            <a:r>
              <a:rPr lang="cs-CZ" sz="1200" dirty="0" smtClean="0"/>
              <a:t>Obr. 1, Obr. 2: archiv autora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  <a:p>
            <a:pPr>
              <a:buFont typeface="Wingdings" pitchFamily="2" charset="2"/>
              <a:buNone/>
            </a:pPr>
            <a:r>
              <a:rPr lang="cs-CZ" sz="1200" b="1" dirty="0" smtClean="0"/>
              <a:t>BARTOŠ </a:t>
            </a:r>
            <a:r>
              <a:rPr lang="cs-CZ" sz="1200" b="1" dirty="0" smtClean="0"/>
              <a:t>I</a:t>
            </a:r>
            <a:r>
              <a:rPr lang="cs-CZ" sz="1200" dirty="0" smtClean="0"/>
              <a:t>.: </a:t>
            </a:r>
            <a:r>
              <a:rPr lang="cs-CZ" sz="1200" b="1" dirty="0" smtClean="0"/>
              <a:t> </a:t>
            </a:r>
            <a:r>
              <a:rPr lang="cs-CZ" sz="1200" dirty="0" smtClean="0"/>
              <a:t>Digitalizovaný experiment - prostředek k osvojení vybraného učiva obecné chemie. </a:t>
            </a:r>
            <a:r>
              <a:rPr lang="cs-CZ" sz="1200" i="1" dirty="0" smtClean="0"/>
              <a:t>Disertační práce. </a:t>
            </a:r>
            <a:r>
              <a:rPr lang="cs-CZ" sz="1200" dirty="0" smtClean="0"/>
              <a:t>Praha: </a:t>
            </a:r>
            <a:r>
              <a:rPr lang="cs-CZ" sz="1200" dirty="0" err="1" smtClean="0"/>
              <a:t>Př</a:t>
            </a:r>
            <a:r>
              <a:rPr lang="cs-CZ" sz="1200" dirty="0" smtClean="0"/>
              <a:t> UK, 2010. </a:t>
            </a:r>
            <a:endParaRPr lang="cs-CZ" sz="1200" dirty="0" smtClean="0"/>
          </a:p>
          <a:p>
            <a:pPr>
              <a:buNone/>
            </a:pPr>
            <a:r>
              <a:rPr lang="cs-CZ" sz="12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ELLERN, H.: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Military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and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Civilian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pyrotechnics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New York: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Chemical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publishing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</a:t>
            </a:r>
            <a:r>
              <a:rPr lang="cs-CZ" sz="12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company</a:t>
            </a:r>
            <a:r>
              <a:rPr lang="cs-CZ" sz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INC, 1968.</a:t>
            </a:r>
          </a:p>
          <a:p>
            <a:pPr>
              <a:buFont typeface="Wingdings" pitchFamily="2" charset="2"/>
              <a:buNone/>
            </a:pPr>
            <a:endParaRPr lang="cs-CZ" sz="1200" dirty="0" smtClean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Pixel">
  <a:themeElements>
    <a:clrScheme name="Vlastní 3">
      <a:dk1>
        <a:srgbClr val="000000"/>
      </a:dk1>
      <a:lt1>
        <a:srgbClr val="FFFFFF"/>
      </a:lt1>
      <a:dk2>
        <a:srgbClr val="000000"/>
      </a:dk2>
      <a:lt2>
        <a:srgbClr val="0070C0"/>
      </a:lt2>
      <a:accent1>
        <a:srgbClr val="40AFFF"/>
      </a:accent1>
      <a:accent2>
        <a:srgbClr val="40AFFF"/>
      </a:accent2>
      <a:accent3>
        <a:srgbClr val="FFFFFF"/>
      </a:accent3>
      <a:accent4>
        <a:srgbClr val="000000"/>
      </a:accent4>
      <a:accent5>
        <a:srgbClr val="B2DFFF"/>
      </a:accent5>
      <a:accent6>
        <a:srgbClr val="B2DFFF"/>
      </a:accent6>
      <a:hlink>
        <a:srgbClr val="B2DFFF"/>
      </a:hlink>
      <a:folHlink>
        <a:srgbClr val="B2DFFF"/>
      </a:folHlink>
    </a:clrScheme>
    <a:fontScheme name="Office – klasické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Pixel 1">
        <a:dk1>
          <a:srgbClr val="0066FF"/>
        </a:dk1>
        <a:lt1>
          <a:srgbClr val="FFFFFF"/>
        </a:lt1>
        <a:dk2>
          <a:srgbClr val="000066"/>
        </a:dk2>
        <a:lt2>
          <a:srgbClr val="FFFFFF"/>
        </a:lt2>
        <a:accent1>
          <a:srgbClr val="6699FF"/>
        </a:accent1>
        <a:accent2>
          <a:srgbClr val="3333FF"/>
        </a:accent2>
        <a:accent3>
          <a:srgbClr val="AAAAB8"/>
        </a:accent3>
        <a:accent4>
          <a:srgbClr val="DADADA"/>
        </a:accent4>
        <a:accent5>
          <a:srgbClr val="B8CAFF"/>
        </a:accent5>
        <a:accent6>
          <a:srgbClr val="2D2DE7"/>
        </a:accent6>
        <a:hlink>
          <a:srgbClr val="FFCC00"/>
        </a:hlink>
        <a:folHlink>
          <a:srgbClr val="00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2">
        <a:dk1>
          <a:srgbClr val="009999"/>
        </a:dk1>
        <a:lt1>
          <a:srgbClr val="FFFFFF"/>
        </a:lt1>
        <a:dk2>
          <a:srgbClr val="334B49"/>
        </a:dk2>
        <a:lt2>
          <a:srgbClr val="FFFFFF"/>
        </a:lt2>
        <a:accent1>
          <a:srgbClr val="33CCCC"/>
        </a:accent1>
        <a:accent2>
          <a:srgbClr val="008080"/>
        </a:accent2>
        <a:accent3>
          <a:srgbClr val="ADB1B1"/>
        </a:accent3>
        <a:accent4>
          <a:srgbClr val="DADADA"/>
        </a:accent4>
        <a:accent5>
          <a:srgbClr val="ADE2E2"/>
        </a:accent5>
        <a:accent6>
          <a:srgbClr val="007373"/>
        </a:accent6>
        <a:hlink>
          <a:srgbClr val="FFCC00"/>
        </a:hlink>
        <a:folHlink>
          <a:srgbClr val="0066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3">
        <a:dk1>
          <a:srgbClr val="006699"/>
        </a:dk1>
        <a:lt1>
          <a:srgbClr val="FFFFFF"/>
        </a:lt1>
        <a:dk2>
          <a:srgbClr val="333399"/>
        </a:dk2>
        <a:lt2>
          <a:srgbClr val="FFFFFF"/>
        </a:lt2>
        <a:accent1>
          <a:srgbClr val="0099CC"/>
        </a:accent1>
        <a:accent2>
          <a:srgbClr val="0386AF"/>
        </a:accent2>
        <a:accent3>
          <a:srgbClr val="ADADCA"/>
        </a:accent3>
        <a:accent4>
          <a:srgbClr val="DADADA"/>
        </a:accent4>
        <a:accent5>
          <a:srgbClr val="AACAE2"/>
        </a:accent5>
        <a:accent6>
          <a:srgbClr val="02799E"/>
        </a:accent6>
        <a:hlink>
          <a:srgbClr val="FFCC00"/>
        </a:hlink>
        <a:folHlink>
          <a:srgbClr val="6699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4">
        <a:dk1>
          <a:srgbClr val="008080"/>
        </a:dk1>
        <a:lt1>
          <a:srgbClr val="FFFFFF"/>
        </a:lt1>
        <a:dk2>
          <a:srgbClr val="2F978D"/>
        </a:dk2>
        <a:lt2>
          <a:srgbClr val="FFFFFF"/>
        </a:lt2>
        <a:accent1>
          <a:srgbClr val="0099FF"/>
        </a:accent1>
        <a:accent2>
          <a:srgbClr val="009999"/>
        </a:accent2>
        <a:accent3>
          <a:srgbClr val="ADC9C5"/>
        </a:accent3>
        <a:accent4>
          <a:srgbClr val="DADADA"/>
        </a:accent4>
        <a:accent5>
          <a:srgbClr val="AACAFF"/>
        </a:accent5>
        <a:accent6>
          <a:srgbClr val="008A8A"/>
        </a:accent6>
        <a:hlink>
          <a:srgbClr val="FFFFCC"/>
        </a:hlink>
        <a:folHlink>
          <a:srgbClr val="70CAC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5">
        <a:dk1>
          <a:srgbClr val="822504"/>
        </a:dk1>
        <a:lt1>
          <a:srgbClr val="FFFFFF"/>
        </a:lt1>
        <a:dk2>
          <a:srgbClr val="330000"/>
        </a:dk2>
        <a:lt2>
          <a:srgbClr val="FFFFFF"/>
        </a:lt2>
        <a:accent1>
          <a:srgbClr val="FF9900"/>
        </a:accent1>
        <a:accent2>
          <a:srgbClr val="9E2A06"/>
        </a:accent2>
        <a:accent3>
          <a:srgbClr val="ADAAAA"/>
        </a:accent3>
        <a:accent4>
          <a:srgbClr val="DADADA"/>
        </a:accent4>
        <a:accent5>
          <a:srgbClr val="FFCAAA"/>
        </a:accent5>
        <a:accent6>
          <a:srgbClr val="8F2505"/>
        </a:accent6>
        <a:hlink>
          <a:srgbClr val="FF3300"/>
        </a:hlink>
        <a:folHlink>
          <a:srgbClr val="7C0704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6">
        <a:dk1>
          <a:srgbClr val="336600"/>
        </a:dk1>
        <a:lt1>
          <a:srgbClr val="FFFFFF"/>
        </a:lt1>
        <a:dk2>
          <a:srgbClr val="4A7911"/>
        </a:dk2>
        <a:lt2>
          <a:srgbClr val="FFFFFF"/>
        </a:lt2>
        <a:accent1>
          <a:srgbClr val="666633"/>
        </a:accent1>
        <a:accent2>
          <a:srgbClr val="669900"/>
        </a:accent2>
        <a:accent3>
          <a:srgbClr val="B1BEAA"/>
        </a:accent3>
        <a:accent4>
          <a:srgbClr val="DADADA"/>
        </a:accent4>
        <a:accent5>
          <a:srgbClr val="B8B8AD"/>
        </a:accent5>
        <a:accent6>
          <a:srgbClr val="5C8A00"/>
        </a:accent6>
        <a:hlink>
          <a:srgbClr val="FFCC00"/>
        </a:hlink>
        <a:folHlink>
          <a:srgbClr val="99CC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Pixel 7">
        <a:dk1>
          <a:srgbClr val="000000"/>
        </a:dk1>
        <a:lt1>
          <a:srgbClr val="FFFFFF"/>
        </a:lt1>
        <a:dk2>
          <a:srgbClr val="000000"/>
        </a:dk2>
        <a:lt2>
          <a:srgbClr val="CC3300"/>
        </a:lt2>
        <a:accent1>
          <a:srgbClr val="FFCC00"/>
        </a:accent1>
        <a:accent2>
          <a:srgbClr val="CC66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5C00"/>
        </a:accent6>
        <a:hlink>
          <a:srgbClr val="663300"/>
        </a:hlink>
        <a:folHlink>
          <a:srgbClr val="CC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8">
        <a:dk1>
          <a:srgbClr val="003300"/>
        </a:dk1>
        <a:lt1>
          <a:srgbClr val="FFFFFF"/>
        </a:lt1>
        <a:dk2>
          <a:srgbClr val="000000"/>
        </a:dk2>
        <a:lt2>
          <a:srgbClr val="336600"/>
        </a:lt2>
        <a:accent1>
          <a:srgbClr val="CCCC00"/>
        </a:accent1>
        <a:accent2>
          <a:srgbClr val="669900"/>
        </a:accent2>
        <a:accent3>
          <a:srgbClr val="FFFFFF"/>
        </a:accent3>
        <a:accent4>
          <a:srgbClr val="002A00"/>
        </a:accent4>
        <a:accent5>
          <a:srgbClr val="E2E2AA"/>
        </a:accent5>
        <a:accent6>
          <a:srgbClr val="5C8A00"/>
        </a:accent6>
        <a:hlink>
          <a:srgbClr val="333300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9">
        <a:dk1>
          <a:srgbClr val="000000"/>
        </a:dk1>
        <a:lt1>
          <a:srgbClr val="FFFFFF"/>
        </a:lt1>
        <a:dk2>
          <a:srgbClr val="000000"/>
        </a:dk2>
        <a:lt2>
          <a:srgbClr val="440044"/>
        </a:lt2>
        <a:accent1>
          <a:srgbClr val="FFCCCC"/>
        </a:accent1>
        <a:accent2>
          <a:srgbClr val="790571"/>
        </a:accent2>
        <a:accent3>
          <a:srgbClr val="FFFFFF"/>
        </a:accent3>
        <a:accent4>
          <a:srgbClr val="000000"/>
        </a:accent4>
        <a:accent5>
          <a:srgbClr val="FFE2E2"/>
        </a:accent5>
        <a:accent6>
          <a:srgbClr val="6D0466"/>
        </a:accent6>
        <a:hlink>
          <a:srgbClr val="993366"/>
        </a:hlink>
        <a:folHlink>
          <a:srgbClr val="9F839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0">
        <a:dk1>
          <a:srgbClr val="000000"/>
        </a:dk1>
        <a:lt1>
          <a:srgbClr val="FFFFFF"/>
        </a:lt1>
        <a:dk2>
          <a:srgbClr val="000000"/>
        </a:dk2>
        <a:lt2>
          <a:srgbClr val="FF9900"/>
        </a:lt2>
        <a:accent1>
          <a:srgbClr val="FFCC99"/>
        </a:accent1>
        <a:accent2>
          <a:srgbClr val="FBA313"/>
        </a:accent2>
        <a:accent3>
          <a:srgbClr val="FFFFFF"/>
        </a:accent3>
        <a:accent4>
          <a:srgbClr val="000000"/>
        </a:accent4>
        <a:accent5>
          <a:srgbClr val="FFE2CA"/>
        </a:accent5>
        <a:accent6>
          <a:srgbClr val="E39310"/>
        </a:accent6>
        <a:hlink>
          <a:srgbClr val="CC3300"/>
        </a:hlink>
        <a:folHlink>
          <a:srgbClr val="FCC66E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1">
        <a:dk1>
          <a:srgbClr val="000000"/>
        </a:dk1>
        <a:lt1>
          <a:srgbClr val="FFFFFF"/>
        </a:lt1>
        <a:dk2>
          <a:srgbClr val="000000"/>
        </a:dk2>
        <a:lt2>
          <a:srgbClr val="779F92"/>
        </a:lt2>
        <a:accent1>
          <a:srgbClr val="33CCCC"/>
        </a:accent1>
        <a:accent2>
          <a:srgbClr val="9DC2D7"/>
        </a:accent2>
        <a:accent3>
          <a:srgbClr val="FFFFFF"/>
        </a:accent3>
        <a:accent4>
          <a:srgbClr val="000000"/>
        </a:accent4>
        <a:accent5>
          <a:srgbClr val="ADE2E2"/>
        </a:accent5>
        <a:accent6>
          <a:srgbClr val="8EB0C3"/>
        </a:accent6>
        <a:hlink>
          <a:srgbClr val="006666"/>
        </a:hlink>
        <a:folHlink>
          <a:srgbClr val="CCCC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Pixel 12">
        <a:dk1>
          <a:srgbClr val="000000"/>
        </a:dk1>
        <a:lt1>
          <a:srgbClr val="FFFFFF"/>
        </a:lt1>
        <a:dk2>
          <a:srgbClr val="000000"/>
        </a:dk2>
        <a:lt2>
          <a:srgbClr val="00007D"/>
        </a:lt2>
        <a:accent1>
          <a:srgbClr val="9999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CACAFF"/>
        </a:accent5>
        <a:accent6>
          <a:srgbClr val="8A8AB9"/>
        </a:accent6>
        <a:hlink>
          <a:srgbClr val="666699"/>
        </a:hlink>
        <a:folHlink>
          <a:srgbClr val="CCCCE6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Watermark</Template>
  <TotalTime>748</TotalTime>
  <Words>220</Words>
  <Application>Microsoft Office PowerPoint</Application>
  <PresentationFormat>Předvádění na obrazovce (4:3)</PresentationFormat>
  <Paragraphs>63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4" baseType="lpstr">
      <vt:lpstr>Arial</vt:lpstr>
      <vt:lpstr>Wingdings</vt:lpstr>
      <vt:lpstr>Calibri</vt:lpstr>
      <vt:lpstr>Arial Black</vt:lpstr>
      <vt:lpstr>Times New Roman</vt:lpstr>
      <vt:lpstr>Pixel</vt:lpstr>
      <vt:lpstr>Snímek 1</vt:lpstr>
      <vt:lpstr>Pomůcky: novinový papír, lepidlo, zápalnice, vrták,   Chemikálie: podle typu bleskového prachu, který chceme připravit:       Bezpečnost: práškový hliník: hořlavý, R 15,17, S 7/8,43 síra: hořlavá, R11, S 16,26,36 sulfid antimonitý: zdraví škodlivý, R40, S(2),22,36/37 chloristan draselný: oxidující, zdraví škodlivý, R9,22, S13,22,27  </vt:lpstr>
      <vt:lpstr>Snímek 3</vt:lpstr>
      <vt:lpstr>Snímek 4</vt:lpstr>
      <vt:lpstr>Snímek 5</vt:lpstr>
      <vt:lpstr>Obr. 1</vt:lpstr>
      <vt:lpstr>Obr. 2</vt:lpstr>
      <vt:lpstr>Snímek 8</vt:lpstr>
    </vt:vector>
  </TitlesOfParts>
  <Company>Privat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Ivan</cp:lastModifiedBy>
  <cp:revision>60</cp:revision>
  <dcterms:created xsi:type="dcterms:W3CDTF">2012-07-13T11:26:26Z</dcterms:created>
  <dcterms:modified xsi:type="dcterms:W3CDTF">2014-02-15T09:30:25Z</dcterms:modified>
</cp:coreProperties>
</file>