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1"/>
  </p:notesMasterIdLst>
  <p:sldIdLst>
    <p:sldId id="272" r:id="rId2"/>
    <p:sldId id="281" r:id="rId3"/>
    <p:sldId id="291" r:id="rId4"/>
    <p:sldId id="294" r:id="rId5"/>
    <p:sldId id="301" r:id="rId6"/>
    <p:sldId id="302" r:id="rId7"/>
    <p:sldId id="299" r:id="rId8"/>
    <p:sldId id="300" r:id="rId9"/>
    <p:sldId id="27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8CC321E9-0506-435E-A9E9-B1893C6F51E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2744756B-6AD0-4800-A0BB-F018B322C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98BE14-4072-4FA2-95CB-5787B43B37B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756AB-6EF7-40DE-AA15-74CE2BE4FC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2FF1CD-919E-4228-AE60-C8D33E517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CA2F52-E545-4771-B2DB-26C21CE8B55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CB9921-C91D-443C-9600-D36D23103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A87C35-C70F-4BA6-9C8E-C0F2826C9CA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67A5EF-819C-465E-9B3F-12DF1447AE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E97628-9098-438F-A9D1-A9864944414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C47405-6FA9-46FF-9B67-56AEF344D7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49B4AA-034C-41B1-AD10-C5F4C222C294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857A4E-148F-4503-BC9C-781DC0ECA4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79BC50-E781-449A-AF90-D7D4A3EEB78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186275-87FB-4566-A52B-C5E43F408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E2969A-2B81-4688-B513-958C5A32B732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60599B-E08A-4FCE-8A43-FFABDB2C2B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013B0B-77C2-4A74-8FFE-9F9C1984827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7CB96B-CFF4-45AB-A154-C6F8EC750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89462F-6CCD-40E5-A18B-1F643195459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0707A2-DCB4-411D-8751-0C119AB32A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7E413C-0BF2-4AA1-A276-8FEDCB6B33B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E5527-2F1C-4133-AE39-0FABF718E7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B3D961-7A29-495F-BCF8-F6C96A198AA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5946C-1184-40A5-B79B-5B58AC723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4F45EA-6C44-4A5F-B12C-36B1C3EF0E3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3AA724-101E-4079-A312-99F33A6991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25B9C1-9364-4B53-85BF-216795FA405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A2A54D8D-3318-4321-BB5C-FA7CE7CB60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9D9F2AC3-DE37-472E-A78B-C2E12620CF8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VY_32_INOVACE_CH_6E_BAR_18_RYCHLEREAKCE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13.9.2013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Demonstrace reakce, při níž se uvolňuje značné množství energie. Tyto reakce jsou velmi důležité v technické praxi a v moderní společnosti.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714875"/>
          </a:xfrm>
        </p:spPr>
        <p:txBody>
          <a:bodyPr/>
          <a:lstStyle/>
          <a:p>
            <a:r>
              <a:rPr lang="cs-CZ" sz="1800" b="1" smtClean="0"/>
              <a:t>Pomůcky: </a:t>
            </a:r>
            <a:r>
              <a:rPr lang="cs-CZ" sz="1800" smtClean="0"/>
              <a:t>novinový papír, lepidlo, zápalnice, vrták, 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Chemikálie:</a:t>
            </a:r>
            <a:r>
              <a:rPr lang="cs-CZ" sz="1800" smtClean="0"/>
              <a:t> podle typu bleskového prachu, který chceme připravit: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u="sng" smtClean="0"/>
              <a:t>Bezpečnos</a:t>
            </a:r>
            <a:r>
              <a:rPr lang="cs-CZ" sz="1800" smtClean="0"/>
              <a:t>t:</a:t>
            </a:r>
            <a:br>
              <a:rPr lang="cs-CZ" sz="1800" smtClean="0"/>
            </a:br>
            <a:r>
              <a:rPr lang="cs-CZ" sz="1800" smtClean="0"/>
              <a:t>práškový hliník: hořlavý, R 15,17, S 7/8,43</a:t>
            </a:r>
            <a:br>
              <a:rPr lang="cs-CZ" sz="1800" smtClean="0"/>
            </a:br>
            <a:r>
              <a:rPr lang="cs-CZ" sz="1800" smtClean="0"/>
              <a:t>síra: hořlavá, R11, S 16,26,36</a:t>
            </a:r>
            <a:br>
              <a:rPr lang="cs-CZ" sz="1800" smtClean="0"/>
            </a:br>
            <a:r>
              <a:rPr lang="cs-CZ" sz="1800" smtClean="0"/>
              <a:t>sulfid antimonitý: zdraví škodlivý, R40, S(2),22,36/37</a:t>
            </a:r>
            <a:br>
              <a:rPr lang="cs-CZ" sz="1800" smtClean="0"/>
            </a:br>
            <a:r>
              <a:rPr lang="cs-CZ" sz="1800" smtClean="0"/>
              <a:t>chloristan draselný: oxidující, zdraví škodlivý, R9,22, S13,22,27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endParaRPr lang="cs-CZ" sz="180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28625" y="1500188"/>
          <a:ext cx="5619770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3954"/>
                <a:gridCol w="1123954"/>
                <a:gridCol w="1123954"/>
                <a:gridCol w="1123954"/>
                <a:gridCol w="1123954"/>
              </a:tblGrid>
              <a:tr h="22468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% KClO</a:t>
                      </a:r>
                      <a:r>
                        <a:rPr lang="cs-CZ" sz="1200" baseline="-25000"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% Al 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% Sb</a:t>
                      </a:r>
                      <a:r>
                        <a:rPr lang="cs-CZ" sz="1200" baseline="-25000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200" baseline="-25000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% S</a:t>
                      </a:r>
                    </a:p>
                  </a:txBody>
                  <a:tcPr marL="0" marR="0" marT="0" marB="0" anchor="ctr"/>
                </a:tc>
              </a:tr>
              <a:tr h="47997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Standard M-80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flash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70 %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30 %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-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-</a:t>
                      </a:r>
                    </a:p>
                  </a:txBody>
                  <a:tcPr marL="0" marR="0" marT="0" marB="0" anchor="ctr"/>
                </a:tc>
              </a:tr>
              <a:tr h="22468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Thunder flash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50 %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23 %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27 %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-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1400" b="1" i="1" smtClean="0"/>
              <a:t>	Bezpečnost</a:t>
            </a:r>
            <a:endParaRPr lang="cs-CZ" sz="1400" smtClean="0"/>
          </a:p>
          <a:p>
            <a:r>
              <a:rPr lang="cs-CZ" sz="1400" smtClean="0"/>
              <a:t>Tyto petardy nejsou volně prodejné, protože obsahují velké množství výbušné směsi a mohou způsobit poměrně vážné zranění. Jsou známy případy, kdy výbuch této petardy v ruce utrhnul prsty (při odpalu používejte takovou délku zápalnice, aby hořela alespoň 15 sekund). Dodržujte maximální opatrnost, poněvadž všechny uváděné směsi jsou brizantní výbušniny a i malé množství může snadno způsobit trvalá zranění! Tento pokus by měl provádět jen zkušený demonstrátor. V žádném případě nepřipravujte směsi o celkové hmotnosti přesahující 5 gramů. Údaje o složení dělobuchových směsích uvádí předchozí tabulka</a:t>
            </a:r>
          </a:p>
          <a:p>
            <a:endParaRPr lang="cs-CZ" sz="1400" smtClean="0"/>
          </a:p>
          <a:p>
            <a:pPr>
              <a:buFont typeface="Wingdings" pitchFamily="2" charset="2"/>
              <a:buNone/>
            </a:pPr>
            <a:endParaRPr lang="cs-CZ" sz="1400" smtClean="0"/>
          </a:p>
          <a:p>
            <a:r>
              <a:rPr lang="cs-CZ" sz="1400" b="1" smtClean="0"/>
              <a:t>Postup: </a:t>
            </a:r>
            <a:r>
              <a:rPr lang="cs-CZ" sz="1400" smtClean="0"/>
              <a:t>M-80 je označení dělobuchů používaných v americké armádě při výcviku jako simulace výbuchu střeliva (funkčně i chemickým složením jsou podobné českým výbuškám). Originální dělobuch M-80 je papírová trubice dlouhá cca 4cm, 1,4cm v průměru, naplněná „bleskovým prachem“ o hmotnosti 2,9-3,0g. M 80 bývají někdy také nazývány ,,stříbrné petardy", název pochází z intenzivního „stříbrného záblesku“ při výbuchu.</a:t>
            </a:r>
          </a:p>
          <a:p>
            <a:pPr>
              <a:buFont typeface="Wingdings" pitchFamily="2" charset="2"/>
              <a:buNone/>
            </a:pPr>
            <a:endParaRPr lang="cs-CZ" sz="1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600" b="1" smtClean="0"/>
          </a:p>
          <a:p>
            <a:pPr>
              <a:buFont typeface="Wingdings" pitchFamily="2" charset="2"/>
              <a:buNone/>
            </a:pPr>
            <a:r>
              <a:rPr lang="cs-CZ" sz="2000" b="1" smtClean="0"/>
              <a:t>	Postup práce:</a:t>
            </a:r>
          </a:p>
          <a:p>
            <a:r>
              <a:rPr lang="cs-CZ" sz="1600" b="1" smtClean="0"/>
              <a:t>A)</a:t>
            </a:r>
            <a:r>
              <a:rPr lang="cs-CZ" sz="1600" smtClean="0"/>
              <a:t> Tenký novinový papír se z jedné stany natře vodným lepidlem a omotá kolem vhodné předlohy tak, aby vznikla trubice vnitřního průměru 14-15mm, délky 40mm a síly stěn 2,5mm (tedy vnější průměr 19-20mm). Namotanou trubici vysušíme na předloze nad topením nebo pomocí horkého vzduchu a sundáme z formy.</a:t>
            </a:r>
          </a:p>
          <a:p>
            <a:r>
              <a:rPr lang="cs-CZ" sz="1600" b="1" smtClean="0"/>
              <a:t>B)</a:t>
            </a:r>
            <a:r>
              <a:rPr lang="cs-CZ" sz="1600" smtClean="0"/>
              <a:t> Jeden konec trubice natřeme zevnitř lepidlem a uzavřeme „ucpávkou“ vyrobenou z vytvarovaného a silného kartónového papíru. Okolí „ucpávky“ zpevníme lepidlem. Do dutinky s vlepenou zápalnicí nasypeme kolem 2g jedné z uvedených „bleskových směsí“. Kompozice by měla odhadem zaujímat 3/4 objemu dutinky. Místo papíru můžeme použít i plastové zátky. Po vsunutí zápalnice zakápneme okolí otvoru silně viskózním lepidlem a necháme dokonale vyschnout.</a:t>
            </a:r>
          </a:p>
          <a:p>
            <a:r>
              <a:rPr lang="cs-CZ" sz="1600" b="1" smtClean="0"/>
              <a:t>C)</a:t>
            </a:r>
            <a:r>
              <a:rPr lang="cs-CZ" sz="1600" smtClean="0"/>
              <a:t> Trubici s naplněnou složí uzavřeme „ucpávkou“ stejným způsobem jako v předešlém případě a dobře zalepíme lepidlem. Po zaschnutí je dělobuch hotov.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b="1" smtClean="0"/>
              <a:t>Vysvětlení: </a:t>
            </a:r>
            <a:r>
              <a:rPr lang="cs-CZ" sz="1600" smtClean="0"/>
              <a:t>Chloristan draselný funguje jako silné oxidační činidlo, hliník se sulfidem antimonitým jako paliva (redukční komponenty). Všechny uvedené reaktanty jsou v jemně práškové formě, a proto chemické reakce probíhající v dělobuchu jsou značně rychlé. Je známo, že plošný obsah reaktantů je jedním z faktorů ovlivňujících reakční rychlost: S rostoucí velikostí plošného obsahu zrn reaktantů roste rychlost chemické reakce.</a:t>
            </a:r>
          </a:p>
          <a:p>
            <a:pPr>
              <a:buFont typeface="Wingdings" pitchFamily="2" charset="2"/>
              <a:buNone/>
            </a:pPr>
            <a:endParaRPr lang="cs-CZ" sz="1600" smtClean="0"/>
          </a:p>
          <a:p>
            <a:r>
              <a:rPr lang="cs-CZ" sz="1600" smtClean="0"/>
              <a:t>Kompozice označená jako ,,Standardní flash" je běžně používaná blesková výbušnina do petard. Poslední slož s názvem Thunder flash obsahuje menší množství KClO</a:t>
            </a:r>
            <a:r>
              <a:rPr lang="cs-CZ" sz="1600" baseline="-25000" smtClean="0"/>
              <a:t>4</a:t>
            </a:r>
            <a:r>
              <a:rPr lang="cs-CZ" sz="1600" smtClean="0"/>
              <a:t>, takže má menší ,,trhací sílu", rozhodně však není dobré sílu této výbušniny podceňovat. Právě na přípravu relativně bezpečnějšího Thunder flashe se zaměříme.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Výše uvedené směsi lze rozdělit podle mnoha charakteristik. Nejvíce přehledné je rozdělení podle typu oxidačního činidla; a to na:</a:t>
            </a:r>
          </a:p>
          <a:p>
            <a:r>
              <a:rPr lang="cs-CZ" sz="1600" smtClean="0"/>
              <a:t>-</a:t>
            </a:r>
            <a:r>
              <a:rPr lang="cs-CZ" sz="1600" i="1" smtClean="0"/>
              <a:t>dusičnanové</a:t>
            </a:r>
            <a:r>
              <a:rPr lang="cs-CZ" sz="1600" smtClean="0"/>
              <a:t> (draselný, sodný, barnatý, strontnatý, olovnatý, amonný)</a:t>
            </a:r>
          </a:p>
          <a:p>
            <a:r>
              <a:rPr lang="cs-CZ" sz="1600" smtClean="0"/>
              <a:t>-</a:t>
            </a:r>
            <a:r>
              <a:rPr lang="cs-CZ" sz="1600" i="1" smtClean="0"/>
              <a:t>chlorečnanové</a:t>
            </a:r>
            <a:r>
              <a:rPr lang="cs-CZ" sz="1600" smtClean="0"/>
              <a:t> (chlorečnan draselný, sodný, barnatý, strontnatý)</a:t>
            </a:r>
          </a:p>
          <a:p>
            <a:r>
              <a:rPr lang="cs-CZ" sz="1600" smtClean="0"/>
              <a:t>-</a:t>
            </a:r>
            <a:r>
              <a:rPr lang="cs-CZ" sz="1600" i="1" smtClean="0"/>
              <a:t>chloristanové</a:t>
            </a:r>
            <a:r>
              <a:rPr lang="cs-CZ" sz="1600" smtClean="0"/>
              <a:t> (chloristan draselný, amonný, sodný) </a:t>
            </a:r>
          </a:p>
          <a:p>
            <a:r>
              <a:rPr lang="cs-CZ" sz="1600" smtClean="0"/>
              <a:t>-</a:t>
            </a:r>
            <a:r>
              <a:rPr lang="cs-CZ" sz="1600" i="1" smtClean="0"/>
              <a:t>ostatní</a:t>
            </a:r>
            <a:r>
              <a:rPr lang="cs-CZ" sz="1600" smtClean="0"/>
              <a:t> (oxid olovnato-olovičitý, oxid olovičitý, oxid manganičitý a jiné oxidy kovů, dichromany, manganistany, peroxidy, sírany…)</a:t>
            </a:r>
          </a:p>
          <a:p>
            <a:r>
              <a:rPr lang="cs-CZ" sz="1600" smtClean="0"/>
              <a:t>„</a:t>
            </a:r>
            <a:r>
              <a:rPr lang="cs-CZ" sz="1600" i="1" smtClean="0"/>
              <a:t>Palivy</a:t>
            </a:r>
            <a:r>
              <a:rPr lang="cs-CZ" sz="1600" smtClean="0"/>
              <a:t>“ bývají nejčastěji: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síra, uhlík, sulfid antimonitý, fosfor, kovy (Al,Mg,Ti,Zn,Fe,Sb) – na bázi kovových prachů, sacharidy, mouka aj. organické látky.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Mimoto existují kompozice, které neobsahují oxidační činidlo (přesněji žádná ze složek neobsahuje kyslík). Jedná se převážně o směsi kovů se sulfidy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00036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sp>
        <p:nvSpPr>
          <p:cNvPr id="9219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220" name="Zástupný symbol pro obrázek 13" descr="explojiskry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224" b="1224"/>
          <a:stretch>
            <a:fillRect/>
          </a:stretch>
        </p:blipFill>
        <p:spPr/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sp>
        <p:nvSpPr>
          <p:cNvPr id="10243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244" name="Zástupný symbol pro obrázek 14" descr="explozejisker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1267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I</a:t>
            </a:r>
            <a:r>
              <a:rPr lang="cs-CZ" sz="1200" dirty="0" smtClean="0"/>
              <a:t>.: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ELLERN, H.: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Military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Civilian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pyrotechnics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New York: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Chemical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publishing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company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INC, 1968.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770</TotalTime>
  <Words>349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Pomůcky: novinový papír, lepidlo, zápalnice, vrták,   Chemikálie: podle typu bleskového prachu, který chceme připravit:       Bezpečnost: práškový hliník: hořlavý, R 15,17, S 7/8,43 síra: hořlavá, R11, S 16,26,36 sulfid antimonitý: zdraví škodlivý, R40, S(2),22,36/37 chloristan draselný: oxidující, zdraví škodlivý, R9,22, S13,22,27  </vt:lpstr>
      <vt:lpstr>Snímek 3</vt:lpstr>
      <vt:lpstr>Snímek 4</vt:lpstr>
      <vt:lpstr>Snímek 5</vt:lpstr>
      <vt:lpstr>Snímek 6</vt:lpstr>
      <vt:lpstr>Obr. 1</vt:lpstr>
      <vt:lpstr>Obr. 2</vt:lpstr>
      <vt:lpstr>Snímek 9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62</cp:revision>
  <dcterms:created xsi:type="dcterms:W3CDTF">2012-07-13T11:26:26Z</dcterms:created>
  <dcterms:modified xsi:type="dcterms:W3CDTF">2014-02-15T09:44:55Z</dcterms:modified>
</cp:coreProperties>
</file>