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8"/>
  </p:notesMasterIdLst>
  <p:sldIdLst>
    <p:sldId id="272" r:id="rId2"/>
    <p:sldId id="281" r:id="rId3"/>
    <p:sldId id="291" r:id="rId4"/>
    <p:sldId id="294" r:id="rId5"/>
    <p:sldId id="299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B848F0D-42B2-4310-956E-E07F5537D60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29E40ACD-4B89-4E53-9601-6E4023EF2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CF3A84-771E-479D-A788-6A3A9AA2366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D2CCE-D2EC-45AD-BBAE-6F8679A70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45A300-D3E7-442E-AF93-53F8FC6B8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99B996-90CC-4EF7-9B23-0C5AE46986D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AD896-E0F0-4832-96D7-74C3711B8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F26807-58D4-4551-B183-8CB91E68BFD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9AF1C3-E493-4454-A599-918791F04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582757-1B41-4438-BFFE-1D1228E1ACA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EF360D-C0E8-4C2D-A21C-4FC9F75B0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EF25B5-B959-4BAD-89B0-58EF13ACCDA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D5779-64C2-4DD5-A79C-E034ED84C2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3CBA9D-C883-4715-A857-AD31178D7DD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0404DB-8950-45CA-B9F0-89F4CC5C8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639C9C-6348-465A-A4D5-83412D59003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A9896-75E5-434F-B909-0D28FB807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5DD8F8-3B1E-4B4E-AC80-E00151B0035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04E6D9-7D3F-44C7-8E24-316507D26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6E091B-791F-4B9D-8CA2-3BD4B2FEF19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5A0468-D6DE-4F15-A24F-5D2E746E1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353D7-6D4E-4BF5-BA69-EA2EE63016F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7E36F0-8CBF-47AC-9066-5665582AD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A381FA-B264-4015-87CF-A2DE1B3C9C8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4E461-D456-40D9-9070-20837B838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3F54F-956E-444D-9464-62DC55D95D6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F4CDD3-A72D-4343-8F45-B875BD037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4320C3-33B0-4B3E-8914-DDA30CE7A2F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7B2FB6F1-7BD4-4431-9D17-7E26EB9ED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934E0A0B-8A3A-4AB5-909D-D21BE2A8933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VY_32_INOVACE_CH_6E_BAR_19_ENDOTERMICKAREAKCE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Demonstrace reakce, při níž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 spotřebovává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energie. Názorná ukázka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významu funkce entropie, která objasňuje řadu jevů ve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fyzice, ekologii i kosmologii.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smtClean="0"/>
              <a:t> </a:t>
            </a:r>
            <a:r>
              <a:rPr lang="cs-CZ" sz="1800" b="1" smtClean="0"/>
              <a:t>Pomůcky</a:t>
            </a:r>
            <a:r>
              <a:rPr lang="cs-CZ" sz="1800" smtClean="0"/>
              <a:t>: Kádinka 500 ml, teploměr, chemická lžička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</a:t>
            </a:r>
            <a:r>
              <a:rPr lang="cs-CZ" sz="1800" smtClean="0"/>
              <a:t>: rhodanid (thiokyanatan) amonný, oktahydrát hydroxidu barnatého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Bezpečnost: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rhodanid amonný: zdraví škodlivý, R20/21/22-32, S13</a:t>
            </a:r>
            <a:br>
              <a:rPr lang="cs-CZ" sz="1800" smtClean="0"/>
            </a:br>
            <a:r>
              <a:rPr lang="cs-CZ" sz="1800" smtClean="0"/>
              <a:t>hydroxid barnatý: zdraví škodlivý, žíravý, R20/22-34, S29-36/37/39-45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endParaRPr lang="cs-CZ" sz="1400" b="1" i="1" smtClean="0"/>
          </a:p>
          <a:p>
            <a:r>
              <a:rPr lang="cs-CZ" sz="1400" b="1" i="1" smtClean="0"/>
              <a:t>	</a:t>
            </a:r>
            <a:r>
              <a:rPr lang="cs-CZ" sz="1400" b="1" smtClean="0"/>
              <a:t>Postup:</a:t>
            </a:r>
            <a:r>
              <a:rPr lang="cs-CZ" sz="1400" smtClean="0"/>
              <a:t> K 32 gramům Ba(OH)</a:t>
            </a:r>
            <a:r>
              <a:rPr lang="cs-CZ" sz="1400" baseline="-25000" smtClean="0"/>
              <a:t>2</a:t>
            </a:r>
            <a:r>
              <a:rPr lang="cs-CZ" sz="1400" smtClean="0"/>
              <a:t> . 8 H</a:t>
            </a:r>
            <a:r>
              <a:rPr lang="cs-CZ" sz="1400" baseline="-25000" smtClean="0"/>
              <a:t>2</a:t>
            </a:r>
            <a:r>
              <a:rPr lang="cs-CZ" sz="1400" smtClean="0"/>
              <a:t>O ve 150 ml vody přidáváme po lžičkách pevný NH</a:t>
            </a:r>
            <a:r>
              <a:rPr lang="cs-CZ" sz="1400" baseline="-25000" smtClean="0"/>
              <a:t>4</a:t>
            </a:r>
            <a:r>
              <a:rPr lang="cs-CZ" sz="1400" smtClean="0"/>
              <a:t>SCN. Do kádinky je zasunutý teploměr. Dochází k rapidnímu poklesu teploty v soustavě až o 25˚C!</a:t>
            </a:r>
          </a:p>
          <a:p>
            <a:endParaRPr lang="cs-CZ" sz="1400" smtClean="0"/>
          </a:p>
          <a:p>
            <a:endParaRPr lang="cs-CZ" sz="1400" smtClean="0"/>
          </a:p>
          <a:p>
            <a:pPr>
              <a:buFont typeface="Wingdings" pitchFamily="2" charset="2"/>
              <a:buNone/>
            </a:pPr>
            <a:endParaRPr lang="cs-CZ" sz="1400" smtClean="0"/>
          </a:p>
          <a:p>
            <a:r>
              <a:rPr lang="cs-CZ" sz="1400" b="1" smtClean="0"/>
              <a:t>Vysvětlení: </a:t>
            </a:r>
            <a:r>
              <a:rPr lang="cs-CZ" sz="1400" smtClean="0"/>
              <a:t>Značný vzrůst entropie (495 Jmol</a:t>
            </a:r>
            <a:r>
              <a:rPr lang="cs-CZ" sz="1400" baseline="30000" smtClean="0"/>
              <a:t>-1</a:t>
            </a:r>
            <a:r>
              <a:rPr lang="cs-CZ" sz="1400" smtClean="0"/>
              <a:t>K</a:t>
            </a:r>
            <a:r>
              <a:rPr lang="cs-CZ" sz="1400" baseline="30000" smtClean="0"/>
              <a:t>-1</a:t>
            </a:r>
            <a:r>
              <a:rPr lang="cs-CZ" sz="1400" smtClean="0"/>
              <a:t>) systému (viz rovnice – ze tří výchozích částic vzniká celkem 13 molekul produktů) převyšuje endotermický charakter reakce (reakční teplo je +102,2 kJmol</a:t>
            </a:r>
            <a:r>
              <a:rPr lang="cs-CZ" sz="1400" baseline="30000" smtClean="0"/>
              <a:t>-1</a:t>
            </a:r>
            <a:r>
              <a:rPr lang="cs-CZ" sz="1400" smtClean="0"/>
              <a:t>), a proto je reakce spontánní. Poněvadž je reakce endotermická, je odváděno teplo z okolí soustavy, a tak dochází k ochlazení roztoku v kádince až na -3˚C. Teplota tuhnutí čisté vody je sice za standardních podmínek 0˚C, ale vzhledem ke kryoskopiskému efektu dojde ke snížení teploty tání roztoku oproti čistému rozpouštědlu (zde voda). Tyto koligativní vlastnosti závisí pouze na počtu rozpuštěných částic a nikoli na rozpouštěné látce jako takové. Společnou příčinou všech koligativních vlastností je snížení chemického potenciálu rozpouštědla v roztoku oproti čistému rozpouštědlu.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42988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500063" y="2643188"/>
            <a:ext cx="8229600" cy="3886200"/>
          </a:xfrm>
        </p:spPr>
        <p:txBody>
          <a:bodyPr/>
          <a:lstStyle/>
          <a:p>
            <a:endParaRPr lang="cs-CZ" sz="1600" b="1" smtClean="0"/>
          </a:p>
          <a:p>
            <a:pPr>
              <a:buFont typeface="Wingdings" pitchFamily="2" charset="2"/>
              <a:buNone/>
            </a:pPr>
            <a:r>
              <a:rPr lang="cs-CZ" sz="2000" b="1" smtClean="0"/>
              <a:t>	</a:t>
            </a:r>
            <a:endParaRPr lang="cs-CZ" sz="1800" smtClean="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14313" y="1928813"/>
            <a:ext cx="8286750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indent="449263" algn="just" eaLnBrk="0" hangingPunct="0"/>
            <a:r>
              <a:rPr lang="cs-CZ" sz="1600" b="1">
                <a:cs typeface="Times New Roman" pitchFamily="18" charset="0"/>
              </a:rPr>
              <a:t>Rovnice: </a:t>
            </a:r>
            <a:r>
              <a:rPr lang="cs-CZ" sz="1600">
                <a:cs typeface="Times New Roman" pitchFamily="18" charset="0"/>
              </a:rPr>
              <a:t>V soustavě dochází k následující reakci vyjádřené chemickou rovnicí:</a:t>
            </a:r>
          </a:p>
          <a:p>
            <a:pPr indent="449263" algn="just" eaLnBrk="0" hangingPunct="0"/>
            <a:r>
              <a:rPr lang="cs-CZ" sz="1600">
                <a:cs typeface="Times New Roman" pitchFamily="18" charset="0"/>
              </a:rPr>
              <a:t>Ba(OH)</a:t>
            </a:r>
            <a:r>
              <a:rPr lang="cs-CZ" sz="1600" baseline="-30000">
                <a:cs typeface="Times New Roman" pitchFamily="18" charset="0"/>
              </a:rPr>
              <a:t>2</a:t>
            </a:r>
            <a:r>
              <a:rPr lang="cs-CZ" sz="1600">
                <a:cs typeface="Times New Roman" pitchFamily="18" charset="0"/>
              </a:rPr>
              <a:t> . 8 H</a:t>
            </a:r>
            <a:r>
              <a:rPr lang="cs-CZ" sz="1600" baseline="-30000">
                <a:cs typeface="Times New Roman" pitchFamily="18" charset="0"/>
              </a:rPr>
              <a:t>2</a:t>
            </a:r>
            <a:r>
              <a:rPr lang="cs-CZ" sz="1600">
                <a:cs typeface="Times New Roman" pitchFamily="18" charset="0"/>
              </a:rPr>
              <a:t>O + 2 NH</a:t>
            </a:r>
            <a:r>
              <a:rPr lang="cs-CZ" sz="1600" baseline="-30000">
                <a:cs typeface="Times New Roman" pitchFamily="18" charset="0"/>
              </a:rPr>
              <a:t>4</a:t>
            </a:r>
            <a:r>
              <a:rPr lang="cs-CZ" sz="1600">
                <a:cs typeface="Times New Roman" pitchFamily="18" charset="0"/>
              </a:rPr>
              <a:t>SCN → Ba(SCN)</a:t>
            </a:r>
            <a:r>
              <a:rPr lang="cs-CZ" sz="1600" baseline="-30000">
                <a:cs typeface="Times New Roman" pitchFamily="18" charset="0"/>
              </a:rPr>
              <a:t>2</a:t>
            </a:r>
            <a:r>
              <a:rPr lang="cs-CZ" sz="1600">
                <a:cs typeface="Times New Roman" pitchFamily="18" charset="0"/>
              </a:rPr>
              <a:t> + 2 NH</a:t>
            </a:r>
            <a:r>
              <a:rPr lang="cs-CZ" sz="1600" baseline="-30000">
                <a:cs typeface="Times New Roman" pitchFamily="18" charset="0"/>
              </a:rPr>
              <a:t>3 </a:t>
            </a:r>
            <a:r>
              <a:rPr lang="cs-CZ" sz="1600">
                <a:cs typeface="Times New Roman" pitchFamily="18" charset="0"/>
              </a:rPr>
              <a:t>+ 10 H</a:t>
            </a:r>
            <a:r>
              <a:rPr lang="cs-CZ" sz="1600" baseline="-30000">
                <a:cs typeface="Times New Roman" pitchFamily="18" charset="0"/>
              </a:rPr>
              <a:t>2</a:t>
            </a:r>
            <a:r>
              <a:rPr lang="cs-CZ" sz="1600">
                <a:cs typeface="Times New Roman" pitchFamily="18" charset="0"/>
              </a:rPr>
              <a:t>O</a:t>
            </a:r>
          </a:p>
          <a:p>
            <a:pPr indent="449263" algn="just" eaLnBrk="0" hangingPunct="0"/>
            <a:endParaRPr lang="cs-CZ" sz="1600">
              <a:cs typeface="Times New Roman" pitchFamily="18" charset="0"/>
            </a:endParaRPr>
          </a:p>
          <a:p>
            <a:pPr indent="449263" algn="just" eaLnBrk="0" hangingPunct="0"/>
            <a:endParaRPr lang="cs-CZ" sz="1600">
              <a:cs typeface="Times New Roman" pitchFamily="18" charset="0"/>
            </a:endParaRPr>
          </a:p>
          <a:p>
            <a:pPr indent="449263" algn="just" eaLnBrk="0" hangingPunct="0"/>
            <a:r>
              <a:rPr lang="cs-CZ" sz="1600">
                <a:cs typeface="Times New Roman" pitchFamily="18" charset="0"/>
              </a:rPr>
              <a:t>Absolutní nula byla poprvé navržena Guillaumeem Amontonsem v roce 1702, který zkoumal vztah mezi tlakem a teplotou v plynech. Chyběly mu dostatečně přesné teploměry. Proto byly jeho výsledky velmi nepřesné, přesto prokázal, že tlak plynu se zvětší asi o jednu třetinu mezi “chladnou” teplotou a bodem varu vody. Jeho práce jej dovedla k teorii, že dostatečné snížení teploty by vedlo k úbytku tlaku. Problém ovšem byl, že všechny reálné plyny zkapalní během zchlazování k absolutní nule.</a:t>
            </a:r>
          </a:p>
          <a:p>
            <a:pPr indent="449263" algn="just" eaLnBrk="0" hangingPunct="0"/>
            <a:r>
              <a:rPr lang="cs-CZ" sz="1600">
                <a:cs typeface="Times New Roman" pitchFamily="18" charset="0"/>
              </a:rPr>
              <a:t>V roce 1848 William Thomson, hrabě Kelvin (</a:t>
            </a:r>
            <a:r>
              <a:rPr lang="cs-CZ" sz="1600" i="1">
                <a:cs typeface="Times New Roman" pitchFamily="18" charset="0"/>
              </a:rPr>
              <a:t>lord Kelvin of Largs</a:t>
            </a:r>
            <a:r>
              <a:rPr lang="cs-CZ" sz="1600">
                <a:cs typeface="Times New Roman" pitchFamily="18" charset="0"/>
              </a:rPr>
              <a:t>), navrhnul termodynamickou teplotní stupnici. Toto pojetí se vymanilo z omezení plynných látek a definovalo absolutní nulu jako takovou teplotu látky, ve které již nelze okolí odebírat žádné další teplo. Absolutní nuly nikdy nebylo dosaženo a navíc to není ani podle 3. věty termodynamické teoreticky možné</a:t>
            </a:r>
            <a:r>
              <a:rPr lang="cs-CZ" sz="1200">
                <a:cs typeface="Times New Roman" pitchFamily="18" charset="0"/>
              </a:rPr>
              <a:t>. 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071670" y="5000636"/>
            <a:ext cx="5486400" cy="342912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7171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" name="Zástupný symbol pro obrázek 15" descr="endotermie.jpg"/>
          <p:cNvPicPr>
            <a:picLocks noGrp="1" noChangeAspect="1"/>
          </p:cNvPicPr>
          <p:nvPr>
            <p:ph type="pic" idx="1"/>
          </p:nvPr>
        </p:nvPicPr>
        <p:blipFill>
          <a:blip r:embed="rId2">
            <a:duotone>
              <a:prstClr val="black"/>
              <a:srgbClr val="FFFF00">
                <a:tint val="45000"/>
                <a:satMod val="400000"/>
              </a:srgbClr>
            </a:duotone>
          </a:blip>
          <a:srcRect l="5092" t="18250" r="14178" b="25628"/>
          <a:stretch>
            <a:fillRect/>
          </a:stretch>
        </p:blipFill>
        <p:spPr>
          <a:xfrm>
            <a:off x="2143108" y="714356"/>
            <a:ext cx="4429156" cy="421484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195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I</a:t>
            </a:r>
            <a:r>
              <a:rPr lang="cs-CZ" sz="1200" b="1" dirty="0" smtClean="0"/>
              <a:t>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773</TotalTime>
  <Words>154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 Pomůcky: Kádinka 500 ml, teploměr, chemická lžička   Chemikálie: rhodanid (thiokyanatan) amonný, oktahydrát hydroxidu barnatého   Bezpečnost: rhodanid amonný: zdraví škodlivý, R20/21/22-32, S13 hydroxid barnatý: zdraví škodlivý, žíravý, R20/22-34, S29-36/37/39-45   </vt:lpstr>
      <vt:lpstr>Snímek 3</vt:lpstr>
      <vt:lpstr>Snímek 4</vt:lpstr>
      <vt:lpstr>Obr. 1</vt:lpstr>
      <vt:lpstr>Snímek 6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63</cp:revision>
  <dcterms:created xsi:type="dcterms:W3CDTF">2012-07-13T11:26:26Z</dcterms:created>
  <dcterms:modified xsi:type="dcterms:W3CDTF">2014-02-15T09:47:45Z</dcterms:modified>
</cp:coreProperties>
</file>