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notesMasterIdLst>
    <p:notesMasterId r:id="rId11"/>
  </p:notesMasterIdLst>
  <p:sldIdLst>
    <p:sldId id="272" r:id="rId2"/>
    <p:sldId id="281" r:id="rId3"/>
    <p:sldId id="291" r:id="rId4"/>
    <p:sldId id="294" r:id="rId5"/>
    <p:sldId id="300" r:id="rId6"/>
    <p:sldId id="301" r:id="rId7"/>
    <p:sldId id="299" r:id="rId8"/>
    <p:sldId id="302" r:id="rId9"/>
    <p:sldId id="276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8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893" autoAdjust="0"/>
    <p:restoredTop sz="94660"/>
  </p:normalViewPr>
  <p:slideViewPr>
    <p:cSldViewPr>
      <p:cViewPr>
        <p:scale>
          <a:sx n="100" d="100"/>
          <a:sy n="100" d="100"/>
        </p:scale>
        <p:origin x="-360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ACE8247B-DC4D-40BA-9E8C-9AF354A4A748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CEAD7F0-2516-4E46-8C90-672A14749B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2597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2597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6D547-9F30-43C5-A187-3BF62ECFECCF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8F9FD-CA1D-42FC-8547-57F6FDC6C6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812DB-7C78-4CD0-A011-80C1C9D559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3CDCC-C21C-4EEA-81AD-C3246F401D81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3BA109-83C8-4F50-8DC2-24847071BA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10C5B-E749-41F1-B4EE-B3AB8CE43AAC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219EDF-4B97-4D00-8F5D-6BBCA644E6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59ABA-FD15-4CC1-A413-E0E9BCB7769A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8D842B-456E-4484-8F53-48EB668615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35B01-FB51-47C2-A839-C4C95385A52B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F4321-D030-4F73-8CFE-CB4D82D771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A3DF9-DBD9-43CA-BBF6-90702E9B2068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538FC-9679-43AB-9497-64C38ABA73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56D45-A34D-4D35-B230-EF235A71B1FD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6C5AB-0372-4003-B315-618803DEB9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EB1D7-CDA6-4924-B18B-135406C638DD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BC00D-3367-4903-82C8-37F3C9CF0B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50B77-A85B-451D-9D1B-25F75BBF8AE8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00FA3-9139-450C-9E1B-7E18E0149E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B6B4E7-D3D0-4636-B8C1-E1DD83873549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A21F8-AF86-469E-A424-37B86F9D7C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49D35-D2CB-4E9A-8612-6EC441D68BD8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041FE8-1349-44CF-8EC9-8E42BAB0A0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E9E520-DD27-43DD-8E4D-BFF7E17C2ED8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26A46-FBBA-40F4-8E6E-9764DFE54A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35B0F4-8AC2-433B-8CF2-204C4F9DB4B6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893E782C-1847-45D8-BA48-C9BF9068C6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2493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3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4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4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494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7F4F4A52-503F-4309-8CD5-1AB0FEE64592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  <p:sldLayoutId id="2147483866" r:id="rId12"/>
    <p:sldLayoutId id="2147483867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26307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VY_32_INOVACE_CH_6E_BAR_20_HLINIK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Ivan Bartoš,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Ph.D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Chemické reakce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14.9.2013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Demonstrace afinity hliníku 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ke kyslíku. 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Ukazuje význam hliníku v technické praxi.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Pracovní list je určen jako výuková pomůcka se zaměřením na mezipředmětové vztahy předmětů chemie, fyzika, biologie i jako materiál k samostudiu. </a:t>
                      </a:r>
                    </a:p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Možnosti využití: promítání, práce jednotlivců nebo dvojic u PC, vytištění pracovního listu pro laboratorní cvičení.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08" name="Picture 46" descr="logo_pruh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9"/>
          <p:cNvSpPr>
            <a:spLocks noGrp="1"/>
          </p:cNvSpPr>
          <p:nvPr>
            <p:ph type="title"/>
          </p:nvPr>
        </p:nvSpPr>
        <p:spPr>
          <a:xfrm>
            <a:off x="285750" y="357188"/>
            <a:ext cx="8401050" cy="4714875"/>
          </a:xfrm>
        </p:spPr>
        <p:txBody>
          <a:bodyPr/>
          <a:lstStyle/>
          <a:p>
            <a:r>
              <a:rPr lang="cs-CZ" sz="1800" b="1" smtClean="0"/>
              <a:t>Pomůcky: </a:t>
            </a:r>
            <a:r>
              <a:rPr lang="cs-CZ" sz="1800" smtClean="0"/>
              <a:t>třecí miska s tloučkem, papír, dřevěná tyčinka</a:t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b="1" smtClean="0"/>
              <a:t>Chemikálie:</a:t>
            </a:r>
            <a:r>
              <a:rPr lang="cs-CZ" sz="1800" smtClean="0"/>
              <a:t> KMnO</a:t>
            </a:r>
            <a:r>
              <a:rPr lang="cs-CZ" sz="1800" baseline="-25000" smtClean="0"/>
              <a:t>4</a:t>
            </a:r>
            <a:r>
              <a:rPr lang="cs-CZ" sz="1800" smtClean="0"/>
              <a:t>, Al (hliníkový prášek), síra</a:t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u="sng" smtClean="0"/>
              <a:t>Bezpečnost:</a:t>
            </a: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>hliník práškový: hořlavý, R 15,17, S 7/8,43</a:t>
            </a:r>
            <a:br>
              <a:rPr lang="cs-CZ" sz="1800" smtClean="0"/>
            </a:br>
            <a:r>
              <a:rPr lang="cs-CZ" sz="1800" smtClean="0"/>
              <a:t>síra: hořlavá, R11, S 16,26,36</a:t>
            </a:r>
            <a:br>
              <a:rPr lang="cs-CZ" sz="1800" smtClean="0"/>
            </a:br>
            <a:r>
              <a:rPr lang="cs-CZ" sz="1800" smtClean="0"/>
              <a:t>manganistan draselný: oxidující, zdraví škodlivý, nebezpečný pro životní prostředí, R8, 22, 50/53, S2,60,61</a:t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endParaRPr lang="cs-CZ" sz="18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9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14363"/>
          </a:xfrm>
        </p:spPr>
        <p:txBody>
          <a:bodyPr/>
          <a:lstStyle/>
          <a:p>
            <a:endParaRPr lang="cs-CZ" sz="1200" smtClean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581525"/>
          </a:xfrm>
        </p:spPr>
        <p:txBody>
          <a:bodyPr/>
          <a:lstStyle/>
          <a:p>
            <a:endParaRPr lang="cs-CZ" sz="1400" b="1" i="1" smtClean="0"/>
          </a:p>
          <a:p>
            <a:pPr>
              <a:buFont typeface="Wingdings" pitchFamily="2" charset="2"/>
              <a:buNone/>
            </a:pPr>
            <a:r>
              <a:rPr lang="cs-CZ" sz="1400" b="1" i="1" smtClean="0"/>
              <a:t>	</a:t>
            </a:r>
            <a:r>
              <a:rPr lang="cs-CZ" sz="1400" b="1" smtClean="0"/>
              <a:t>Postup: </a:t>
            </a:r>
            <a:r>
              <a:rPr lang="cs-CZ" sz="1400" smtClean="0"/>
              <a:t>Připravíme si nejprve směs chemikálií o této hmotnostní procentualitě: KMnO</a:t>
            </a:r>
            <a:r>
              <a:rPr lang="cs-CZ" sz="1400" baseline="-25000" smtClean="0"/>
              <a:t>4</a:t>
            </a:r>
            <a:r>
              <a:rPr lang="cs-CZ" sz="1400" smtClean="0"/>
              <a:t> (manganistan draselný) 65-60%,</a:t>
            </a:r>
            <a:r>
              <a:rPr lang="cs-CZ" sz="1400" b="1" smtClean="0"/>
              <a:t> </a:t>
            </a:r>
            <a:r>
              <a:rPr lang="cs-CZ" sz="1400" smtClean="0"/>
              <a:t>Al (hliníkový prášek) 20%,</a:t>
            </a:r>
            <a:r>
              <a:rPr lang="cs-CZ" sz="1400" b="1" smtClean="0"/>
              <a:t> </a:t>
            </a:r>
            <a:r>
              <a:rPr lang="cs-CZ" sz="1400" smtClean="0"/>
              <a:t>síra15-20%.</a:t>
            </a:r>
          </a:p>
          <a:p>
            <a:r>
              <a:rPr lang="cs-CZ" sz="1400" b="1" smtClean="0"/>
              <a:t>1. </a:t>
            </a:r>
            <a:r>
              <a:rPr lang="cs-CZ" sz="1400" smtClean="0"/>
              <a:t>V třecí misce nejdříve odděleně rozetřeme práškový KMnO4 a práškovou síru. Při roztírání by se totiž mohla velmi snadno směs síry s manganistanem zapálit. Je nezbytné se rozetření vyhnout a používat pouze oddělené roztírání jednotlivých složek a promíchávání síry s manganistanem uskutečnit až na listu papíru.</a:t>
            </a:r>
          </a:p>
          <a:p>
            <a:r>
              <a:rPr lang="cs-CZ" sz="1400" b="1" smtClean="0"/>
              <a:t>2.</a:t>
            </a:r>
            <a:r>
              <a:rPr lang="cs-CZ" sz="1400" smtClean="0"/>
              <a:t> Pozor, směs nepromícháváme třepáním v kovových nebo plastových nádobách, tato operace je nebezpečná, může dojít k elektrizaci (zejména síra snadno přejímá elektrický náboj) a k výbuchu. Zcela ideální je promíchávat směs v dřevěné nádobě nebo ještě lépe pouze nasypat všechny složky na papír a dřevěnou tyčinkou opatrně promíchávat. </a:t>
            </a:r>
            <a:br>
              <a:rPr lang="cs-CZ" sz="1400" smtClean="0"/>
            </a:br>
            <a:r>
              <a:rPr lang="cs-CZ" sz="1400" b="1" smtClean="0"/>
              <a:t>3. </a:t>
            </a:r>
            <a:r>
              <a:rPr lang="cs-CZ" sz="1400" smtClean="0"/>
              <a:t>Kvalitu směsi odzkoušíme jejím nabráním v množství 0,1 g na párátko a zapálením. Směs by měla prudce shořet (vzbuchnout) se zábleskem. Hoří-li příliš pomalu, je nejspíše málo homogenní a musíme ji znovu promíchat. Tímto je „bleskový prach“ hotov a můžeme jím plnit papírové dutinky. </a:t>
            </a:r>
          </a:p>
          <a:p>
            <a:endParaRPr lang="cs-CZ" sz="14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6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42925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6149" name="Rectangle 5"/>
          <p:cNvSpPr>
            <a:spLocks noGrp="1" noChangeArrowheads="1"/>
          </p:cNvSpPr>
          <p:nvPr>
            <p:ph idx="1"/>
          </p:nvPr>
        </p:nvSpPr>
        <p:spPr>
          <a:xfrm>
            <a:off x="500063" y="1214438"/>
            <a:ext cx="7786687" cy="4098925"/>
          </a:xfrm>
        </p:spPr>
        <p:txBody>
          <a:bodyPr anchor="ctr">
            <a:spAutoFit/>
          </a:bodyPr>
          <a:lstStyle/>
          <a:p>
            <a:pPr>
              <a:defRPr/>
            </a:pPr>
            <a:r>
              <a:rPr lang="cs-CZ" sz="1400" b="1" i="1" dirty="0" smtClean="0"/>
              <a:t>Konstrukce papírového obalu (dutiny) </a:t>
            </a:r>
            <a:endParaRPr lang="cs-CZ" sz="1400" dirty="0" smtClean="0"/>
          </a:p>
          <a:p>
            <a:pPr>
              <a:defRPr/>
            </a:pPr>
            <a:r>
              <a:rPr lang="cs-CZ" sz="1400" dirty="0" smtClean="0"/>
              <a:t>Pro množství pod 5g je účelné dodržovat určité vlastnosti jejího obalu. Jde zejména o poměr délky dutinky k vnitřnímu průměru. Tento poměr má být minimálně 9:1, v praxi to vypadá takto: Papírová dutinka má délku 36mm, aby splňovala uvedený poměr, musí být její vnitřní průměr 4mm (36:9 = 4mm).</a:t>
            </a:r>
          </a:p>
          <a:p>
            <a:pPr>
              <a:defRPr/>
            </a:pPr>
            <a:r>
              <a:rPr lang="cs-CZ" sz="1400" dirty="0" smtClean="0"/>
              <a:t>Výbušná směs musí zaujímat celou tuto délku, trubičku tedy připravíme o něco delší – asi 50mm (2x7mm pro „ucpávky“ na obou koncích). Při použití jiných parametrů dutinky (za předpokladu, že směsi bude méně než cca 2-5g), zejména při relativně malé délce dutinky k jejímu vnitřnímu průměru, bude zvukový efekt značně oslaben o 20-60%. Příčinou této vlastnosti je v podstatě rychlost přechodu hoření v explozi (akcelerační a rozptylový efekt), která souvisí s průměrem a délkou směsi (obdobně se chovají i třaskaviny v rozbušce – při delším sloupci třaskaviny je iniciace účinnější než při větším průměru).</a:t>
            </a:r>
          </a:p>
          <a:p>
            <a:pPr>
              <a:defRPr/>
            </a:pPr>
            <a:r>
              <a:rPr lang="cs-CZ" sz="1400" dirty="0" smtClean="0"/>
              <a:t>Co budeme potřebovat:</a:t>
            </a:r>
            <a:br>
              <a:rPr lang="cs-CZ" sz="1400" dirty="0" smtClean="0"/>
            </a:br>
            <a:r>
              <a:rPr lang="cs-CZ" sz="1400" dirty="0" smtClean="0"/>
              <a:t>- novinový papír </a:t>
            </a:r>
            <a:br>
              <a:rPr lang="cs-CZ" sz="1400" dirty="0" smtClean="0"/>
            </a:br>
            <a:r>
              <a:rPr lang="cs-CZ" sz="1400" dirty="0" smtClean="0"/>
              <a:t>- „bleskovou směs“ (asi 0,4 -0,5g)</a:t>
            </a:r>
            <a:br>
              <a:rPr lang="cs-CZ" sz="1400" dirty="0" smtClean="0"/>
            </a:br>
            <a:r>
              <a:rPr lang="cs-CZ" sz="1400" dirty="0" smtClean="0"/>
              <a:t>- zápalnici </a:t>
            </a:r>
            <a:br>
              <a:rPr lang="cs-CZ" sz="1400" dirty="0" smtClean="0"/>
            </a:br>
            <a:r>
              <a:rPr lang="cs-CZ" sz="1400" dirty="0" smtClean="0"/>
              <a:t>- epoxid (nebo tmel či sádra) 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b="1" smtClean="0"/>
              <a:t>1.</a:t>
            </a:r>
            <a:r>
              <a:rPr lang="cs-CZ" sz="1600" smtClean="0"/>
              <a:t> Novinový papír nastříháme na dlouhé pásky široké 50mm, které z jedné strany natřeme lepidlem. Proužek pak omotáme kolem tužky, nebo podobné kulaté předlohy o průměru 5mm.</a:t>
            </a:r>
          </a:p>
          <a:p>
            <a:r>
              <a:rPr lang="cs-CZ" sz="1600" b="1" smtClean="0"/>
              <a:t>2.</a:t>
            </a:r>
            <a:r>
              <a:rPr lang="cs-CZ" sz="1600" smtClean="0"/>
              <a:t> „Motáme“ tak dlouho, až je síla stěn minimálně 1,5mm.</a:t>
            </a:r>
          </a:p>
          <a:p>
            <a:r>
              <a:rPr lang="cs-CZ" sz="1600" b="1" smtClean="0"/>
              <a:t>3.</a:t>
            </a:r>
            <a:r>
              <a:rPr lang="cs-CZ" sz="1600" smtClean="0"/>
              <a:t> Jeden konec dutinky ucpeme nejprve jemným papírem a pak zatmelíme sádrou nebo rychletuhnoucím tmelem či epoxidem. Stačí jen malé zakápnutí lepidlem nebo tmelem. Délka ucpávky je cca 7mm.</a:t>
            </a:r>
          </a:p>
          <a:p>
            <a:r>
              <a:rPr lang="cs-CZ" sz="1600" b="1" smtClean="0"/>
              <a:t>4.</a:t>
            </a:r>
            <a:r>
              <a:rPr lang="cs-CZ" sz="1600" smtClean="0"/>
              <a:t> Do dutinky nasypeme reakční směs a vložíme zápalnici. Spotřeba bude 0,5g „bleskového prachu“ na jednu petardu. Směs nestlačujeme, stlačená kompozice by nemusela vybuchnout, ale pouze vyhořet.</a:t>
            </a:r>
          </a:p>
          <a:p>
            <a:r>
              <a:rPr lang="cs-CZ" sz="1600" b="1" smtClean="0"/>
              <a:t>5.</a:t>
            </a:r>
            <a:r>
              <a:rPr lang="cs-CZ" sz="1600" smtClean="0"/>
              <a:t> Nakonec utěsníme nejprve papírem a potom tmelem nebo epoxidem. Délka ucpávky bude opět 7mm. Po zatvrdnutí ucpávky je petarda hotova. </a:t>
            </a:r>
          </a:p>
          <a:p>
            <a:endParaRPr lang="cs-CZ" sz="16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b="1" smtClean="0"/>
              <a:t>Vysvětlení: </a:t>
            </a:r>
            <a:r>
              <a:rPr lang="cs-CZ" sz="1600" smtClean="0"/>
              <a:t>Síra i hliník souží jako paliva (redukční činidla), kdežto manganistan draselný jako oxidační činidlo. Reakce je iniciována sírou (kvůli dosažení iniciační teploty pro reakci hliníku s manganistanem). Síra je oxidována na SO</a:t>
            </a:r>
            <a:r>
              <a:rPr lang="cs-CZ" sz="1600" baseline="-25000" smtClean="0"/>
              <a:t>2</a:t>
            </a:r>
            <a:r>
              <a:rPr lang="cs-CZ" sz="1600" smtClean="0"/>
              <a:t> a uvolňuje se teplo, vzápětí reaguje i hliník, který odebírá kyslík z molekul manganistanu za vzniku oxidu hlinitého. Reakce je silně exotermická, můžeme pozorovat proud jisker vznikající při oxidování hliníku.</a:t>
            </a:r>
          </a:p>
          <a:p>
            <a:endParaRPr lang="cs-CZ" sz="1600" smtClean="0"/>
          </a:p>
          <a:p>
            <a:pPr>
              <a:buFont typeface="Wingdings" pitchFamily="2" charset="2"/>
              <a:buNone/>
            </a:pPr>
            <a:endParaRPr lang="cs-CZ" sz="1600" smtClean="0"/>
          </a:p>
          <a:p>
            <a:r>
              <a:rPr lang="cs-CZ" sz="1600" b="1" smtClean="0"/>
              <a:t>Reakční schéma: </a:t>
            </a:r>
            <a:endParaRPr lang="cs-CZ" sz="1600" smtClean="0"/>
          </a:p>
          <a:p>
            <a:pPr>
              <a:buFont typeface="Wingdings" pitchFamily="2" charset="2"/>
              <a:buNone/>
            </a:pPr>
            <a:r>
              <a:rPr lang="cs-CZ" sz="1600" smtClean="0"/>
              <a:t>	Al + KMnO</a:t>
            </a:r>
            <a:r>
              <a:rPr lang="cs-CZ" sz="1600" baseline="-25000" smtClean="0"/>
              <a:t>4</a:t>
            </a:r>
            <a:r>
              <a:rPr lang="cs-CZ" sz="1600" smtClean="0"/>
              <a:t> → Al</a:t>
            </a:r>
            <a:r>
              <a:rPr lang="cs-CZ" sz="1600" baseline="-25000" smtClean="0"/>
              <a:t>2</a:t>
            </a:r>
            <a:r>
              <a:rPr lang="cs-CZ" sz="1600" smtClean="0"/>
              <a:t>O</a:t>
            </a:r>
            <a:r>
              <a:rPr lang="cs-CZ" sz="1600" baseline="-25000" smtClean="0"/>
              <a:t>3</a:t>
            </a:r>
            <a:r>
              <a:rPr lang="cs-CZ" sz="1600" smtClean="0"/>
              <a:t> + K</a:t>
            </a:r>
            <a:r>
              <a:rPr lang="cs-CZ" sz="1600" baseline="-25000" smtClean="0"/>
              <a:t>2</a:t>
            </a:r>
            <a:r>
              <a:rPr lang="cs-CZ" sz="1600" smtClean="0"/>
              <a:t>MnO</a:t>
            </a:r>
            <a:r>
              <a:rPr lang="cs-CZ" sz="1600" baseline="-25000" smtClean="0"/>
              <a:t>4</a:t>
            </a:r>
            <a:r>
              <a:rPr lang="cs-CZ" sz="1600" smtClean="0"/>
              <a:t> + MnO</a:t>
            </a:r>
            <a:r>
              <a:rPr lang="cs-CZ" sz="1600" baseline="-25000" smtClean="0"/>
              <a:t>2</a:t>
            </a:r>
            <a:endParaRPr lang="cs-CZ" sz="1600" smtClean="0"/>
          </a:p>
          <a:p>
            <a:endParaRPr lang="cs-CZ" sz="16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1785918" y="4786322"/>
            <a:ext cx="5486400" cy="285752"/>
          </a:xfrm>
        </p:spPr>
        <p:txBody>
          <a:bodyPr/>
          <a:lstStyle/>
          <a:p>
            <a:r>
              <a:rPr lang="cs-CZ" sz="1200" dirty="0" smtClean="0"/>
              <a:t>Obr. 1</a:t>
            </a:r>
          </a:p>
        </p:txBody>
      </p:sp>
      <p:sp>
        <p:nvSpPr>
          <p:cNvPr id="9219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9220" name="Zástupný symbol pro obrázek 17" descr="zare3.bmp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500" r="12500"/>
          <a:stretch>
            <a:fillRect/>
          </a:stretch>
        </p:blipFill>
        <p:spPr/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3"/>
          <p:cNvSpPr>
            <a:spLocks noGrp="1"/>
          </p:cNvSpPr>
          <p:nvPr>
            <p:ph type="title"/>
          </p:nvPr>
        </p:nvSpPr>
        <p:spPr>
          <a:xfrm>
            <a:off x="2643174" y="4071943"/>
            <a:ext cx="5486400" cy="285752"/>
          </a:xfrm>
        </p:spPr>
        <p:txBody>
          <a:bodyPr/>
          <a:lstStyle/>
          <a:p>
            <a:r>
              <a:rPr lang="cs-CZ" sz="1200" dirty="0" smtClean="0"/>
              <a:t>Obr. 2</a:t>
            </a:r>
          </a:p>
        </p:txBody>
      </p:sp>
      <p:pic>
        <p:nvPicPr>
          <p:cNvPr id="10243" name="Zástupný symbol pro obrázek 6" descr="explozejisker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4132" r="19228" b="15935"/>
          <a:stretch>
            <a:fillRect/>
          </a:stretch>
        </p:blipFill>
        <p:spPr>
          <a:xfrm>
            <a:off x="2643188" y="612775"/>
            <a:ext cx="4143375" cy="3459163"/>
          </a:xfrm>
        </p:spPr>
      </p:pic>
      <p:sp>
        <p:nvSpPr>
          <p:cNvPr id="10244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1267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Zdroje:</a:t>
            </a:r>
          </a:p>
          <a:p>
            <a:pPr>
              <a:buFont typeface="Wingdings" pitchFamily="2" charset="2"/>
              <a:buNone/>
            </a:pPr>
            <a:r>
              <a:rPr lang="cs-CZ" sz="1200" dirty="0" smtClean="0"/>
              <a:t>Obr. 1, Obr. 2: archiv autora</a:t>
            </a:r>
          </a:p>
          <a:p>
            <a:pPr>
              <a:buFont typeface="Wingdings" pitchFamily="2" charset="2"/>
              <a:buNone/>
            </a:pPr>
            <a:endParaRPr lang="cs-CZ" sz="1200" dirty="0" smtClean="0"/>
          </a:p>
          <a:p>
            <a:pPr>
              <a:buFont typeface="Wingdings" pitchFamily="2" charset="2"/>
              <a:buNone/>
            </a:pPr>
            <a:r>
              <a:rPr lang="cs-CZ" sz="1200" b="1" dirty="0" smtClean="0"/>
              <a:t>BARTOŠ I.</a:t>
            </a:r>
            <a:r>
              <a:rPr lang="cs-CZ" sz="1200" dirty="0" smtClean="0"/>
              <a:t>: </a:t>
            </a:r>
            <a:r>
              <a:rPr lang="cs-CZ" sz="1200" b="1" dirty="0" smtClean="0"/>
              <a:t> </a:t>
            </a:r>
            <a:r>
              <a:rPr lang="cs-CZ" sz="1200" dirty="0" smtClean="0"/>
              <a:t>Digitalizovaný experiment - prostředek k osvojení vybraného učiva obecné chemie. </a:t>
            </a:r>
            <a:r>
              <a:rPr lang="cs-CZ" sz="1200" i="1" dirty="0" smtClean="0"/>
              <a:t>Disertační práce. </a:t>
            </a:r>
            <a:r>
              <a:rPr lang="cs-CZ" sz="1200" dirty="0" smtClean="0"/>
              <a:t>Praha: </a:t>
            </a:r>
            <a:r>
              <a:rPr lang="cs-CZ" sz="1200" dirty="0" err="1" smtClean="0"/>
              <a:t>Př</a:t>
            </a:r>
            <a:r>
              <a:rPr lang="cs-CZ" sz="1200" dirty="0" smtClean="0"/>
              <a:t> UK, 2010.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Vlastní 3">
      <a:dk1>
        <a:srgbClr val="000000"/>
      </a:dk1>
      <a:lt1>
        <a:srgbClr val="FFFFFF"/>
      </a:lt1>
      <a:dk2>
        <a:srgbClr val="000000"/>
      </a:dk2>
      <a:lt2>
        <a:srgbClr val="0070C0"/>
      </a:lt2>
      <a:accent1>
        <a:srgbClr val="40AFFF"/>
      </a:accent1>
      <a:accent2>
        <a:srgbClr val="40AFFF"/>
      </a:accent2>
      <a:accent3>
        <a:srgbClr val="FFFFFF"/>
      </a:accent3>
      <a:accent4>
        <a:srgbClr val="000000"/>
      </a:accent4>
      <a:accent5>
        <a:srgbClr val="B2DFFF"/>
      </a:accent5>
      <a:accent6>
        <a:srgbClr val="B2DFFF"/>
      </a:accent6>
      <a:hlink>
        <a:srgbClr val="B2DFFF"/>
      </a:hlink>
      <a:folHlink>
        <a:srgbClr val="B2DFF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783</TotalTime>
  <Words>468</Words>
  <Application>Microsoft Office PowerPoint</Application>
  <PresentationFormat>Předvádění na obrazovce (4:3)</PresentationFormat>
  <Paragraphs>46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Wingdings</vt:lpstr>
      <vt:lpstr>Calibri</vt:lpstr>
      <vt:lpstr>Arial Black</vt:lpstr>
      <vt:lpstr>Times New Roman</vt:lpstr>
      <vt:lpstr>Pixel</vt:lpstr>
      <vt:lpstr>Snímek 1</vt:lpstr>
      <vt:lpstr>Pomůcky: třecí miska s tloučkem, papír, dřevěná tyčinka   Chemikálie: KMnO4, Al (hliníkový prášek), síra   Bezpečnost: hliník práškový: hořlavý, R 15,17, S 7/8,43 síra: hořlavá, R11, S 16,26,36 manganistan draselný: oxidující, zdraví škodlivý, nebezpečný pro životní prostředí, R8, 22, 50/53, S2,60,61  </vt:lpstr>
      <vt:lpstr>Snímek 3</vt:lpstr>
      <vt:lpstr>Snímek 4</vt:lpstr>
      <vt:lpstr>Snímek 5</vt:lpstr>
      <vt:lpstr>Snímek 6</vt:lpstr>
      <vt:lpstr>Obr. 1</vt:lpstr>
      <vt:lpstr>Obr. 2</vt:lpstr>
      <vt:lpstr>Snímek 9</vt:lpstr>
    </vt:vector>
  </TitlesOfParts>
  <Company>Privat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Jitka Husáková</dc:creator>
  <cp:lastModifiedBy>Ivan</cp:lastModifiedBy>
  <cp:revision>65</cp:revision>
  <dcterms:created xsi:type="dcterms:W3CDTF">2012-07-13T11:26:26Z</dcterms:created>
  <dcterms:modified xsi:type="dcterms:W3CDTF">2014-02-15T09:49:47Z</dcterms:modified>
</cp:coreProperties>
</file>