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1"/>
  </p:notesMasterIdLst>
  <p:sldIdLst>
    <p:sldId id="272" r:id="rId2"/>
    <p:sldId id="281" r:id="rId3"/>
    <p:sldId id="291" r:id="rId4"/>
    <p:sldId id="294" r:id="rId5"/>
    <p:sldId id="303" r:id="rId6"/>
    <p:sldId id="299" r:id="rId7"/>
    <p:sldId id="302" r:id="rId8"/>
    <p:sldId id="304" r:id="rId9"/>
    <p:sldId id="276" r:id="rId1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8"/>
    <a:srgbClr val="FF00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Tmavý styl 2 – zvýraznění 5/zvýraznění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93" autoAdjust="0"/>
    <p:restoredTop sz="94660"/>
  </p:normalViewPr>
  <p:slideViewPr>
    <p:cSldViewPr>
      <p:cViewPr>
        <p:scale>
          <a:sx n="100" d="100"/>
          <a:sy n="100" d="100"/>
        </p:scale>
        <p:origin x="-360" y="-1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cs-CZ"/>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4BA074A2-41DB-4034-BB0D-B377F9BD7E98}" type="datetimeFigureOut">
              <a:rPr lang="cs-CZ"/>
              <a:pPr>
                <a:defRPr/>
              </a:pPr>
              <a:t>15.2.2014</a:t>
            </a:fld>
            <a:endParaRPr lang="cs-CZ"/>
          </a:p>
        </p:txBody>
      </p:sp>
      <p:sp>
        <p:nvSpPr>
          <p:cNvPr id="1229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cs-CZ"/>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546B90D2-A044-4A64-A3E6-7A7E7A784D56}"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grpSp>
      </p:grpSp>
      <p:sp>
        <p:nvSpPr>
          <p:cNvPr id="125971"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cs-CZ"/>
              <a:t>Klepnutím lze upravit styl předlohy nadpisů.</a:t>
            </a:r>
          </a:p>
        </p:txBody>
      </p:sp>
      <p:sp>
        <p:nvSpPr>
          <p:cNvPr id="125972"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cs-CZ"/>
              <a:t>Klepnutím lze upravit styl předlohy podnadpisů.</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D6A3F545-DA04-4CFC-A4E7-B1B491D31903}" type="datetimeFigureOut">
              <a:rPr lang="cs-CZ"/>
              <a:pPr>
                <a:defRPr/>
              </a:pPr>
              <a:t>15.2.2014</a:t>
            </a:fld>
            <a:endParaRPr lang="cs-CZ"/>
          </a:p>
        </p:txBody>
      </p:sp>
      <p:sp>
        <p:nvSpPr>
          <p:cNvPr id="19" name="Rectangle 17"/>
          <p:cNvSpPr>
            <a:spLocks noGrp="1" noChangeArrowheads="1"/>
          </p:cNvSpPr>
          <p:nvPr>
            <p:ph type="ftr" sz="quarter" idx="11"/>
          </p:nvPr>
        </p:nvSpPr>
        <p:spPr/>
        <p:txBody>
          <a:bodyPr/>
          <a:lstStyle>
            <a:lvl1pPr>
              <a:defRPr/>
            </a:lvl1pPr>
          </a:lstStyle>
          <a:p>
            <a:pPr>
              <a:defRPr/>
            </a:pPr>
            <a:endParaRPr lang="cs-CZ"/>
          </a:p>
        </p:txBody>
      </p:sp>
      <p:sp>
        <p:nvSpPr>
          <p:cNvPr id="20" name="Rectangle 18"/>
          <p:cNvSpPr>
            <a:spLocks noGrp="1" noChangeArrowheads="1"/>
          </p:cNvSpPr>
          <p:nvPr>
            <p:ph type="sldNum" sz="quarter" idx="12"/>
          </p:nvPr>
        </p:nvSpPr>
        <p:spPr/>
        <p:txBody>
          <a:bodyPr/>
          <a:lstStyle>
            <a:lvl1pPr>
              <a:defRPr/>
            </a:lvl1pPr>
          </a:lstStyle>
          <a:p>
            <a:pPr>
              <a:defRPr/>
            </a:pPr>
            <a:fld id="{C1944F0A-33B5-4124-B838-38A33D55ED8B}"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018B9230-9352-49DE-93BF-743A050E9D4F}"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38922C18-D706-4366-9E5A-EE314D5E09C7}" type="datetimeFigureOut">
              <a:rPr lang="cs-CZ"/>
              <a:pPr>
                <a:defRPr/>
              </a:pPr>
              <a:t>15.2.2014</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B8A6F46E-E2CA-4337-87E6-0A563B5A3EBB}"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B939E99D-C715-4D02-AC14-4E870ED52315}" type="datetimeFigureOut">
              <a:rPr lang="cs-CZ"/>
              <a:pPr>
                <a:defRPr/>
              </a:pPr>
              <a:t>15.2.2014</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D7BFF768-6F5F-47F5-BA2D-4FF9F7C5FFB7}"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FA608918-DE6A-458B-8700-E053D3BAF101}" type="datetimeFigureOut">
              <a:rPr lang="cs-CZ"/>
              <a:pPr>
                <a:defRPr/>
              </a:pPr>
              <a:t>15.2.2014</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2"/>
          <p:cNvSpPr>
            <a:spLocks noGrp="1" noChangeArrowheads="1"/>
          </p:cNvSpPr>
          <p:nvPr>
            <p:ph type="ftr" sz="quarter" idx="10"/>
          </p:nvPr>
        </p:nvSpPr>
        <p:spPr>
          <a:ln/>
        </p:spPr>
        <p:txBody>
          <a:bodyPr/>
          <a:lstStyle>
            <a:lvl1pPr>
              <a:defRPr/>
            </a:lvl1pPr>
          </a:lstStyle>
          <a:p>
            <a:pPr>
              <a:defRPr/>
            </a:pPr>
            <a:endParaRPr lang="cs-CZ"/>
          </a:p>
        </p:txBody>
      </p:sp>
      <p:sp>
        <p:nvSpPr>
          <p:cNvPr id="8" name="Rectangle 3"/>
          <p:cNvSpPr>
            <a:spLocks noGrp="1" noChangeArrowheads="1"/>
          </p:cNvSpPr>
          <p:nvPr>
            <p:ph type="sldNum" sz="quarter" idx="11"/>
          </p:nvPr>
        </p:nvSpPr>
        <p:spPr>
          <a:ln/>
        </p:spPr>
        <p:txBody>
          <a:bodyPr/>
          <a:lstStyle>
            <a:lvl1pPr>
              <a:defRPr/>
            </a:lvl1pPr>
          </a:lstStyle>
          <a:p>
            <a:pPr>
              <a:defRPr/>
            </a:pPr>
            <a:fld id="{F5A7BD48-8EAF-4FD8-90E3-2A94E8C7913B}" type="slidenum">
              <a:rPr lang="cs-CZ"/>
              <a:pPr>
                <a:defRPr/>
              </a:pPr>
              <a:t>‹#›</a:t>
            </a:fld>
            <a:endParaRPr lang="cs-CZ"/>
          </a:p>
        </p:txBody>
      </p:sp>
      <p:sp>
        <p:nvSpPr>
          <p:cNvPr id="9" name="Rectangle 16"/>
          <p:cNvSpPr>
            <a:spLocks noGrp="1" noChangeArrowheads="1"/>
          </p:cNvSpPr>
          <p:nvPr>
            <p:ph type="dt" sz="half" idx="12"/>
          </p:nvPr>
        </p:nvSpPr>
        <p:spPr>
          <a:ln/>
        </p:spPr>
        <p:txBody>
          <a:bodyPr/>
          <a:lstStyle>
            <a:lvl1pPr>
              <a:defRPr/>
            </a:lvl1pPr>
          </a:lstStyle>
          <a:p>
            <a:pPr>
              <a:defRPr/>
            </a:pPr>
            <a:fld id="{2F61622A-F23D-4F51-8404-6A4E3174F957}" type="datetimeFigureOut">
              <a:rPr lang="cs-CZ"/>
              <a:pPr>
                <a:defRPr/>
              </a:pPr>
              <a:t>15.2.2014</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89B4B265-B30A-4E5F-A336-E15DAD80DBE8}"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AA8BAA0B-E11C-4165-BACA-1628D1E75EFF}" type="datetimeFigureOut">
              <a:rPr lang="cs-CZ"/>
              <a:pPr>
                <a:defRPr/>
              </a:pPr>
              <a:t>15.2.2014</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cs-CZ"/>
          </a:p>
        </p:txBody>
      </p:sp>
      <p:sp>
        <p:nvSpPr>
          <p:cNvPr id="3" name="Rectangle 3"/>
          <p:cNvSpPr>
            <a:spLocks noGrp="1" noChangeArrowheads="1"/>
          </p:cNvSpPr>
          <p:nvPr>
            <p:ph type="sldNum" sz="quarter" idx="11"/>
          </p:nvPr>
        </p:nvSpPr>
        <p:spPr>
          <a:ln/>
        </p:spPr>
        <p:txBody>
          <a:bodyPr/>
          <a:lstStyle>
            <a:lvl1pPr>
              <a:defRPr/>
            </a:lvl1pPr>
          </a:lstStyle>
          <a:p>
            <a:pPr>
              <a:defRPr/>
            </a:pPr>
            <a:fld id="{BCFD7D19-A150-4585-8EFB-F58702903F55}" type="slidenum">
              <a:rPr lang="cs-CZ"/>
              <a:pPr>
                <a:defRPr/>
              </a:pPr>
              <a:t>‹#›</a:t>
            </a:fld>
            <a:endParaRPr lang="cs-CZ"/>
          </a:p>
        </p:txBody>
      </p:sp>
      <p:sp>
        <p:nvSpPr>
          <p:cNvPr id="4" name="Rectangle 16"/>
          <p:cNvSpPr>
            <a:spLocks noGrp="1" noChangeArrowheads="1"/>
          </p:cNvSpPr>
          <p:nvPr>
            <p:ph type="dt" sz="half" idx="12"/>
          </p:nvPr>
        </p:nvSpPr>
        <p:spPr>
          <a:ln/>
        </p:spPr>
        <p:txBody>
          <a:bodyPr/>
          <a:lstStyle>
            <a:lvl1pPr>
              <a:defRPr/>
            </a:lvl1pPr>
          </a:lstStyle>
          <a:p>
            <a:pPr>
              <a:defRPr/>
            </a:pPr>
            <a:fld id="{8FC1A14A-ADF6-415D-8725-96D451103FA0}" type="datetimeFigureOut">
              <a:rPr lang="cs-CZ"/>
              <a:pPr>
                <a:defRPr/>
              </a:pPr>
              <a:t>15.2.2014</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237AA25D-2407-47CC-AE1C-550459056E23}"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ED8D5C36-67B7-43E2-9834-C1E4ACEDD0A1}" type="datetimeFigureOut">
              <a:rPr lang="cs-CZ"/>
              <a:pPr>
                <a:defRPr/>
              </a:pPr>
              <a:t>15.2.2014</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1F036C60-63C1-4B28-9194-7DA739C8B06B}"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A7BE6F4F-B86B-4D2C-A1E7-ECA994D93E5C}" type="datetimeFigureOut">
              <a:rPr lang="cs-CZ"/>
              <a:pPr>
                <a:defRPr/>
              </a:pPr>
              <a:t>15.2.2014</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86D361F5-ABDB-4EDA-AB5B-2B3E9768231C}"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C2C4ECED-201C-4E1A-8021-339B68E4AAB7}" type="datetimeFigureOut">
              <a:rPr lang="cs-CZ"/>
              <a:pPr>
                <a:defRPr/>
              </a:pPr>
              <a:t>15.2.2014</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457200"/>
            <a:ext cx="2057400" cy="54102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457200"/>
            <a:ext cx="6019800" cy="54102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34ACB3E0-9B46-4170-AC4F-7922F44B6944}"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4D83E833-6B1B-40E7-B928-4C8135F6240E}" type="datetimeFigureOut">
              <a:rPr lang="cs-CZ"/>
              <a:pPr>
                <a:defRPr/>
              </a:pPr>
              <a:t>15.2.2014</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333BA678-BFA3-4F22-A514-67098B0C1AC9}"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A363FC01-093C-44DC-AC2D-E24DA6D278DB}" type="datetimeFigureOut">
              <a:rPr lang="cs-CZ"/>
              <a:pPr>
                <a:defRPr/>
              </a:pPr>
              <a:t>15.2.2014</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13716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981200"/>
            <a:ext cx="8229600" cy="3886200"/>
          </a:xfrm>
        </p:spPr>
        <p:txBody>
          <a:bodyPr/>
          <a:lstStyle/>
          <a:p>
            <a:pPr lvl="0"/>
            <a:endParaRPr lang="cs-CZ"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0D7DE5B2-210F-4189-94A5-FB9DBF5CE739}"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6E71508D-801E-4EA8-8E43-55AC42C92879}" type="datetimeFigureOut">
              <a:rPr lang="cs-CZ"/>
              <a:pPr>
                <a:defRPr/>
              </a:pPr>
              <a:t>15.2.2014</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cs-CZ"/>
          </a:p>
        </p:txBody>
      </p:sp>
      <p:sp>
        <p:nvSpPr>
          <p:cNvPr id="124931"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4EF44701-BB18-499D-BB49-5D5B2727A53A}" type="slidenum">
              <a:rPr lang="cs-CZ"/>
              <a:pPr>
                <a:defRPr/>
              </a:pPr>
              <a:t>‹#›</a:t>
            </a:fld>
            <a:endParaRPr lang="cs-CZ"/>
          </a:p>
        </p:txBody>
      </p:sp>
      <p:grpSp>
        <p:nvGrpSpPr>
          <p:cNvPr id="1028" name="Group 4"/>
          <p:cNvGrpSpPr>
            <a:grpSpLocks/>
          </p:cNvGrpSpPr>
          <p:nvPr/>
        </p:nvGrpSpPr>
        <p:grpSpPr bwMode="auto">
          <a:xfrm>
            <a:off x="0" y="0"/>
            <a:ext cx="9144000" cy="546100"/>
            <a:chOff x="0" y="0"/>
            <a:chExt cx="5760" cy="344"/>
          </a:xfrm>
        </p:grpSpPr>
        <p:sp>
          <p:nvSpPr>
            <p:cNvPr id="124933"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124934"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cs-CZ" sz="2400">
                <a:latin typeface="Times New Roman" pitchFamily="18" charset="0"/>
              </a:endParaRPr>
            </a:p>
          </p:txBody>
        </p:sp>
        <p:sp>
          <p:nvSpPr>
            <p:cNvPr id="124935"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6"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7"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38"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9"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4940"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41"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24944"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fld id="{A0DC2B75-2454-492E-BC66-7AD5A78FD9D2}" type="datetimeFigureOut">
              <a:rPr lang="cs-CZ"/>
              <a:pPr>
                <a:defRPr/>
              </a:pPr>
              <a:t>15.2.2014</a:t>
            </a:fld>
            <a:endParaRPr lang="cs-CZ"/>
          </a:p>
        </p:txBody>
      </p:sp>
    </p:spTree>
  </p:cSld>
  <p:clrMap bg1="lt1" tx1="dk1" bg2="lt2" tx2="dk2" accent1="accent1" accent2="accent2" accent3="accent3" accent4="accent4" accent5="accent5" accent6="accent6" hlink="hlink" folHlink="folHlink"/>
  <p:sldLayoutIdLst>
    <p:sldLayoutId id="2147483882"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 id="2147483881" r:id="rId13"/>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cs typeface="Arial" charset="0"/>
        </a:defRPr>
      </a:lvl2pPr>
      <a:lvl3pPr algn="l" rtl="0" eaLnBrk="0" fontAlgn="base" hangingPunct="0">
        <a:spcBef>
          <a:spcPct val="0"/>
        </a:spcBef>
        <a:spcAft>
          <a:spcPct val="0"/>
        </a:spcAft>
        <a:defRPr sz="4400">
          <a:solidFill>
            <a:schemeClr val="tx1"/>
          </a:solidFill>
          <a:latin typeface="Arial" charset="0"/>
          <a:cs typeface="Arial" charset="0"/>
        </a:defRPr>
      </a:lvl3pPr>
      <a:lvl4pPr algn="l" rtl="0" eaLnBrk="0" fontAlgn="base" hangingPunct="0">
        <a:spcBef>
          <a:spcPct val="0"/>
        </a:spcBef>
        <a:spcAft>
          <a:spcPct val="0"/>
        </a:spcAft>
        <a:defRPr sz="4400">
          <a:solidFill>
            <a:schemeClr val="tx1"/>
          </a:solidFill>
          <a:latin typeface="Arial" charset="0"/>
          <a:cs typeface="Arial" charset="0"/>
        </a:defRPr>
      </a:lvl4pPr>
      <a:lvl5pPr algn="l" rtl="0" eaLnBrk="0" fontAlgn="base" hangingPunct="0">
        <a:spcBef>
          <a:spcPct val="0"/>
        </a:spcBef>
        <a:spcAft>
          <a:spcPct val="0"/>
        </a:spcAft>
        <a:defRPr sz="4400">
          <a:solidFill>
            <a:schemeClr val="tx1"/>
          </a:solidFill>
          <a:latin typeface="Arial" charset="0"/>
          <a:cs typeface="Arial" charset="0"/>
        </a:defRPr>
      </a:lvl5pPr>
      <a:lvl6pPr marL="457200" algn="l" rtl="0" fontAlgn="base">
        <a:spcBef>
          <a:spcPct val="0"/>
        </a:spcBef>
        <a:spcAft>
          <a:spcPct val="0"/>
        </a:spcAft>
        <a:defRPr sz="4400">
          <a:solidFill>
            <a:schemeClr val="tx1"/>
          </a:solidFill>
          <a:latin typeface="Arial" charset="0"/>
          <a:cs typeface="Arial" charset="0"/>
        </a:defRPr>
      </a:lvl6pPr>
      <a:lvl7pPr marL="914400" algn="l" rtl="0" fontAlgn="base">
        <a:spcBef>
          <a:spcPct val="0"/>
        </a:spcBef>
        <a:spcAft>
          <a:spcPct val="0"/>
        </a:spcAft>
        <a:defRPr sz="4400">
          <a:solidFill>
            <a:schemeClr val="tx1"/>
          </a:solidFill>
          <a:latin typeface="Arial" charset="0"/>
          <a:cs typeface="Arial" charset="0"/>
        </a:defRPr>
      </a:lvl7pPr>
      <a:lvl8pPr marL="1371600" algn="l" rtl="0" fontAlgn="base">
        <a:spcBef>
          <a:spcPct val="0"/>
        </a:spcBef>
        <a:spcAft>
          <a:spcPct val="0"/>
        </a:spcAft>
        <a:defRPr sz="4400">
          <a:solidFill>
            <a:schemeClr val="tx1"/>
          </a:solidFill>
          <a:latin typeface="Arial" charset="0"/>
          <a:cs typeface="Arial" charset="0"/>
        </a:defRPr>
      </a:lvl8pPr>
      <a:lvl9pPr marL="1828800" algn="l" rtl="0" fontAlgn="base">
        <a:spcBef>
          <a:spcPct val="0"/>
        </a:spcBef>
        <a:spcAft>
          <a:spcPct val="0"/>
        </a:spcAft>
        <a:defRPr sz="4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435356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VY_32_INOVACE_CH_6E_BAR_23_TERMIT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Mgr. Ivan Bartoš, </a:t>
                      </a:r>
                      <a:r>
                        <a:rPr kumimoji="0" lang="cs-CZ" sz="1200" b="0" i="0" u="none" strike="noStrike" cap="none" normalizeH="0" baseline="0" dirty="0" err="1" smtClean="0">
                          <a:ln>
                            <a:noFill/>
                          </a:ln>
                          <a:solidFill>
                            <a:srgbClr val="000000"/>
                          </a:solidFill>
                          <a:effectLst/>
                          <a:latin typeface="Arial" charset="0"/>
                          <a:cs typeface="Arial" charset="0"/>
                        </a:rPr>
                        <a:t>Ph.D</a:t>
                      </a:r>
                      <a:r>
                        <a:rPr kumimoji="0" lang="cs-CZ" sz="1200" b="0" i="0" u="none" strike="noStrike" cap="none" normalizeH="0" baseline="0" dirty="0" smtClean="0">
                          <a:ln>
                            <a:noFill/>
                          </a:ln>
                          <a:solidFill>
                            <a:srgbClr val="000000"/>
                          </a:solidFill>
                          <a:effectLst/>
                          <a:latin typeface="Arial" charset="0"/>
                          <a:cs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Chemické reakce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15.9.2013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r>
                        <a:rPr lang="cs-CZ" sz="1200" kern="1200" baseline="0" dirty="0" smtClean="0">
                          <a:solidFill>
                            <a:schemeClr val="tx1"/>
                          </a:solidFill>
                          <a:latin typeface="+mn-lt"/>
                          <a:ea typeface="+mn-ea"/>
                          <a:cs typeface="+mn-cs"/>
                        </a:rPr>
                        <a:t>Demonstrace  historicky významné reakce hliníku s oxidem železitým. Propojuje chemii s učivem dějepisu: 2. světová válka.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r>
                        <a:rPr lang="cs-CZ" sz="1200" kern="1200" baseline="0" dirty="0" smtClean="0">
                          <a:solidFill>
                            <a:schemeClr val="tx1"/>
                          </a:solidFill>
                          <a:latin typeface="+mn-lt"/>
                          <a:ea typeface="+mn-ea"/>
                          <a:cs typeface="+mn-cs"/>
                        </a:rPr>
                        <a:t>Pracovní list je určen jako výuková pomůcka se zaměřením na mezipředmětové vztahy předmětů chemie, fyzika, biologie</a:t>
                      </a:r>
                      <a:r>
                        <a:rPr lang="cs-CZ" sz="1200" kern="1200" baseline="0" smtClean="0">
                          <a:solidFill>
                            <a:schemeClr val="tx1"/>
                          </a:solidFill>
                          <a:latin typeface="+mn-lt"/>
                          <a:ea typeface="+mn-ea"/>
                          <a:cs typeface="+mn-cs"/>
                        </a:rPr>
                        <a:t>, dějepis </a:t>
                      </a:r>
                      <a:r>
                        <a:rPr lang="cs-CZ" sz="1200" kern="1200" baseline="0" dirty="0" smtClean="0">
                          <a:solidFill>
                            <a:schemeClr val="tx1"/>
                          </a:solidFill>
                          <a:latin typeface="+mn-lt"/>
                          <a:ea typeface="+mn-ea"/>
                          <a:cs typeface="+mn-cs"/>
                        </a:rPr>
                        <a:t>i jako materiál k samostudiu. </a:t>
                      </a:r>
                    </a:p>
                    <a:p>
                      <a:r>
                        <a:rPr lang="cs-CZ" sz="1200" kern="1200" baseline="0" dirty="0" smtClean="0">
                          <a:solidFill>
                            <a:schemeClr val="tx1"/>
                          </a:solidFill>
                          <a:latin typeface="+mn-lt"/>
                          <a:ea typeface="+mn-ea"/>
                          <a:cs typeface="+mn-cs"/>
                        </a:rPr>
                        <a:t>Možnosti využití: promítání, práce jednotlivců nebo dvojic u PC, vytištění pracovního listu pro laboratorní cvičení.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3108"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9"/>
          <p:cNvSpPr>
            <a:spLocks noGrp="1"/>
          </p:cNvSpPr>
          <p:nvPr>
            <p:ph type="title"/>
          </p:nvPr>
        </p:nvSpPr>
        <p:spPr>
          <a:xfrm>
            <a:off x="285750" y="357188"/>
            <a:ext cx="8401050" cy="4714875"/>
          </a:xfrm>
        </p:spPr>
        <p:txBody>
          <a:bodyPr/>
          <a:lstStyle/>
          <a:p>
            <a:r>
              <a:rPr lang="cs-CZ" sz="1800" b="1" smtClean="0"/>
              <a:t>Pomůcky: </a:t>
            </a:r>
            <a:r>
              <a:rPr lang="cs-CZ" sz="1800" smtClean="0"/>
              <a:t>kovová miska, písek, zápalnice, Bunsenův kahan, nehořlavá podložka, papír</a:t>
            </a:r>
            <a:br>
              <a:rPr lang="cs-CZ" sz="1800" smtClean="0"/>
            </a:br>
            <a:r>
              <a:rPr lang="cs-CZ" sz="1800" smtClean="0"/>
              <a:t/>
            </a:r>
            <a:br>
              <a:rPr lang="cs-CZ" sz="1800" smtClean="0"/>
            </a:br>
            <a:r>
              <a:rPr lang="cs-CZ" sz="1800" smtClean="0"/>
              <a:t/>
            </a:r>
            <a:br>
              <a:rPr lang="cs-CZ" sz="1800" smtClean="0"/>
            </a:br>
            <a:r>
              <a:rPr lang="cs-CZ" sz="1800" b="1" smtClean="0"/>
              <a:t>Chemikálie:</a:t>
            </a:r>
            <a:r>
              <a:rPr lang="cs-CZ" sz="1800" smtClean="0"/>
              <a:t> práškový oxid železitý, práškový hliník, síra, dusičnan draselný</a:t>
            </a:r>
            <a:br>
              <a:rPr lang="cs-CZ" sz="1800" smtClean="0"/>
            </a:br>
            <a:r>
              <a:rPr lang="cs-CZ" sz="1800" smtClean="0"/>
              <a:t/>
            </a:r>
            <a:br>
              <a:rPr lang="cs-CZ" sz="1800" smtClean="0"/>
            </a:br>
            <a:r>
              <a:rPr lang="cs-CZ" sz="1800" smtClean="0"/>
              <a:t/>
            </a:r>
            <a:br>
              <a:rPr lang="cs-CZ" sz="1800" smtClean="0"/>
            </a:br>
            <a:r>
              <a:rPr lang="cs-CZ" sz="1800" u="sng" smtClean="0"/>
              <a:t>Bezpečnost</a:t>
            </a:r>
            <a:r>
              <a:rPr lang="cs-CZ" sz="1800" smtClean="0"/>
              <a:t>: </a:t>
            </a:r>
            <a:br>
              <a:rPr lang="cs-CZ" sz="1800" smtClean="0"/>
            </a:br>
            <a:r>
              <a:rPr lang="cs-CZ" sz="1800" smtClean="0"/>
              <a:t>hliník práškový: hořlavý, R 15,17, S 7/8,43</a:t>
            </a:r>
            <a:br>
              <a:rPr lang="cs-CZ" sz="1800" smtClean="0"/>
            </a:br>
            <a:r>
              <a:rPr lang="cs-CZ" sz="1800" smtClean="0"/>
              <a:t>síra: hořlavá, R11, S 16,26,36</a:t>
            </a:r>
            <a:br>
              <a:rPr lang="cs-CZ" sz="1800" smtClean="0"/>
            </a:br>
            <a:r>
              <a:rPr lang="cs-CZ" sz="1800" smtClean="0"/>
              <a:t>dusičnan draselný: oxidující, R 8, S 17,24/25</a:t>
            </a:r>
            <a:br>
              <a:rPr lang="cs-CZ" sz="1800" smtClean="0"/>
            </a:br>
            <a:r>
              <a:rPr lang="cs-CZ" sz="1800" smtClean="0"/>
              <a:t/>
            </a:r>
            <a:br>
              <a:rPr lang="cs-CZ" sz="1800" smtClean="0"/>
            </a:br>
            <a:endParaRPr lang="cs-CZ" sz="18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9"/>
          <p:cNvSpPr>
            <a:spLocks noGrp="1"/>
          </p:cNvSpPr>
          <p:nvPr>
            <p:ph type="title"/>
          </p:nvPr>
        </p:nvSpPr>
        <p:spPr>
          <a:xfrm>
            <a:off x="457200" y="457200"/>
            <a:ext cx="8229600" cy="614363"/>
          </a:xfrm>
        </p:spPr>
        <p:txBody>
          <a:bodyPr/>
          <a:lstStyle/>
          <a:p>
            <a:endParaRPr lang="cs-CZ" sz="1200" smtClean="0"/>
          </a:p>
        </p:txBody>
      </p:sp>
      <p:sp>
        <p:nvSpPr>
          <p:cNvPr id="5123" name="Zástupný symbol pro obsah 2"/>
          <p:cNvSpPr>
            <a:spLocks noGrp="1"/>
          </p:cNvSpPr>
          <p:nvPr>
            <p:ph idx="1"/>
          </p:nvPr>
        </p:nvSpPr>
        <p:spPr>
          <a:xfrm>
            <a:off x="457200" y="1285875"/>
            <a:ext cx="8229600" cy="4581525"/>
          </a:xfrm>
        </p:spPr>
        <p:txBody>
          <a:bodyPr/>
          <a:lstStyle/>
          <a:p>
            <a:endParaRPr lang="cs-CZ" sz="1400" b="1" i="1" dirty="0" smtClean="0"/>
          </a:p>
          <a:p>
            <a:r>
              <a:rPr lang="cs-CZ" sz="1400" b="1" i="1" dirty="0" smtClean="0"/>
              <a:t>	</a:t>
            </a:r>
            <a:r>
              <a:rPr lang="cs-CZ" sz="1400" b="1" dirty="0" smtClean="0"/>
              <a:t>Postup: </a:t>
            </a:r>
            <a:r>
              <a:rPr lang="cs-CZ" sz="1400" dirty="0" smtClean="0"/>
              <a:t>Smísíme suchý, jemně práškový hliník se suchým oxidem železitým v hmotnostním poměru 2:1 a důkladně promícháme. Takto jsme získali takzvaný TERMIT. Dále si připravíme iniciační směs, a to ze 4 gramů síry a 3 gramů dusičnanu draselného. Obě látky opatrně mícháme bez vyvíjení tlaku přesypáváním na papírové podložce. Je důležité, aby termit byl dokonale suchý, aby extrémně horký materiál prudce nevystříkl z tyglíku. Jednotlivé komponenty by měly být odděleně vysušeny při teplotě 125˚C v elektrické sušárně. Ještě lepší je směs zahřívat v mírném plameni (použijeme podložku, aby se plamen nedostal do přímého kontaktu se směsí termitu), tím se totiž odstraní vzduchové bubliny ve směsi, která se stane kompaktnější. Následně dosáhneme vyšších teplot, protože celek směsi je tepelně vodivější (vzduch je výborný tepelný izolant). K dispozici by měl být sněhový hasící přístroj, nikoli voda na hašení (možnost vzniku vodíku!). Přihlížející nesmějí být blíž než 5 metrů od reakční směsi, a proto celou demonstraci </a:t>
            </a:r>
            <a:r>
              <a:rPr lang="cs-CZ" sz="1400" dirty="0" smtClean="0"/>
              <a:t>provádíme na </a:t>
            </a:r>
            <a:r>
              <a:rPr lang="cs-CZ" sz="1400" dirty="0" smtClean="0"/>
              <a:t>volném prostranství, provedení v laboratoři vyžaduje zkušeného demonstrátora.</a:t>
            </a:r>
          </a:p>
          <a:p>
            <a:r>
              <a:rPr lang="cs-CZ" sz="1400" dirty="0" smtClean="0"/>
              <a:t>Po vychladnutí termitu (je nutné se řádně přesvědčit) vytvoříme v kovové misce podložené pískem na nehořlavé podložce malou „hromádku“, na jejímž vrcholu vytvoříme důlek, do něhož nasypeme iniciační směs. Vznikla tak jakási „sopka“, do jejíhož vrcholu vsuneme dostatečně dlouhou zápalnou šňůru, poněvadž lze dosáhnout teploty asi 2500˚C.</a:t>
            </a:r>
          </a:p>
          <a:p>
            <a:pPr>
              <a:buFont typeface="Wingdings" pitchFamily="2" charset="2"/>
              <a:buNone/>
            </a:pPr>
            <a:endParaRPr lang="cs-CZ" sz="14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Nadpis 6"/>
          <p:cNvSpPr>
            <a:spLocks noGrp="1"/>
          </p:cNvSpPr>
          <p:nvPr>
            <p:ph type="title"/>
          </p:nvPr>
        </p:nvSpPr>
        <p:spPr>
          <a:xfrm>
            <a:off x="457200" y="457200"/>
            <a:ext cx="8229600" cy="542925"/>
          </a:xfrm>
        </p:spPr>
        <p:txBody>
          <a:bodyPr/>
          <a:lstStyle/>
          <a:p>
            <a:endParaRPr lang="cs-CZ" smtClean="0"/>
          </a:p>
        </p:txBody>
      </p:sp>
      <p:sp>
        <p:nvSpPr>
          <p:cNvPr id="6149" name="Rectangle 5"/>
          <p:cNvSpPr>
            <a:spLocks noGrp="1" noChangeArrowheads="1"/>
          </p:cNvSpPr>
          <p:nvPr>
            <p:ph idx="1"/>
          </p:nvPr>
        </p:nvSpPr>
        <p:spPr>
          <a:xfrm>
            <a:off x="500063" y="1214438"/>
            <a:ext cx="7786687" cy="7996237"/>
          </a:xfrm>
        </p:spPr>
        <p:txBody>
          <a:bodyPr anchor="ctr">
            <a:spAutoFit/>
          </a:bodyPr>
          <a:lstStyle/>
          <a:p>
            <a:pPr marL="0" indent="0" algn="just">
              <a:spcBef>
                <a:spcPct val="0"/>
              </a:spcBef>
              <a:buClrTx/>
              <a:buSzTx/>
              <a:buFontTx/>
              <a:buNone/>
              <a:defRPr/>
            </a:pPr>
            <a:endParaRPr lang="cs-CZ" sz="1800" dirty="0" smtClean="0">
              <a:cs typeface="Arial" pitchFamily="34" charset="0"/>
            </a:endParaRPr>
          </a:p>
          <a:p>
            <a:pPr marL="0" indent="0" algn="just">
              <a:spcBef>
                <a:spcPct val="0"/>
              </a:spcBef>
              <a:buClrTx/>
              <a:buSzTx/>
              <a:buFontTx/>
              <a:buNone/>
              <a:defRPr/>
            </a:pPr>
            <a:r>
              <a:rPr lang="cs-CZ" sz="1800" dirty="0" smtClean="0">
                <a:cs typeface="Arial" pitchFamily="34" charset="0"/>
              </a:rPr>
              <a:t>Vysvětlení:</a:t>
            </a:r>
          </a:p>
          <a:p>
            <a:pPr marL="0" indent="0" algn="just">
              <a:spcBef>
                <a:spcPct val="0"/>
              </a:spcBef>
              <a:buClrTx/>
              <a:buSzTx/>
              <a:buFontTx/>
              <a:buNone/>
              <a:defRPr/>
            </a:pPr>
            <a:endParaRPr lang="cs-CZ" sz="1400" dirty="0" smtClean="0">
              <a:cs typeface="Arial" pitchFamily="34" charset="0"/>
            </a:endParaRPr>
          </a:p>
          <a:p>
            <a:pPr>
              <a:defRPr/>
            </a:pPr>
            <a:r>
              <a:rPr lang="cs-CZ" sz="1400" dirty="0" smtClean="0"/>
              <a:t>Při termitových reakcích je sloučenina kovu redukována jedním nebo několika kovy nebo slitinami kovů takovým způsobem, že pokud je reakční směs zapálena v jednom svém místě, reakce probíhá rovnoměrně tak, že po kompletní oxidaci redukující látky vzniká tekutá struska, zatímco zredukovaný kov je získán ve formě homogenního tvaru. Pokud je oxid kovu použit v nadbytku, redukovaný kov je neznečištěný prvkem použitým jakožto redukční činidlo. </a:t>
            </a:r>
            <a:r>
              <a:rPr lang="cs-CZ" sz="1400" dirty="0" err="1" smtClean="0"/>
              <a:t>Goldschmidtovy</a:t>
            </a:r>
            <a:r>
              <a:rPr lang="cs-CZ" sz="1400" dirty="0" smtClean="0"/>
              <a:t> významné objevy zahrnovaly i možnost zažehnout reakční směs prostřednictvím zápalnice, místo zahřívání směsi do okamžiku iniciace. Celý proces bylo možné mít pod kontrolou, a tak se nabízelo jeho využití v průmyslovém měřítku. </a:t>
            </a:r>
            <a:r>
              <a:rPr lang="cs-CZ" sz="1400" dirty="0" err="1" smtClean="0"/>
              <a:t>Goldschmidt</a:t>
            </a:r>
            <a:r>
              <a:rPr lang="cs-CZ" sz="1400" dirty="0" smtClean="0"/>
              <a:t> také vymyslel důmyslná uspořádání, aby bylo možné připravovat tekuté železo pro svařování a opravování kolejnic a strojírenských součástek. Po mnoho let byl tento proces hojně využíván na železničních a tramvajových tratích nebo ve válcovnách plechu.</a:t>
            </a:r>
          </a:p>
          <a:p>
            <a:pPr>
              <a:defRPr/>
            </a:pPr>
            <a:r>
              <a:rPr lang="cs-CZ" sz="1400" dirty="0" smtClean="0"/>
              <a:t>	Reakce práškového hliníku, použitého jako redukční činidlo při redukci oxidů kovů, je zvlášť vhodná při získávání elementárních kovů, jako titan a molybden, u nichž je redukční proces obtížný a nákladný. Tento výrobní postup je znám jako </a:t>
            </a:r>
            <a:r>
              <a:rPr lang="cs-CZ" sz="1400" i="1" dirty="0" smtClean="0"/>
              <a:t>aluminotermie</a:t>
            </a:r>
            <a:r>
              <a:rPr lang="cs-CZ" sz="1400" dirty="0" smtClean="0"/>
              <a:t>, nebo také </a:t>
            </a:r>
            <a:r>
              <a:rPr lang="cs-CZ" sz="1400" dirty="0" err="1" smtClean="0"/>
              <a:t>Goldschmidtův</a:t>
            </a:r>
            <a:r>
              <a:rPr lang="cs-CZ" sz="1400" dirty="0" smtClean="0"/>
              <a:t> proces. Jedná se o vysoce exotermickou reakci, z níž vzejde tavenina kovu o teplotě výrazně vyšší než je jeho teplota tání. </a:t>
            </a: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a:p>
            <a:pPr marL="0" indent="0" algn="just">
              <a:spcBef>
                <a:spcPct val="0"/>
              </a:spcBef>
              <a:buClrTx/>
              <a:buSzTx/>
              <a:buFontTx/>
              <a:buNone/>
              <a:defRPr/>
            </a:pPr>
            <a:endParaRPr lang="cs-CZ" sz="1400" dirty="0" smtClean="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p:txBody>
          <a:bodyPr/>
          <a:lstStyle/>
          <a:p>
            <a:endParaRPr lang="cs-CZ" smtClean="0"/>
          </a:p>
        </p:txBody>
      </p:sp>
      <p:sp>
        <p:nvSpPr>
          <p:cNvPr id="7171" name="Zástupný symbol pro obsah 2"/>
          <p:cNvSpPr>
            <a:spLocks noGrp="1"/>
          </p:cNvSpPr>
          <p:nvPr>
            <p:ph idx="1"/>
          </p:nvPr>
        </p:nvSpPr>
        <p:spPr/>
        <p:txBody>
          <a:bodyPr/>
          <a:lstStyle/>
          <a:p>
            <a:r>
              <a:rPr lang="cs-CZ" sz="1400" smtClean="0"/>
              <a:t>Směs jemných částeček hliníku s oxidem železitým v hmotnostním poměru 2:1 je označována jako THERMIT. Kolejnicové díly jsou obvykle svařovány procesem, který vystihuje reakce:</a:t>
            </a:r>
          </a:p>
          <a:p>
            <a:r>
              <a:rPr lang="cs-CZ" sz="1400" smtClean="0"/>
              <a:t>Fe</a:t>
            </a:r>
            <a:r>
              <a:rPr lang="cs-CZ" sz="1400" baseline="-25000" smtClean="0"/>
              <a:t>2</a:t>
            </a:r>
            <a:r>
              <a:rPr lang="cs-CZ" sz="1400" smtClean="0"/>
              <a:t>O</a:t>
            </a:r>
            <a:r>
              <a:rPr lang="cs-CZ" sz="1400" baseline="-25000" smtClean="0"/>
              <a:t>3</a:t>
            </a:r>
            <a:r>
              <a:rPr lang="cs-CZ" sz="1400" smtClean="0"/>
              <a:t> + 2 Al→ Al</a:t>
            </a:r>
            <a:r>
              <a:rPr lang="cs-CZ" sz="1400" baseline="-25000" smtClean="0"/>
              <a:t>2</a:t>
            </a:r>
            <a:r>
              <a:rPr lang="cs-CZ" sz="1400" smtClean="0"/>
              <a:t>O</a:t>
            </a:r>
            <a:r>
              <a:rPr lang="cs-CZ" sz="1400" baseline="-25000" smtClean="0"/>
              <a:t>3</a:t>
            </a:r>
            <a:r>
              <a:rPr lang="cs-CZ" sz="1400" smtClean="0"/>
              <a:t> + 2 Fe  ∆H = 848,54 kJ.mol</a:t>
            </a:r>
            <a:r>
              <a:rPr lang="cs-CZ" sz="1400" baseline="30000" smtClean="0"/>
              <a:t>-1</a:t>
            </a:r>
            <a:endParaRPr lang="cs-CZ" sz="1400" smtClean="0"/>
          </a:p>
          <a:p>
            <a:r>
              <a:rPr lang="cs-CZ" sz="1400" smtClean="0"/>
              <a:t>Podobně jako u řady dalších reakcí mezi reaktanty v pevné fázi, i tuto reakci je obtížné iniciovat.</a:t>
            </a:r>
          </a:p>
          <a:p>
            <a:r>
              <a:rPr lang="cs-CZ" sz="1400" smtClean="0"/>
              <a:t>	Během 2. světové války byl používán pomalu hořící termit v zásobnících schopných ohřívat konve s polévkou a další potraviny.</a:t>
            </a:r>
          </a:p>
          <a:p>
            <a:r>
              <a:rPr lang="cs-CZ" sz="1400" i="1" smtClean="0"/>
              <a:t>Bezpečnost</a:t>
            </a:r>
            <a:r>
              <a:rPr lang="cs-CZ" sz="1400" smtClean="0"/>
              <a:t>: Demonstrace termitu by měla být provedena na volném prostranství. V ideálním případě lze dosáhnout teploty asi 2500˚C, proto by měla být směs s termitem podložena vrstvou písku na nehořlavé podložce. Je důležité, aby termit byl dokonale suchý a dále, aby extrémně horký materiál prudce nevystříkl z kelímku. Jednotlivé komponenty by měly být odděleně vysušeny při teplotě 125˚C. Směs nesmí být zahřívána v plameni, jen se uloží do exsikátoru. </a:t>
            </a:r>
          </a:p>
          <a:p>
            <a:endParaRPr lang="cs-CZ" sz="14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a:xfrm>
            <a:off x="1714480" y="4572008"/>
            <a:ext cx="5486400" cy="271462"/>
          </a:xfrm>
        </p:spPr>
        <p:txBody>
          <a:bodyPr/>
          <a:lstStyle/>
          <a:p>
            <a:r>
              <a:rPr lang="cs-CZ" sz="1200" dirty="0" smtClean="0"/>
              <a:t>Obr. 1</a:t>
            </a:r>
          </a:p>
        </p:txBody>
      </p:sp>
      <p:pic>
        <p:nvPicPr>
          <p:cNvPr id="8195" name="Zástupný symbol pro obrázek 4" descr="termit 3.jpg"/>
          <p:cNvPicPr>
            <a:picLocks noGrp="1" noChangeAspect="1"/>
          </p:cNvPicPr>
          <p:nvPr>
            <p:ph type="pic" idx="1"/>
          </p:nvPr>
        </p:nvPicPr>
        <p:blipFill>
          <a:blip r:embed="rId2" cstate="print"/>
          <a:srcRect l="5984" r="5984"/>
          <a:stretch>
            <a:fillRect/>
          </a:stretch>
        </p:blipFill>
        <p:spPr>
          <a:xfrm>
            <a:off x="1792288" y="612775"/>
            <a:ext cx="5208587" cy="390683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text 5"/>
          <p:cNvSpPr>
            <a:spLocks noGrp="1"/>
          </p:cNvSpPr>
          <p:nvPr>
            <p:ph type="body" sz="half" idx="2"/>
          </p:nvPr>
        </p:nvSpPr>
        <p:spPr>
          <a:xfrm>
            <a:off x="1714480" y="4786322"/>
            <a:ext cx="5486400" cy="428625"/>
          </a:xfrm>
        </p:spPr>
        <p:txBody>
          <a:bodyPr/>
          <a:lstStyle/>
          <a:p>
            <a:r>
              <a:rPr lang="cs-CZ" sz="1200" b="1" dirty="0" smtClean="0"/>
              <a:t>Obr. 2</a:t>
            </a:r>
          </a:p>
        </p:txBody>
      </p:sp>
      <p:pic>
        <p:nvPicPr>
          <p:cNvPr id="9219" name="Zástupný symbol pro obrázek 4" descr="termit 4.jpg"/>
          <p:cNvPicPr>
            <a:picLocks noGrp="1" noChangeAspect="1"/>
          </p:cNvPicPr>
          <p:nvPr>
            <p:ph type="pic" idx="1"/>
          </p:nvPr>
        </p:nvPicPr>
        <p:blipFill>
          <a:blip r:embed="rId2" cstate="print"/>
          <a:srcRect t="3915" b="3915"/>
          <a:stretch>
            <a:fillRect/>
          </a:stretch>
        </p:blip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a:xfrm>
            <a:off x="1714480" y="4714884"/>
            <a:ext cx="5486400" cy="342900"/>
          </a:xfrm>
        </p:spPr>
        <p:txBody>
          <a:bodyPr/>
          <a:lstStyle/>
          <a:p>
            <a:r>
              <a:rPr lang="cs-CZ" sz="1200" dirty="0" smtClean="0"/>
              <a:t>Obr. 3</a:t>
            </a:r>
          </a:p>
        </p:txBody>
      </p:sp>
      <p:pic>
        <p:nvPicPr>
          <p:cNvPr id="10243" name="Zástupný symbol pro obrázek 4" descr="termit.jpg"/>
          <p:cNvPicPr>
            <a:picLocks noGrp="1" noChangeAspect="1"/>
          </p:cNvPicPr>
          <p:nvPr>
            <p:ph type="pic" idx="1"/>
          </p:nvPr>
        </p:nvPicPr>
        <p:blipFill>
          <a:blip r:embed="rId2" cstate="print"/>
          <a:srcRect l="12500" r="12500"/>
          <a:stretch>
            <a:fillRect/>
          </a:stretch>
        </p:blip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endParaRPr lang="cs-CZ" smtClean="0"/>
          </a:p>
        </p:txBody>
      </p:sp>
      <p:sp>
        <p:nvSpPr>
          <p:cNvPr id="11267" name="Zástupný symbol pro obsah 3"/>
          <p:cNvSpPr>
            <a:spLocks noGrp="1"/>
          </p:cNvSpPr>
          <p:nvPr>
            <p:ph idx="1"/>
          </p:nvPr>
        </p:nvSpPr>
        <p:spPr/>
        <p:txBody>
          <a:bodyPr/>
          <a:lstStyle/>
          <a:p>
            <a:r>
              <a:rPr lang="cs-CZ" sz="1800" dirty="0" smtClean="0"/>
              <a:t>Zdroje:</a:t>
            </a:r>
          </a:p>
          <a:p>
            <a:pPr>
              <a:buFont typeface="Wingdings" pitchFamily="2" charset="2"/>
              <a:buNone/>
            </a:pPr>
            <a:r>
              <a:rPr lang="cs-CZ" sz="1200" dirty="0" smtClean="0"/>
              <a:t>Obr. 1, Obr. 2, Obr. 3: archiv autora</a:t>
            </a:r>
          </a:p>
          <a:p>
            <a:pPr>
              <a:buFont typeface="Wingdings" pitchFamily="2" charset="2"/>
              <a:buNone/>
            </a:pPr>
            <a:endParaRPr lang="cs-CZ" sz="1200" dirty="0" smtClean="0"/>
          </a:p>
          <a:p>
            <a:pPr>
              <a:buFont typeface="Wingdings" pitchFamily="2" charset="2"/>
              <a:buNone/>
            </a:pPr>
            <a:r>
              <a:rPr lang="cs-CZ" sz="1200" b="1" dirty="0" smtClean="0"/>
              <a:t>BARTOŠ I.</a:t>
            </a:r>
            <a:r>
              <a:rPr lang="cs-CZ" sz="1200" dirty="0" smtClean="0"/>
              <a:t>: </a:t>
            </a:r>
            <a:r>
              <a:rPr lang="cs-CZ" sz="1200" b="1" dirty="0" smtClean="0"/>
              <a:t> </a:t>
            </a:r>
            <a:r>
              <a:rPr lang="cs-CZ" sz="1200" dirty="0" smtClean="0"/>
              <a:t>Digitalizovaný experiment - prostředek k osvojení vybraného učiva obecné chemie. </a:t>
            </a:r>
            <a:r>
              <a:rPr lang="cs-CZ" sz="1200" i="1" dirty="0" smtClean="0"/>
              <a:t>Disertační práce. </a:t>
            </a:r>
            <a:r>
              <a:rPr lang="cs-CZ" sz="1200" dirty="0" smtClean="0"/>
              <a:t>Praha: </a:t>
            </a:r>
            <a:r>
              <a:rPr lang="cs-CZ" sz="1200" dirty="0" err="1" smtClean="0"/>
              <a:t>Př</a:t>
            </a:r>
            <a:r>
              <a:rPr lang="cs-CZ" sz="1200" dirty="0" smtClean="0"/>
              <a:t> UK, 2010. </a:t>
            </a:r>
          </a:p>
          <a:p>
            <a:pPr>
              <a:buFont typeface="Wingdings" pitchFamily="2" charset="2"/>
              <a:buNone/>
            </a:pPr>
            <a:endParaRPr lang="cs-CZ" sz="1200" dirty="0" smtClean="0"/>
          </a:p>
          <a:p>
            <a:pPr>
              <a:buFont typeface="Wingdings" pitchFamily="2" charset="2"/>
              <a:buNone/>
            </a:pPr>
            <a:endParaRPr lang="cs-CZ" sz="1200" dirty="0" smtClean="0"/>
          </a:p>
          <a:p>
            <a:pPr>
              <a:buNone/>
            </a:pPr>
            <a:r>
              <a:rPr lang="pl-PL" sz="1200" dirty="0" smtClean="0">
                <a:solidFill>
                  <a:schemeClr val="tx1"/>
                </a:solidFill>
                <a:latin typeface="+mn-lt"/>
                <a:ea typeface="+mn-ea"/>
                <a:cs typeface="+mn-cs"/>
              </a:rPr>
              <a:t>[online]. [cit. 15.9.2013]. Dostupny na WWW:</a:t>
            </a:r>
            <a:endParaRPr lang="cs-CZ" sz="1200" dirty="0" smtClean="0"/>
          </a:p>
          <a:p>
            <a:pPr>
              <a:buNone/>
            </a:pPr>
            <a:r>
              <a:rPr lang="cs-CZ" sz="1200" dirty="0" smtClean="0">
                <a:solidFill>
                  <a:schemeClr val="tx1"/>
                </a:solidFill>
                <a:latin typeface="+mn-lt"/>
                <a:ea typeface="+mn-ea"/>
                <a:cs typeface="+mn-cs"/>
              </a:rPr>
              <a:t>http://www.</a:t>
            </a:r>
            <a:r>
              <a:rPr lang="cs-CZ" sz="1200" dirty="0" err="1" smtClean="0">
                <a:solidFill>
                  <a:schemeClr val="tx1"/>
                </a:solidFill>
                <a:latin typeface="+mn-lt"/>
                <a:ea typeface="+mn-ea"/>
                <a:cs typeface="+mn-cs"/>
              </a:rPr>
              <a:t>chem.leeds.ac.uk</a:t>
            </a:r>
            <a:r>
              <a:rPr lang="cs-CZ" sz="1200" dirty="0" smtClean="0">
                <a:solidFill>
                  <a:schemeClr val="tx1"/>
                </a:solidFill>
                <a:latin typeface="+mn-lt"/>
                <a:ea typeface="+mn-ea"/>
                <a:cs typeface="+mn-cs"/>
              </a:rPr>
              <a:t>/</a:t>
            </a:r>
            <a:r>
              <a:rPr lang="cs-CZ" sz="1200" dirty="0" err="1" smtClean="0">
                <a:solidFill>
                  <a:schemeClr val="tx1"/>
                </a:solidFill>
                <a:latin typeface="+mn-lt"/>
                <a:ea typeface="+mn-ea"/>
                <a:cs typeface="+mn-cs"/>
              </a:rPr>
              <a:t>delights</a:t>
            </a:r>
            <a:r>
              <a:rPr lang="cs-CZ" sz="1200" dirty="0" smtClean="0">
                <a:solidFill>
                  <a:schemeClr val="tx1"/>
                </a:solidFill>
                <a:latin typeface="+mn-lt"/>
                <a:ea typeface="+mn-ea"/>
                <a:cs typeface="+mn-cs"/>
              </a:rPr>
              <a:t>/</a:t>
            </a:r>
            <a:endParaRPr lang="cs-CZ" sz="1200" dirty="0" smtClean="0"/>
          </a:p>
        </p:txBody>
      </p:sp>
    </p:spTree>
  </p:cSld>
  <p:clrMapOvr>
    <a:masterClrMapping/>
  </p:clrMapOvr>
</p:sld>
</file>

<file path=ppt/theme/theme1.xml><?xml version="1.0" encoding="utf-8"?>
<a:theme xmlns:a="http://schemas.openxmlformats.org/drawingml/2006/main" name="Pixel">
  <a:themeElements>
    <a:clrScheme name="Vlastní 3">
      <a:dk1>
        <a:srgbClr val="000000"/>
      </a:dk1>
      <a:lt1>
        <a:srgbClr val="FFFFFF"/>
      </a:lt1>
      <a:dk2>
        <a:srgbClr val="000000"/>
      </a:dk2>
      <a:lt2>
        <a:srgbClr val="0070C0"/>
      </a:lt2>
      <a:accent1>
        <a:srgbClr val="40AFFF"/>
      </a:accent1>
      <a:accent2>
        <a:srgbClr val="40AFFF"/>
      </a:accent2>
      <a:accent3>
        <a:srgbClr val="FFFFFF"/>
      </a:accent3>
      <a:accent4>
        <a:srgbClr val="000000"/>
      </a:accent4>
      <a:accent5>
        <a:srgbClr val="B2DFFF"/>
      </a:accent5>
      <a:accent6>
        <a:srgbClr val="B2DFFF"/>
      </a:accent6>
      <a:hlink>
        <a:srgbClr val="B2DFFF"/>
      </a:hlink>
      <a:folHlink>
        <a:srgbClr val="B2DFF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818</TotalTime>
  <Words>197</Words>
  <Application>Microsoft Office PowerPoint</Application>
  <PresentationFormat>Předvádění na obrazovce (4:3)</PresentationFormat>
  <Paragraphs>61</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Pixel</vt:lpstr>
      <vt:lpstr>Snímek 1</vt:lpstr>
      <vt:lpstr>Pomůcky: kovová miska, písek, zápalnice, Bunsenův kahan, nehořlavá podložka, papír   Chemikálie: práškový oxid železitý, práškový hliník, síra, dusičnan draselný   Bezpečnost:  hliník práškový: hořlavý, R 15,17, S 7/8,43 síra: hořlavá, R11, S 16,26,36 dusičnan draselný: oxidující, R 8, S 17,24/25  </vt:lpstr>
      <vt:lpstr>Snímek 3</vt:lpstr>
      <vt:lpstr>Snímek 4</vt:lpstr>
      <vt:lpstr>Snímek 5</vt:lpstr>
      <vt:lpstr>Obr. 1</vt:lpstr>
      <vt:lpstr>Snímek 7</vt:lpstr>
      <vt:lpstr>Obr. 3</vt:lpstr>
      <vt:lpstr>Snímek 9</vt:lpstr>
    </vt:vector>
  </TitlesOfParts>
  <Company>Privat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Dum</cp:lastModifiedBy>
  <cp:revision>70</cp:revision>
  <dcterms:created xsi:type="dcterms:W3CDTF">2012-07-13T11:26:26Z</dcterms:created>
  <dcterms:modified xsi:type="dcterms:W3CDTF">2014-02-15T10:25:37Z</dcterms:modified>
</cp:coreProperties>
</file>