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4" r:id="rId1"/>
  </p:sldMasterIdLst>
  <p:notesMasterIdLst>
    <p:notesMasterId r:id="rId9"/>
  </p:notesMasterIdLst>
  <p:sldIdLst>
    <p:sldId id="272" r:id="rId2"/>
    <p:sldId id="281" r:id="rId3"/>
    <p:sldId id="291" r:id="rId4"/>
    <p:sldId id="294" r:id="rId5"/>
    <p:sldId id="303" r:id="rId6"/>
    <p:sldId id="304" r:id="rId7"/>
    <p:sldId id="276" r:id="rId8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8"/>
    <a:srgbClr val="FF00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46F890A9-2807-4EBB-B81D-B2AA78EC7F39}" styleName="Tmavý styl 2 – zvýraznění 5/zvýraznění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3893" autoAdjust="0"/>
    <p:restoredTop sz="94660"/>
  </p:normalViewPr>
  <p:slideViewPr>
    <p:cSldViewPr>
      <p:cViewPr>
        <p:scale>
          <a:sx n="100" d="100"/>
          <a:sy n="100" d="100"/>
        </p:scale>
        <p:origin x="-360" y="5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pPr>
              <a:defRPr/>
            </a:pPr>
            <a:fld id="{FF546C43-14BF-4EEB-AE9E-C4F1CBFC0763}" type="datetimeFigureOut">
              <a:rPr lang="cs-CZ"/>
              <a:pPr>
                <a:defRPr/>
              </a:pPr>
              <a:t>15.2.2014</a:t>
            </a:fld>
            <a:endParaRPr lang="cs-CZ"/>
          </a:p>
        </p:txBody>
      </p:sp>
      <p:sp>
        <p:nvSpPr>
          <p:cNvPr id="1024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276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76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pPr>
              <a:defRPr/>
            </a:pPr>
            <a:fld id="{2135E11A-3373-4BC2-A59D-C0F8362E952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hidden">
            <a:xfrm>
              <a:off x="0" y="0"/>
              <a:ext cx="2208" cy="4320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cs-CZ" sz="2400">
                <a:latin typeface="Times New Roman" pitchFamily="18" charset="0"/>
              </a:endParaRPr>
            </a:p>
          </p:txBody>
        </p:sp>
        <p:sp>
          <p:nvSpPr>
            <p:cNvPr id="6" name="Rectangle 4"/>
            <p:cNvSpPr>
              <a:spLocks noChangeArrowheads="1"/>
            </p:cNvSpPr>
            <p:nvPr/>
          </p:nvSpPr>
          <p:spPr bwMode="hidden">
            <a:xfrm>
              <a:off x="1081" y="1065"/>
              <a:ext cx="4679" cy="1596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sz="2400">
                <a:latin typeface="Times New Roman" pitchFamily="18" charset="0"/>
              </a:endParaRPr>
            </a:p>
          </p:txBody>
        </p:sp>
        <p:grpSp>
          <p:nvGrpSpPr>
            <p:cNvPr id="7" name="Group 5"/>
            <p:cNvGrpSpPr>
              <a:grpSpLocks/>
            </p:cNvGrpSpPr>
            <p:nvPr/>
          </p:nvGrpSpPr>
          <p:grpSpPr bwMode="auto">
            <a:xfrm>
              <a:off x="0" y="672"/>
              <a:ext cx="1806" cy="1989"/>
              <a:chOff x="0" y="672"/>
              <a:chExt cx="1806" cy="1989"/>
            </a:xfrm>
          </p:grpSpPr>
          <p:sp>
            <p:nvSpPr>
              <p:cNvPr id="8" name="Rectangle 6"/>
              <p:cNvSpPr>
                <a:spLocks noChangeArrowheads="1"/>
              </p:cNvSpPr>
              <p:nvPr userDrawn="1"/>
            </p:nvSpPr>
            <p:spPr bwMode="auto">
              <a:xfrm>
                <a:off x="361" y="2257"/>
                <a:ext cx="363" cy="404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2400">
                  <a:latin typeface="Times New Roman" pitchFamily="18" charset="0"/>
                </a:endParaRPr>
              </a:p>
            </p:txBody>
          </p:sp>
          <p:sp>
            <p:nvSpPr>
              <p:cNvPr id="9" name="Rectangle 7"/>
              <p:cNvSpPr>
                <a:spLocks noChangeArrowheads="1"/>
              </p:cNvSpPr>
              <p:nvPr userDrawn="1"/>
            </p:nvSpPr>
            <p:spPr bwMode="auto">
              <a:xfrm>
                <a:off x="1081" y="1065"/>
                <a:ext cx="362" cy="405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2400">
                  <a:latin typeface="Times New Roman" pitchFamily="18" charset="0"/>
                </a:endParaRPr>
              </a:p>
            </p:txBody>
          </p:sp>
          <p:sp>
            <p:nvSpPr>
              <p:cNvPr id="10" name="Rectangle 8"/>
              <p:cNvSpPr>
                <a:spLocks noChangeArrowheads="1"/>
              </p:cNvSpPr>
              <p:nvPr userDrawn="1"/>
            </p:nvSpPr>
            <p:spPr bwMode="auto">
              <a:xfrm>
                <a:off x="1437" y="672"/>
                <a:ext cx="369" cy="400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2400">
                  <a:latin typeface="Times New Roman" pitchFamily="18" charset="0"/>
                </a:endParaRPr>
              </a:p>
            </p:txBody>
          </p:sp>
          <p:sp>
            <p:nvSpPr>
              <p:cNvPr id="11" name="Rectangle 9"/>
              <p:cNvSpPr>
                <a:spLocks noChangeArrowheads="1"/>
              </p:cNvSpPr>
              <p:nvPr userDrawn="1"/>
            </p:nvSpPr>
            <p:spPr bwMode="auto">
              <a:xfrm>
                <a:off x="719" y="2257"/>
                <a:ext cx="368" cy="404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2400">
                  <a:latin typeface="Times New Roman" pitchFamily="18" charset="0"/>
                </a:endParaRPr>
              </a:p>
            </p:txBody>
          </p:sp>
          <p:sp>
            <p:nvSpPr>
              <p:cNvPr id="12" name="Rectangle 10"/>
              <p:cNvSpPr>
                <a:spLocks noChangeArrowheads="1"/>
              </p:cNvSpPr>
              <p:nvPr userDrawn="1"/>
            </p:nvSpPr>
            <p:spPr bwMode="auto">
              <a:xfrm>
                <a:off x="1437" y="1065"/>
                <a:ext cx="369" cy="405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2400">
                  <a:latin typeface="Times New Roman" pitchFamily="18" charset="0"/>
                </a:endParaRPr>
              </a:p>
            </p:txBody>
          </p:sp>
          <p:sp>
            <p:nvSpPr>
              <p:cNvPr id="13" name="Rectangle 11"/>
              <p:cNvSpPr>
                <a:spLocks noChangeArrowheads="1"/>
              </p:cNvSpPr>
              <p:nvPr userDrawn="1"/>
            </p:nvSpPr>
            <p:spPr bwMode="auto">
              <a:xfrm>
                <a:off x="719" y="1464"/>
                <a:ext cx="368" cy="399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2400">
                  <a:latin typeface="Times New Roman" pitchFamily="18" charset="0"/>
                </a:endParaRPr>
              </a:p>
            </p:txBody>
          </p:sp>
          <p:sp>
            <p:nvSpPr>
              <p:cNvPr id="14" name="Rectangle 12"/>
              <p:cNvSpPr>
                <a:spLocks noChangeArrowheads="1"/>
              </p:cNvSpPr>
              <p:nvPr userDrawn="1"/>
            </p:nvSpPr>
            <p:spPr bwMode="auto">
              <a:xfrm>
                <a:off x="0" y="1464"/>
                <a:ext cx="367" cy="399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2400">
                  <a:latin typeface="Times New Roman" pitchFamily="18" charset="0"/>
                </a:endParaRPr>
              </a:p>
            </p:txBody>
          </p:sp>
          <p:sp>
            <p:nvSpPr>
              <p:cNvPr id="15" name="Rectangle 13"/>
              <p:cNvSpPr>
                <a:spLocks noChangeArrowheads="1"/>
              </p:cNvSpPr>
              <p:nvPr userDrawn="1"/>
            </p:nvSpPr>
            <p:spPr bwMode="auto">
              <a:xfrm>
                <a:off x="1081" y="1464"/>
                <a:ext cx="362" cy="399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2400">
                  <a:latin typeface="Times New Roman" pitchFamily="18" charset="0"/>
                </a:endParaRPr>
              </a:p>
            </p:txBody>
          </p:sp>
          <p:sp>
            <p:nvSpPr>
              <p:cNvPr id="16" name="Rectangle 14"/>
              <p:cNvSpPr>
                <a:spLocks noChangeArrowheads="1"/>
              </p:cNvSpPr>
              <p:nvPr userDrawn="1"/>
            </p:nvSpPr>
            <p:spPr bwMode="auto">
              <a:xfrm>
                <a:off x="361" y="1857"/>
                <a:ext cx="363" cy="406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2400">
                  <a:latin typeface="Times New Roman" pitchFamily="18" charset="0"/>
                </a:endParaRPr>
              </a:p>
            </p:txBody>
          </p:sp>
          <p:sp>
            <p:nvSpPr>
              <p:cNvPr id="17" name="Rectangle 15"/>
              <p:cNvSpPr>
                <a:spLocks noChangeArrowheads="1"/>
              </p:cNvSpPr>
              <p:nvPr userDrawn="1"/>
            </p:nvSpPr>
            <p:spPr bwMode="auto">
              <a:xfrm>
                <a:off x="719" y="1857"/>
                <a:ext cx="368" cy="406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2400">
                  <a:latin typeface="Times New Roman" pitchFamily="18" charset="0"/>
                </a:endParaRPr>
              </a:p>
            </p:txBody>
          </p:sp>
        </p:grpSp>
      </p:grpSp>
      <p:sp>
        <p:nvSpPr>
          <p:cNvPr id="125971" name="Rectangle 19"/>
          <p:cNvSpPr>
            <a:spLocks noGrp="1" noChangeArrowheads="1"/>
          </p:cNvSpPr>
          <p:nvPr>
            <p:ph type="ctrTitle"/>
          </p:nvPr>
        </p:nvSpPr>
        <p:spPr>
          <a:xfrm>
            <a:off x="2971800" y="1828800"/>
            <a:ext cx="6019800" cy="2209800"/>
          </a:xfrm>
        </p:spPr>
        <p:txBody>
          <a:bodyPr/>
          <a:lstStyle>
            <a:lvl1pPr>
              <a:defRPr sz="5000">
                <a:solidFill>
                  <a:srgbClr val="FFFFFF"/>
                </a:solidFill>
              </a:defRPr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125972" name="Rectangle 20"/>
          <p:cNvSpPr>
            <a:spLocks noGrp="1" noChangeArrowheads="1"/>
          </p:cNvSpPr>
          <p:nvPr>
            <p:ph type="subTitle" idx="1"/>
          </p:nvPr>
        </p:nvSpPr>
        <p:spPr>
          <a:xfrm>
            <a:off x="2971800" y="4267200"/>
            <a:ext cx="60198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3400"/>
            </a:lvl1pPr>
          </a:lstStyle>
          <a:p>
            <a:r>
              <a:rPr lang="cs-CZ"/>
              <a:t>Klepnutím lze upravit styl předlohy podnadpisů.</a:t>
            </a:r>
          </a:p>
        </p:txBody>
      </p:sp>
      <p:sp>
        <p:nvSpPr>
          <p:cNvPr id="18" name="Rectangle 16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F25FB6-752F-4613-A446-0BB5CFE62FA8}" type="datetimeFigureOut">
              <a:rPr lang="cs-CZ"/>
              <a:pPr>
                <a:defRPr/>
              </a:pPr>
              <a:t>15.2.2014</a:t>
            </a:fld>
            <a:endParaRPr lang="cs-CZ"/>
          </a:p>
        </p:txBody>
      </p:sp>
      <p:sp>
        <p:nvSpPr>
          <p:cNvPr id="19" name="Rectangle 1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0" name="Rectangle 1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554061-8714-4423-9327-F7299EA1BBD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A693BA-697D-47E4-9467-E7D70CD761C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22F62C-B34F-4AD3-B072-1564510ECF51}" type="datetimeFigureOut">
              <a:rPr lang="cs-CZ"/>
              <a:pPr>
                <a:defRPr/>
              </a:pPr>
              <a:t>15.2.2014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6FBB55-C07A-4327-ABFA-7E60E7023ED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D54687-CF99-48F5-B2DE-55D4529E351B}" type="datetimeFigureOut">
              <a:rPr lang="cs-CZ"/>
              <a:pPr>
                <a:defRPr/>
              </a:pPr>
              <a:t>15.2.2014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D304B3-685D-4601-B5FD-CCD52DFE8C0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230243-6420-4E1F-AB5E-48957FA508EB}" type="datetimeFigureOut">
              <a:rPr lang="cs-CZ"/>
              <a:pPr>
                <a:defRPr/>
              </a:pPr>
              <a:t>15.2.2014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40C744-D201-43EE-A4B6-83997A3EC0F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9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86173D-935A-4ADB-9262-2EBD4A6B9894}" type="datetimeFigureOut">
              <a:rPr lang="cs-CZ"/>
              <a:pPr>
                <a:defRPr/>
              </a:pPr>
              <a:t>15.2.2014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D58F98-C3C3-47A4-A1E5-50E278F7BF9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5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4ADDB4-FCA9-45BE-AA54-6C47C96E49FC}" type="datetimeFigureOut">
              <a:rPr lang="cs-CZ"/>
              <a:pPr>
                <a:defRPr/>
              </a:pPr>
              <a:t>15.2.2014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3FBBDE-C7A5-4ED3-A849-F9AA4FBF53E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4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E24F9C-7656-4255-8005-AF684BFD635F}" type="datetimeFigureOut">
              <a:rPr lang="cs-CZ"/>
              <a:pPr>
                <a:defRPr/>
              </a:pPr>
              <a:t>15.2.2014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DFC634-99D8-4883-A614-C449ED17315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C67CF2-49B9-4386-AFAA-B6474E8D8FC9}" type="datetimeFigureOut">
              <a:rPr lang="cs-CZ"/>
              <a:pPr>
                <a:defRPr/>
              </a:pPr>
              <a:t>15.2.2014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9FC0AD-F3E5-47AE-BC9C-A0E728B9149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860C96-B4A6-4ECD-B67F-D8CED89C5B07}" type="datetimeFigureOut">
              <a:rPr lang="cs-CZ"/>
              <a:pPr>
                <a:defRPr/>
              </a:pPr>
              <a:t>15.2.2014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E5E2DB-6295-41E6-965A-8B2ADFDD7CD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1DA9C2-D0C7-434A-BD20-39FFD5CC131F}" type="datetimeFigureOut">
              <a:rPr lang="cs-CZ"/>
              <a:pPr>
                <a:defRPr/>
              </a:pPr>
              <a:t>15.2.2014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457200"/>
            <a:ext cx="2057400" cy="54102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457200"/>
            <a:ext cx="6019800" cy="54102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9FE126-CD5E-438D-8CDF-654015B156B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A5F605-B885-48DD-95A9-9F94114F625B}" type="datetimeFigureOut">
              <a:rPr lang="cs-CZ"/>
              <a:pPr>
                <a:defRPr/>
              </a:pPr>
              <a:t>15.2.2014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457200" y="457200"/>
            <a:ext cx="8229600" cy="54102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B8D4A0-09CF-4565-97EB-F6E53E049B0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5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83F39B-F738-4029-9988-CD8EBE2D8950}" type="datetimeFigureOut">
              <a:rPr lang="cs-CZ"/>
              <a:pPr>
                <a:defRPr/>
              </a:pPr>
              <a:t>15.2.2014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Nadpis a tabul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3716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abulku 2"/>
          <p:cNvSpPr>
            <a:spLocks noGrp="1"/>
          </p:cNvSpPr>
          <p:nvPr>
            <p:ph type="tbl" idx="1"/>
          </p:nvPr>
        </p:nvSpPr>
        <p:spPr>
          <a:xfrm>
            <a:off x="457200" y="1981200"/>
            <a:ext cx="8229600" cy="3886200"/>
          </a:xfrm>
        </p:spPr>
        <p:txBody>
          <a:bodyPr/>
          <a:lstStyle/>
          <a:p>
            <a:pPr lvl="0"/>
            <a:endParaRPr lang="cs-CZ" noProof="0" smtClean="0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DDAD4A-E1B3-409A-AB5B-3EE40537F29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13E470-BBF6-4D57-BE0F-1005B6E0CCA9}" type="datetimeFigureOut">
              <a:rPr lang="cs-CZ"/>
              <a:pPr>
                <a:defRPr/>
              </a:pPr>
              <a:t>15.2.2014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Rectangle 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24931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 Black" pitchFamily="34" charset="0"/>
              </a:defRPr>
            </a:lvl1pPr>
          </a:lstStyle>
          <a:p>
            <a:pPr>
              <a:defRPr/>
            </a:pPr>
            <a:fld id="{80E5EC3F-F792-4D2F-8EC5-C55BA040378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grpSp>
        <p:nvGrpSpPr>
          <p:cNvPr id="1028" name="Group 4"/>
          <p:cNvGrpSpPr>
            <a:grpSpLocks/>
          </p:cNvGrpSpPr>
          <p:nvPr/>
        </p:nvGrpSpPr>
        <p:grpSpPr bwMode="auto">
          <a:xfrm>
            <a:off x="0" y="0"/>
            <a:ext cx="9144000" cy="546100"/>
            <a:chOff x="0" y="0"/>
            <a:chExt cx="5760" cy="344"/>
          </a:xfrm>
        </p:grpSpPr>
        <p:sp>
          <p:nvSpPr>
            <p:cNvPr id="124933" name="Rectangle 5"/>
            <p:cNvSpPr>
              <a:spLocks noChangeArrowheads="1"/>
            </p:cNvSpPr>
            <p:nvPr/>
          </p:nvSpPr>
          <p:spPr bwMode="auto">
            <a:xfrm>
              <a:off x="0" y="0"/>
              <a:ext cx="180" cy="336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cs-CZ" sz="2400">
                <a:latin typeface="Times New Roman" pitchFamily="18" charset="0"/>
              </a:endParaRPr>
            </a:p>
          </p:txBody>
        </p:sp>
        <p:sp>
          <p:nvSpPr>
            <p:cNvPr id="124934" name="Rectangle 6"/>
            <p:cNvSpPr>
              <a:spLocks noChangeArrowheads="1"/>
            </p:cNvSpPr>
            <p:nvPr/>
          </p:nvSpPr>
          <p:spPr bwMode="auto">
            <a:xfrm>
              <a:off x="260" y="85"/>
              <a:ext cx="5500" cy="1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sz="2400">
                <a:latin typeface="Times New Roman" pitchFamily="18" charset="0"/>
              </a:endParaRPr>
            </a:p>
          </p:txBody>
        </p:sp>
        <p:sp>
          <p:nvSpPr>
            <p:cNvPr id="124935" name="Rectangle 7"/>
            <p:cNvSpPr>
              <a:spLocks noChangeArrowheads="1"/>
            </p:cNvSpPr>
            <p:nvPr/>
          </p:nvSpPr>
          <p:spPr bwMode="auto">
            <a:xfrm>
              <a:off x="258" y="85"/>
              <a:ext cx="87" cy="89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>
                <a:solidFill>
                  <a:schemeClr val="hlink"/>
                </a:solidFill>
              </a:endParaRPr>
            </a:p>
          </p:txBody>
        </p:sp>
        <p:sp>
          <p:nvSpPr>
            <p:cNvPr id="124936" name="Rectangle 8"/>
            <p:cNvSpPr>
              <a:spLocks noChangeArrowheads="1"/>
            </p:cNvSpPr>
            <p:nvPr/>
          </p:nvSpPr>
          <p:spPr bwMode="auto">
            <a:xfrm>
              <a:off x="345" y="0"/>
              <a:ext cx="88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>
                <a:solidFill>
                  <a:schemeClr val="hlink"/>
                </a:solidFill>
              </a:endParaRPr>
            </a:p>
          </p:txBody>
        </p:sp>
        <p:sp>
          <p:nvSpPr>
            <p:cNvPr id="124937" name="Rectangle 9"/>
            <p:cNvSpPr>
              <a:spLocks noChangeArrowheads="1"/>
            </p:cNvSpPr>
            <p:nvPr/>
          </p:nvSpPr>
          <p:spPr bwMode="auto">
            <a:xfrm>
              <a:off x="345" y="85"/>
              <a:ext cx="88" cy="89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>
                <a:solidFill>
                  <a:schemeClr val="accent2"/>
                </a:solidFill>
              </a:endParaRPr>
            </a:p>
          </p:txBody>
        </p:sp>
        <p:sp>
          <p:nvSpPr>
            <p:cNvPr id="124938" name="Rectangle 10"/>
            <p:cNvSpPr>
              <a:spLocks noChangeArrowheads="1"/>
            </p:cNvSpPr>
            <p:nvPr/>
          </p:nvSpPr>
          <p:spPr bwMode="auto">
            <a:xfrm>
              <a:off x="173" y="173"/>
              <a:ext cx="86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>
                <a:solidFill>
                  <a:schemeClr val="hlink"/>
                </a:solidFill>
              </a:endParaRPr>
            </a:p>
          </p:txBody>
        </p:sp>
        <p:sp>
          <p:nvSpPr>
            <p:cNvPr id="124939" name="Rectangle 11"/>
            <p:cNvSpPr>
              <a:spLocks noChangeArrowheads="1"/>
            </p:cNvSpPr>
            <p:nvPr/>
          </p:nvSpPr>
          <p:spPr bwMode="auto">
            <a:xfrm>
              <a:off x="83" y="86"/>
              <a:ext cx="89" cy="87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sz="2400">
                <a:latin typeface="Times New Roman" pitchFamily="18" charset="0"/>
              </a:endParaRPr>
            </a:p>
          </p:txBody>
        </p:sp>
        <p:sp>
          <p:nvSpPr>
            <p:cNvPr id="124940" name="Rectangle 12"/>
            <p:cNvSpPr>
              <a:spLocks noChangeArrowheads="1"/>
            </p:cNvSpPr>
            <p:nvPr/>
          </p:nvSpPr>
          <p:spPr bwMode="auto">
            <a:xfrm>
              <a:off x="258" y="171"/>
              <a:ext cx="87" cy="87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>
                <a:solidFill>
                  <a:schemeClr val="accent2"/>
                </a:solidFill>
              </a:endParaRPr>
            </a:p>
          </p:txBody>
        </p:sp>
        <p:sp>
          <p:nvSpPr>
            <p:cNvPr id="124941" name="Rectangle 13"/>
            <p:cNvSpPr>
              <a:spLocks noChangeArrowheads="1"/>
            </p:cNvSpPr>
            <p:nvPr/>
          </p:nvSpPr>
          <p:spPr bwMode="auto">
            <a:xfrm>
              <a:off x="173" y="258"/>
              <a:ext cx="86" cy="86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>
                <a:solidFill>
                  <a:schemeClr val="accent2"/>
                </a:solidFill>
              </a:endParaRPr>
            </a:p>
          </p:txBody>
        </p:sp>
      </p:grpSp>
      <p:sp>
        <p:nvSpPr>
          <p:cNvPr id="1029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457200"/>
            <a:ext cx="82296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30" name="Rectangle 1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24944" name="Rectangle 1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fld id="{79828DAB-A172-4C5C-BAA2-5CAD509B6F9D}" type="datetimeFigureOut">
              <a:rPr lang="cs-CZ"/>
              <a:pPr>
                <a:defRPr/>
              </a:pPr>
              <a:t>15.2.2014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2" r:id="rId1"/>
    <p:sldLayoutId id="2147483870" r:id="rId2"/>
    <p:sldLayoutId id="2147483871" r:id="rId3"/>
    <p:sldLayoutId id="2147483872" r:id="rId4"/>
    <p:sldLayoutId id="2147483873" r:id="rId5"/>
    <p:sldLayoutId id="2147483874" r:id="rId6"/>
    <p:sldLayoutId id="2147483875" r:id="rId7"/>
    <p:sldLayoutId id="2147483876" r:id="rId8"/>
    <p:sldLayoutId id="2147483877" r:id="rId9"/>
    <p:sldLayoutId id="2147483878" r:id="rId10"/>
    <p:sldLayoutId id="2147483879" r:id="rId11"/>
    <p:sldLayoutId id="2147483880" r:id="rId12"/>
    <p:sldLayoutId id="2147483881" r:id="rId13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¨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65000"/>
        <a:buFont typeface="Wingdings" pitchFamily="2" charset="2"/>
        <a:buChar char="n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¨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212" name="Group 44"/>
          <p:cNvGraphicFramePr>
            <a:graphicFrameLocks noGrp="1"/>
          </p:cNvGraphicFramePr>
          <p:nvPr>
            <p:ph/>
          </p:nvPr>
        </p:nvGraphicFramePr>
        <p:xfrm>
          <a:off x="468313" y="1268413"/>
          <a:ext cx="8229600" cy="4263076"/>
        </p:xfrm>
        <a:graphic>
          <a:graphicData uri="http://schemas.openxmlformats.org/drawingml/2006/table">
            <a:tbl>
              <a:tblPr/>
              <a:tblGrid>
                <a:gridCol w="2016125"/>
                <a:gridCol w="6213475"/>
              </a:tblGrid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CZ.1.07/1.5.00/34.0969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415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školy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Gymnázium Česká a Olympijských nadějí, České Budějovice, Česká 64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materiálu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VY_32_INOVACE_CH_6E_BAR_24_BAREVNEPREMENY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Mgr. Ivan Bartoš,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Ph.D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Tematický okruh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Chemické reakce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Ročník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6.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tvorby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15.9.2013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Anotace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Demonstrace pro učivo chemické rovnováhy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452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Metodický pokyn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Pracovní list je určen jako výuková pomůcka se zaměřením na mezipředmětové vztahy předmětů chemie, fyzika, biologie, dějepis i jako materiál k samostudiu. </a:t>
                      </a:r>
                    </a:p>
                    <a:p>
                      <a:r>
                        <a:rPr lang="cs-CZ" sz="12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Možnosti využití: promítání, práce jednotlivců nebo dvojic u PC, vytištění pracovního listu pro laboratorní cvičení. 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452438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Pokud není uvedeno jinak, použitý materiál je z vlastních zdrojů autora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108" name="Picture 46" descr="logo_pruh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956550" y="260350"/>
            <a:ext cx="85725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45"/>
          <p:cNvSpPr>
            <a:spLocks noChangeArrowheads="1"/>
          </p:cNvSpPr>
          <p:nvPr/>
        </p:nvSpPr>
        <p:spPr bwMode="auto">
          <a:xfrm>
            <a:off x="1979613" y="620713"/>
            <a:ext cx="50403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cs-CZ" b="1" dirty="0">
                <a:latin typeface="+mj-lt"/>
              </a:rPr>
              <a:t>DIGITÁLNÍ UČEBNÍ MATERIÁL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Nadpis 9"/>
          <p:cNvSpPr>
            <a:spLocks noGrp="1"/>
          </p:cNvSpPr>
          <p:nvPr>
            <p:ph type="title"/>
          </p:nvPr>
        </p:nvSpPr>
        <p:spPr>
          <a:xfrm>
            <a:off x="285750" y="357188"/>
            <a:ext cx="8401050" cy="4714875"/>
          </a:xfrm>
        </p:spPr>
        <p:txBody>
          <a:bodyPr/>
          <a:lstStyle/>
          <a:p>
            <a:r>
              <a:rPr lang="cs-CZ" sz="1800" b="1" smtClean="0"/>
              <a:t>Pomůcky: </a:t>
            </a:r>
            <a:r>
              <a:rPr lang="cs-CZ" sz="1800" smtClean="0"/>
              <a:t>500 ml Erlenmeyerova baňka, bunsenův kahan, teploměr, pipeta</a:t>
            </a:r>
            <a:br>
              <a:rPr lang="cs-CZ" sz="1800" smtClean="0"/>
            </a:br>
            <a:r>
              <a:rPr lang="cs-CZ" sz="1800" smtClean="0"/>
              <a:t/>
            </a:r>
            <a:br>
              <a:rPr lang="cs-CZ" sz="1800" smtClean="0"/>
            </a:br>
            <a:r>
              <a:rPr lang="cs-CZ" sz="1800" smtClean="0"/>
              <a:t/>
            </a:r>
            <a:br>
              <a:rPr lang="cs-CZ" sz="1800" smtClean="0"/>
            </a:br>
            <a:r>
              <a:rPr lang="cs-CZ" sz="1800" b="1" smtClean="0"/>
              <a:t>Chemikálie: </a:t>
            </a:r>
            <a:r>
              <a:rPr lang="cs-CZ" sz="1800" smtClean="0"/>
              <a:t>pentahydrát síranu měďnatého, tetrahydrát vinanu draselno-sodného, 3% roztok peroxidu vodíku</a:t>
            </a:r>
            <a:br>
              <a:rPr lang="cs-CZ" sz="1800" smtClean="0"/>
            </a:br>
            <a:r>
              <a:rPr lang="cs-CZ" sz="1800" smtClean="0"/>
              <a:t/>
            </a:r>
            <a:br>
              <a:rPr lang="cs-CZ" sz="1800" smtClean="0"/>
            </a:br>
            <a:r>
              <a:rPr lang="cs-CZ" sz="1800" smtClean="0"/>
              <a:t/>
            </a:r>
            <a:br>
              <a:rPr lang="cs-CZ" sz="1800" smtClean="0"/>
            </a:br>
            <a:r>
              <a:rPr lang="cs-CZ" sz="1800" u="sng" smtClean="0"/>
              <a:t>Bezpečnost</a:t>
            </a:r>
            <a:r>
              <a:rPr lang="cs-CZ" sz="1800" smtClean="0"/>
              <a:t>:</a:t>
            </a:r>
            <a:r>
              <a:rPr lang="cs-CZ" sz="1800" b="1" smtClean="0"/>
              <a:t> </a:t>
            </a:r>
            <a:r>
              <a:rPr lang="cs-CZ" sz="1800" smtClean="0"/>
              <a:t/>
            </a:r>
            <a:br>
              <a:rPr lang="cs-CZ" sz="1800" smtClean="0"/>
            </a:br>
            <a:r>
              <a:rPr lang="cs-CZ" sz="1800" smtClean="0"/>
              <a:t>vinan draselno-sodný: S22-24/25</a:t>
            </a:r>
            <a:br>
              <a:rPr lang="cs-CZ" sz="1800" smtClean="0"/>
            </a:br>
            <a:r>
              <a:rPr lang="cs-CZ" sz="1800" smtClean="0"/>
              <a:t>síran měďnatý: zdraví škodlivý, nebezpečný pro životní prostředí, R22-36/38-50/53, S22-60-61</a:t>
            </a:r>
            <a:br>
              <a:rPr lang="cs-CZ" sz="1800" smtClean="0"/>
            </a:br>
            <a:endParaRPr lang="cs-CZ" sz="1800" smtClean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Nadpis 9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614363"/>
          </a:xfrm>
        </p:spPr>
        <p:txBody>
          <a:bodyPr/>
          <a:lstStyle/>
          <a:p>
            <a:endParaRPr lang="cs-CZ" sz="1200" smtClean="0"/>
          </a:p>
        </p:txBody>
      </p:sp>
      <p:sp>
        <p:nvSpPr>
          <p:cNvPr id="512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85875"/>
            <a:ext cx="8229600" cy="4581525"/>
          </a:xfrm>
        </p:spPr>
        <p:txBody>
          <a:bodyPr/>
          <a:lstStyle/>
          <a:p>
            <a:endParaRPr lang="cs-CZ" sz="1400" b="1" i="1" smtClean="0"/>
          </a:p>
          <a:p>
            <a:r>
              <a:rPr lang="cs-CZ" sz="1400" b="1" i="1" smtClean="0"/>
              <a:t>	</a:t>
            </a:r>
            <a:r>
              <a:rPr lang="cs-CZ" sz="1800" b="1" smtClean="0"/>
              <a:t>Postup:</a:t>
            </a:r>
            <a:r>
              <a:rPr lang="cs-CZ" sz="1800" smtClean="0"/>
              <a:t> 16,9 g tetrahydrátu vinanu draselno-sodného se rozpustí v 60 ml vody a přidá se 40 ml 3% roztoku peroxidu vodíku. Tento roztok se zahřeje na 50°C a za neustálého míchání se k němu přidá 1 ml 1 M roztoku CuSO</a:t>
            </a:r>
            <a:r>
              <a:rPr lang="cs-CZ" sz="1800" baseline="-25000" smtClean="0"/>
              <a:t>4</a:t>
            </a:r>
            <a:r>
              <a:rPr lang="cs-CZ" sz="1800" smtClean="0"/>
              <a:t> (25 g CuSO</a:t>
            </a:r>
            <a:r>
              <a:rPr lang="cs-CZ" sz="1800" baseline="-25000" smtClean="0"/>
              <a:t>4</a:t>
            </a:r>
            <a:r>
              <a:rPr lang="cs-CZ" sz="1800" smtClean="0"/>
              <a:t>. 5 H</a:t>
            </a:r>
            <a:r>
              <a:rPr lang="cs-CZ" sz="1800" baseline="-25000" smtClean="0"/>
              <a:t>2</a:t>
            </a:r>
            <a:r>
              <a:rPr lang="cs-CZ" sz="1800" smtClean="0"/>
              <a:t>O na 100 ml vody). K této směsi přidáme 40 ml 3% peroxidu vodíku.</a:t>
            </a:r>
          </a:p>
          <a:p>
            <a:pPr>
              <a:buFont typeface="Wingdings" pitchFamily="2" charset="2"/>
              <a:buNone/>
            </a:pPr>
            <a:endParaRPr lang="cs-CZ" sz="1800" smtClean="0"/>
          </a:p>
          <a:p>
            <a:r>
              <a:rPr lang="cs-CZ" sz="1800" smtClean="0"/>
              <a:t>Po přidání roztoku CuSO</a:t>
            </a:r>
            <a:r>
              <a:rPr lang="cs-CZ" sz="1800" baseline="-25000" smtClean="0"/>
              <a:t>4</a:t>
            </a:r>
            <a:r>
              <a:rPr lang="cs-CZ" sz="1800" smtClean="0"/>
              <a:t> se zbarví roztok vinanu nejprve modře, po zahřátí na cca 80°C se náhle změní zbarvení na zlatě oranžovou. Po přidání peroxidu vodíku se „zlatá“ sraženina rozpustí a opět se objeví „nebeská“ modř, která se poté náhle změní v zlatě oranžový roztok. Reakci lze vícekrát libovolně opakovat opětovným přidáním 40 ml peroxidu vodíku.</a:t>
            </a:r>
          </a:p>
          <a:p>
            <a:endParaRPr lang="cs-CZ" sz="1400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Nadpis 6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542925"/>
          </a:xfrm>
        </p:spPr>
        <p:txBody>
          <a:bodyPr/>
          <a:lstStyle/>
          <a:p>
            <a:endParaRPr lang="cs-CZ" smtClean="0"/>
          </a:p>
        </p:txBody>
      </p:sp>
      <p:sp>
        <p:nvSpPr>
          <p:cNvPr id="6149" name="Rectangle 5"/>
          <p:cNvSpPr>
            <a:spLocks noGrp="1" noChangeArrowheads="1"/>
          </p:cNvSpPr>
          <p:nvPr>
            <p:ph idx="1"/>
          </p:nvPr>
        </p:nvSpPr>
        <p:spPr>
          <a:xfrm>
            <a:off x="500063" y="1214438"/>
            <a:ext cx="7786687" cy="5754687"/>
          </a:xfrm>
        </p:spPr>
        <p:txBody>
          <a:bodyPr anchor="ctr">
            <a:spAutoFit/>
          </a:bodyPr>
          <a:lstStyle/>
          <a:p>
            <a:pPr marL="0" indent="0" algn="just">
              <a:spcBef>
                <a:spcPct val="0"/>
              </a:spcBef>
              <a:buClrTx/>
              <a:buSzTx/>
              <a:buFontTx/>
              <a:buNone/>
              <a:defRPr/>
            </a:pPr>
            <a:endParaRPr lang="cs-CZ" sz="1800" dirty="0" smtClean="0">
              <a:cs typeface="Arial" pitchFamily="34" charset="0"/>
            </a:endParaRPr>
          </a:p>
          <a:p>
            <a:pPr>
              <a:defRPr/>
            </a:pPr>
            <a:r>
              <a:rPr lang="cs-CZ" sz="1400" b="1" dirty="0" smtClean="0"/>
              <a:t>Vysvětlení: </a:t>
            </a:r>
            <a:r>
              <a:rPr lang="cs-CZ" sz="1400" dirty="0" smtClean="0"/>
              <a:t>Měďnaté ionty tvoří s ionty </a:t>
            </a:r>
            <a:r>
              <a:rPr lang="cs-CZ" sz="1400" dirty="0" err="1" smtClean="0"/>
              <a:t>vinanovými</a:t>
            </a:r>
            <a:r>
              <a:rPr lang="cs-CZ" sz="1400" dirty="0" smtClean="0"/>
              <a:t> tmavě modrý komplexní anion [</a:t>
            </a:r>
            <a:r>
              <a:rPr lang="cs-CZ" sz="1400" dirty="0" err="1" smtClean="0"/>
              <a:t>Cu</a:t>
            </a:r>
            <a:r>
              <a:rPr lang="cs-CZ" sz="1400" dirty="0" smtClean="0"/>
              <a:t>(C</a:t>
            </a:r>
            <a:r>
              <a:rPr lang="cs-CZ" sz="1400" baseline="-25000" dirty="0" smtClean="0"/>
              <a:t>4</a:t>
            </a:r>
            <a:r>
              <a:rPr lang="cs-CZ" sz="1400" dirty="0" smtClean="0"/>
              <a:t>H</a:t>
            </a:r>
            <a:r>
              <a:rPr lang="cs-CZ" sz="1400" baseline="-25000" dirty="0" smtClean="0"/>
              <a:t>4</a:t>
            </a:r>
            <a:r>
              <a:rPr lang="cs-CZ" sz="1400" dirty="0" smtClean="0"/>
              <a:t>O</a:t>
            </a:r>
            <a:r>
              <a:rPr lang="cs-CZ" sz="1400" baseline="-25000" dirty="0" smtClean="0"/>
              <a:t>6</a:t>
            </a:r>
            <a:r>
              <a:rPr lang="cs-CZ" sz="1400" dirty="0" smtClean="0"/>
              <a:t>)</a:t>
            </a:r>
            <a:r>
              <a:rPr lang="cs-CZ" sz="1400" baseline="-25000" dirty="0" smtClean="0"/>
              <a:t>2</a:t>
            </a:r>
            <a:r>
              <a:rPr lang="cs-CZ" sz="1400" dirty="0" smtClean="0"/>
              <a:t>]</a:t>
            </a:r>
            <a:r>
              <a:rPr lang="cs-CZ" sz="1400" baseline="30000" dirty="0" smtClean="0"/>
              <a:t>2-</a:t>
            </a:r>
            <a:r>
              <a:rPr lang="cs-CZ" sz="1400" dirty="0" smtClean="0"/>
              <a:t>, ten je při zvýšené teplotě redukován na zlatě oranžový Cu</a:t>
            </a:r>
            <a:r>
              <a:rPr lang="cs-CZ" sz="1400" baseline="-25000" dirty="0" smtClean="0"/>
              <a:t>2</a:t>
            </a:r>
            <a:r>
              <a:rPr lang="cs-CZ" sz="1400" dirty="0" smtClean="0"/>
              <a:t>O, přičemž vzniká kyslík a CO</a:t>
            </a:r>
            <a:r>
              <a:rPr lang="cs-CZ" sz="1400" baseline="-25000" dirty="0" smtClean="0"/>
              <a:t>2</a:t>
            </a:r>
            <a:r>
              <a:rPr lang="cs-CZ" sz="1400" dirty="0" smtClean="0"/>
              <a:t>. Po přidání nové dávky peroxidu vodíku jsou opět oxidovány </a:t>
            </a:r>
            <a:r>
              <a:rPr lang="cs-CZ" sz="1400" dirty="0" err="1" smtClean="0"/>
              <a:t>Cu</a:t>
            </a:r>
            <a:r>
              <a:rPr lang="cs-CZ" sz="1400" baseline="30000" dirty="0" smtClean="0"/>
              <a:t>+</a:t>
            </a:r>
            <a:r>
              <a:rPr lang="cs-CZ" sz="1400" dirty="0" smtClean="0"/>
              <a:t> ionty na ionty Cu</a:t>
            </a:r>
            <a:r>
              <a:rPr lang="cs-CZ" sz="1400" baseline="30000" dirty="0" smtClean="0"/>
              <a:t>2+</a:t>
            </a:r>
            <a:r>
              <a:rPr lang="cs-CZ" sz="1400" dirty="0" smtClean="0"/>
              <a:t> , obnoví se částice [</a:t>
            </a:r>
            <a:r>
              <a:rPr lang="cs-CZ" sz="1400" dirty="0" err="1" smtClean="0"/>
              <a:t>Cu</a:t>
            </a:r>
            <a:r>
              <a:rPr lang="cs-CZ" sz="1400" dirty="0" smtClean="0"/>
              <a:t>(C</a:t>
            </a:r>
            <a:r>
              <a:rPr lang="cs-CZ" sz="1400" baseline="-25000" dirty="0" smtClean="0"/>
              <a:t>4</a:t>
            </a:r>
            <a:r>
              <a:rPr lang="cs-CZ" sz="1400" dirty="0" smtClean="0"/>
              <a:t>H</a:t>
            </a:r>
            <a:r>
              <a:rPr lang="cs-CZ" sz="1400" baseline="-25000" dirty="0" smtClean="0"/>
              <a:t>4</a:t>
            </a:r>
            <a:r>
              <a:rPr lang="cs-CZ" sz="1400" dirty="0" smtClean="0"/>
              <a:t>O</a:t>
            </a:r>
            <a:r>
              <a:rPr lang="cs-CZ" sz="1400" baseline="-25000" dirty="0" smtClean="0"/>
              <a:t>6</a:t>
            </a:r>
            <a:r>
              <a:rPr lang="cs-CZ" sz="1400" dirty="0" smtClean="0"/>
              <a:t>)</a:t>
            </a:r>
            <a:r>
              <a:rPr lang="cs-CZ" sz="1400" baseline="-25000" dirty="0" smtClean="0"/>
              <a:t>2</a:t>
            </a:r>
            <a:r>
              <a:rPr lang="cs-CZ" sz="1400" dirty="0" smtClean="0"/>
              <a:t>]</a:t>
            </a:r>
            <a:r>
              <a:rPr lang="cs-CZ" sz="1400" baseline="30000" dirty="0" smtClean="0"/>
              <a:t>2-</a:t>
            </a:r>
            <a:r>
              <a:rPr lang="cs-CZ" sz="1400" dirty="0" smtClean="0"/>
              <a:t> (viz rovnice (2)) a reakce začíná znovu od začátku, protože po spotřebování peroxidu vodíku zvýšená teplota soustavy posouvá rovnováhu podle rovnice (1). Vyšší teplota posouvá rovnováhu rozkladu komplexní částice [</a:t>
            </a:r>
            <a:r>
              <a:rPr lang="cs-CZ" sz="1400" dirty="0" err="1" smtClean="0"/>
              <a:t>Cu</a:t>
            </a:r>
            <a:r>
              <a:rPr lang="cs-CZ" sz="1400" dirty="0" smtClean="0"/>
              <a:t>(C</a:t>
            </a:r>
            <a:r>
              <a:rPr lang="cs-CZ" sz="1400" baseline="-25000" dirty="0" smtClean="0"/>
              <a:t>4</a:t>
            </a:r>
            <a:r>
              <a:rPr lang="cs-CZ" sz="1400" dirty="0" smtClean="0"/>
              <a:t>H</a:t>
            </a:r>
            <a:r>
              <a:rPr lang="cs-CZ" sz="1400" baseline="-25000" dirty="0" smtClean="0"/>
              <a:t>4</a:t>
            </a:r>
            <a:r>
              <a:rPr lang="cs-CZ" sz="1400" dirty="0" smtClean="0"/>
              <a:t>O</a:t>
            </a:r>
            <a:r>
              <a:rPr lang="cs-CZ" sz="1400" baseline="-25000" dirty="0" smtClean="0"/>
              <a:t>6</a:t>
            </a:r>
            <a:r>
              <a:rPr lang="cs-CZ" sz="1400" dirty="0" smtClean="0"/>
              <a:t>)</a:t>
            </a:r>
            <a:r>
              <a:rPr lang="cs-CZ" sz="1400" baseline="-25000" dirty="0" smtClean="0"/>
              <a:t>2</a:t>
            </a:r>
            <a:r>
              <a:rPr lang="cs-CZ" sz="1400" dirty="0" smtClean="0"/>
              <a:t>]</a:t>
            </a:r>
            <a:r>
              <a:rPr lang="cs-CZ" sz="1400" baseline="30000" dirty="0" smtClean="0"/>
              <a:t>2-</a:t>
            </a:r>
            <a:r>
              <a:rPr lang="cs-CZ" sz="1400" dirty="0" smtClean="0"/>
              <a:t> doprava ve prospěch produktů Cu</a:t>
            </a:r>
            <a:r>
              <a:rPr lang="cs-CZ" sz="1400" baseline="-25000" dirty="0" smtClean="0"/>
              <a:t>2</a:t>
            </a:r>
            <a:r>
              <a:rPr lang="cs-CZ" sz="1400" dirty="0" smtClean="0"/>
              <a:t>O, O</a:t>
            </a:r>
            <a:r>
              <a:rPr lang="cs-CZ" sz="1400" baseline="-25000" dirty="0" smtClean="0"/>
              <a:t>2</a:t>
            </a:r>
            <a:r>
              <a:rPr lang="cs-CZ" sz="1400" dirty="0" smtClean="0"/>
              <a:t>, CO</a:t>
            </a:r>
            <a:r>
              <a:rPr lang="cs-CZ" sz="1400" baseline="-25000" dirty="0" smtClean="0"/>
              <a:t>2</a:t>
            </a:r>
            <a:r>
              <a:rPr lang="cs-CZ" sz="1400" dirty="0" smtClean="0"/>
              <a:t>. </a:t>
            </a:r>
          </a:p>
          <a:p>
            <a:pPr>
              <a:buFont typeface="Wingdings" pitchFamily="2" charset="2"/>
              <a:buNone/>
              <a:defRPr/>
            </a:pPr>
            <a:endParaRPr lang="cs-CZ" sz="1400" dirty="0" smtClean="0"/>
          </a:p>
          <a:p>
            <a:pPr>
              <a:defRPr/>
            </a:pPr>
            <a:r>
              <a:rPr lang="cs-CZ" sz="1400" b="1" dirty="0" smtClean="0"/>
              <a:t>Reakční schémata: </a:t>
            </a:r>
            <a:endParaRPr lang="cs-CZ" sz="1400" dirty="0" smtClean="0"/>
          </a:p>
          <a:p>
            <a:pPr>
              <a:buFont typeface="Wingdings" pitchFamily="2" charset="2"/>
              <a:buNone/>
              <a:defRPr/>
            </a:pPr>
            <a:r>
              <a:rPr lang="cs-CZ" sz="1400" dirty="0" smtClean="0"/>
              <a:t>	Rozklad za zvýšené teploty [</a:t>
            </a:r>
            <a:r>
              <a:rPr lang="cs-CZ" sz="1400" dirty="0" err="1" smtClean="0"/>
              <a:t>Cu</a:t>
            </a:r>
            <a:r>
              <a:rPr lang="cs-CZ" sz="1400" dirty="0" smtClean="0"/>
              <a:t>(C</a:t>
            </a:r>
            <a:r>
              <a:rPr lang="cs-CZ" sz="1400" baseline="-25000" dirty="0" smtClean="0"/>
              <a:t>4</a:t>
            </a:r>
            <a:r>
              <a:rPr lang="cs-CZ" sz="1400" dirty="0" smtClean="0"/>
              <a:t>H</a:t>
            </a:r>
            <a:r>
              <a:rPr lang="cs-CZ" sz="1400" baseline="-25000" dirty="0" smtClean="0"/>
              <a:t>4</a:t>
            </a:r>
            <a:r>
              <a:rPr lang="cs-CZ" sz="1400" dirty="0" smtClean="0"/>
              <a:t>O</a:t>
            </a:r>
            <a:r>
              <a:rPr lang="cs-CZ" sz="1400" baseline="-25000" dirty="0" smtClean="0"/>
              <a:t>6</a:t>
            </a:r>
            <a:r>
              <a:rPr lang="cs-CZ" sz="1400" dirty="0" smtClean="0"/>
              <a:t>)</a:t>
            </a:r>
            <a:r>
              <a:rPr lang="cs-CZ" sz="1400" baseline="-25000" dirty="0" smtClean="0"/>
              <a:t>2</a:t>
            </a:r>
            <a:r>
              <a:rPr lang="cs-CZ" sz="1400" dirty="0" smtClean="0"/>
              <a:t>]</a:t>
            </a:r>
            <a:r>
              <a:rPr lang="cs-CZ" sz="1400" baseline="30000" dirty="0" smtClean="0"/>
              <a:t>2-</a:t>
            </a:r>
            <a:r>
              <a:rPr lang="cs-CZ" sz="1400" dirty="0" smtClean="0"/>
              <a:t> → Cu</a:t>
            </a:r>
            <a:r>
              <a:rPr lang="cs-CZ" sz="1400" baseline="-25000" dirty="0" smtClean="0"/>
              <a:t>2</a:t>
            </a:r>
            <a:r>
              <a:rPr lang="cs-CZ" sz="1400" dirty="0" smtClean="0"/>
              <a:t>O + O</a:t>
            </a:r>
            <a:r>
              <a:rPr lang="cs-CZ" sz="1400" baseline="-25000" dirty="0" smtClean="0"/>
              <a:t>2</a:t>
            </a:r>
            <a:r>
              <a:rPr lang="cs-CZ" sz="1400" dirty="0" smtClean="0"/>
              <a:t> + CO</a:t>
            </a:r>
            <a:r>
              <a:rPr lang="cs-CZ" sz="1400" baseline="-25000" dirty="0" smtClean="0"/>
              <a:t>2</a:t>
            </a:r>
            <a:r>
              <a:rPr lang="cs-CZ" sz="1400" dirty="0" smtClean="0"/>
              <a:t> + H</a:t>
            </a:r>
            <a:r>
              <a:rPr lang="cs-CZ" sz="1400" baseline="-25000" dirty="0" smtClean="0"/>
              <a:t>2</a:t>
            </a:r>
            <a:r>
              <a:rPr lang="cs-CZ" sz="1400" dirty="0" smtClean="0"/>
              <a:t>O                         (1)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1400" dirty="0" smtClean="0"/>
              <a:t>	H</a:t>
            </a:r>
            <a:r>
              <a:rPr lang="cs-CZ" sz="1400" baseline="-25000" dirty="0" smtClean="0"/>
              <a:t>2</a:t>
            </a:r>
            <a:r>
              <a:rPr lang="cs-CZ" sz="1400" dirty="0" smtClean="0"/>
              <a:t>O</a:t>
            </a:r>
            <a:r>
              <a:rPr lang="cs-CZ" sz="1400" baseline="-25000" dirty="0" smtClean="0"/>
              <a:t>2</a:t>
            </a:r>
            <a:r>
              <a:rPr lang="cs-CZ" sz="1400" dirty="0" smtClean="0"/>
              <a:t> + </a:t>
            </a:r>
            <a:r>
              <a:rPr lang="cs-CZ" sz="1400" dirty="0" err="1" smtClean="0"/>
              <a:t>Cu</a:t>
            </a:r>
            <a:r>
              <a:rPr lang="cs-CZ" sz="1400" baseline="30000" dirty="0" smtClean="0"/>
              <a:t>+</a:t>
            </a:r>
            <a:r>
              <a:rPr lang="cs-CZ" sz="1400" dirty="0" smtClean="0"/>
              <a:t> + (C</a:t>
            </a:r>
            <a:r>
              <a:rPr lang="cs-CZ" sz="1400" baseline="-25000" dirty="0" smtClean="0"/>
              <a:t>4</a:t>
            </a:r>
            <a:r>
              <a:rPr lang="cs-CZ" sz="1400" dirty="0" smtClean="0"/>
              <a:t>H</a:t>
            </a:r>
            <a:r>
              <a:rPr lang="cs-CZ" sz="1400" baseline="-25000" dirty="0" smtClean="0"/>
              <a:t>4</a:t>
            </a:r>
            <a:r>
              <a:rPr lang="cs-CZ" sz="1400" dirty="0" smtClean="0"/>
              <a:t>O</a:t>
            </a:r>
            <a:r>
              <a:rPr lang="cs-CZ" sz="1400" baseline="-25000" dirty="0" smtClean="0"/>
              <a:t>6</a:t>
            </a:r>
            <a:r>
              <a:rPr lang="cs-CZ" sz="1400" dirty="0" smtClean="0"/>
              <a:t>)</a:t>
            </a:r>
            <a:r>
              <a:rPr lang="cs-CZ" sz="1400" baseline="30000" dirty="0" smtClean="0"/>
              <a:t>2-</a:t>
            </a:r>
            <a:r>
              <a:rPr lang="cs-CZ" sz="1400" dirty="0" smtClean="0"/>
              <a:t> → [</a:t>
            </a:r>
            <a:r>
              <a:rPr lang="cs-CZ" sz="1400" dirty="0" err="1" smtClean="0"/>
              <a:t>Cu</a:t>
            </a:r>
            <a:r>
              <a:rPr lang="cs-CZ" sz="1400" dirty="0" smtClean="0"/>
              <a:t>(C</a:t>
            </a:r>
            <a:r>
              <a:rPr lang="cs-CZ" sz="1400" baseline="-25000" dirty="0" smtClean="0"/>
              <a:t>4</a:t>
            </a:r>
            <a:r>
              <a:rPr lang="cs-CZ" sz="1400" dirty="0" smtClean="0"/>
              <a:t>H</a:t>
            </a:r>
            <a:r>
              <a:rPr lang="cs-CZ" sz="1400" baseline="-25000" dirty="0" smtClean="0"/>
              <a:t>4</a:t>
            </a:r>
            <a:r>
              <a:rPr lang="cs-CZ" sz="1400" dirty="0" smtClean="0"/>
              <a:t>O</a:t>
            </a:r>
            <a:r>
              <a:rPr lang="cs-CZ" sz="1400" baseline="-25000" dirty="0" smtClean="0"/>
              <a:t>6</a:t>
            </a:r>
            <a:r>
              <a:rPr lang="cs-CZ" sz="1400" dirty="0" smtClean="0"/>
              <a:t>)</a:t>
            </a:r>
            <a:r>
              <a:rPr lang="cs-CZ" sz="1400" baseline="-25000" dirty="0" smtClean="0"/>
              <a:t>2</a:t>
            </a:r>
            <a:r>
              <a:rPr lang="cs-CZ" sz="1400" dirty="0" smtClean="0"/>
              <a:t>]</a:t>
            </a:r>
            <a:r>
              <a:rPr lang="cs-CZ" sz="1400" baseline="30000" dirty="0" smtClean="0"/>
              <a:t>2-</a:t>
            </a:r>
            <a:r>
              <a:rPr lang="cs-CZ" sz="1400" dirty="0" smtClean="0"/>
              <a:t> + H</a:t>
            </a:r>
            <a:r>
              <a:rPr lang="cs-CZ" sz="1400" baseline="-25000" dirty="0" smtClean="0"/>
              <a:t>2</a:t>
            </a:r>
            <a:r>
              <a:rPr lang="cs-CZ" sz="1400" dirty="0" smtClean="0"/>
              <a:t>O + O</a:t>
            </a:r>
            <a:r>
              <a:rPr lang="cs-CZ" sz="1400" baseline="-25000" dirty="0" smtClean="0"/>
              <a:t>2</a:t>
            </a:r>
            <a:r>
              <a:rPr lang="cs-CZ" sz="1400" dirty="0" smtClean="0"/>
              <a:t>                                                 (2)</a:t>
            </a:r>
          </a:p>
          <a:p>
            <a:pPr marL="0" indent="0" algn="just">
              <a:spcBef>
                <a:spcPct val="0"/>
              </a:spcBef>
              <a:buClrTx/>
              <a:buSzTx/>
              <a:buFontTx/>
              <a:buNone/>
              <a:defRPr/>
            </a:pPr>
            <a:endParaRPr lang="cs-CZ" sz="1400" dirty="0" smtClean="0">
              <a:cs typeface="Arial" pitchFamily="34" charset="0"/>
            </a:endParaRPr>
          </a:p>
          <a:p>
            <a:pPr marL="0" indent="0" algn="just">
              <a:spcBef>
                <a:spcPct val="0"/>
              </a:spcBef>
              <a:buClrTx/>
              <a:buSzTx/>
              <a:buFontTx/>
              <a:buNone/>
              <a:defRPr/>
            </a:pPr>
            <a:endParaRPr lang="cs-CZ" sz="1400" dirty="0" smtClean="0">
              <a:cs typeface="Arial" pitchFamily="34" charset="0"/>
            </a:endParaRPr>
          </a:p>
          <a:p>
            <a:pPr marL="0" indent="0" algn="just">
              <a:spcBef>
                <a:spcPct val="0"/>
              </a:spcBef>
              <a:buClrTx/>
              <a:buSzTx/>
              <a:buFontTx/>
              <a:buNone/>
              <a:defRPr/>
            </a:pPr>
            <a:endParaRPr lang="cs-CZ" sz="1400" dirty="0" smtClean="0">
              <a:cs typeface="Arial" pitchFamily="34" charset="0"/>
            </a:endParaRPr>
          </a:p>
          <a:p>
            <a:pPr marL="0" indent="0" algn="just">
              <a:spcBef>
                <a:spcPct val="0"/>
              </a:spcBef>
              <a:buClrTx/>
              <a:buSzTx/>
              <a:buFontTx/>
              <a:buNone/>
              <a:defRPr/>
            </a:pPr>
            <a:endParaRPr lang="cs-CZ" sz="1400" dirty="0" smtClean="0">
              <a:cs typeface="Arial" pitchFamily="34" charset="0"/>
            </a:endParaRPr>
          </a:p>
          <a:p>
            <a:pPr marL="0" indent="0" algn="just">
              <a:spcBef>
                <a:spcPct val="0"/>
              </a:spcBef>
              <a:buClrTx/>
              <a:buSzTx/>
              <a:buFontTx/>
              <a:buNone/>
              <a:defRPr/>
            </a:pPr>
            <a:endParaRPr lang="cs-CZ" sz="1400" dirty="0" smtClean="0">
              <a:cs typeface="Arial" pitchFamily="34" charset="0"/>
            </a:endParaRPr>
          </a:p>
          <a:p>
            <a:pPr marL="0" indent="0" algn="just">
              <a:spcBef>
                <a:spcPct val="0"/>
              </a:spcBef>
              <a:buClrTx/>
              <a:buSzTx/>
              <a:buFontTx/>
              <a:buNone/>
              <a:defRPr/>
            </a:pPr>
            <a:endParaRPr lang="cs-CZ" sz="1400" dirty="0" smtClean="0">
              <a:cs typeface="Arial" pitchFamily="34" charset="0"/>
            </a:endParaRPr>
          </a:p>
          <a:p>
            <a:pPr marL="0" indent="0" algn="just">
              <a:spcBef>
                <a:spcPct val="0"/>
              </a:spcBef>
              <a:buClrTx/>
              <a:buSzTx/>
              <a:buFontTx/>
              <a:buNone/>
              <a:defRPr/>
            </a:pPr>
            <a:endParaRPr lang="cs-CZ" sz="1400" dirty="0" smtClean="0">
              <a:cs typeface="Arial" pitchFamily="34" charset="0"/>
            </a:endParaRPr>
          </a:p>
          <a:p>
            <a:pPr marL="0" indent="0" algn="just">
              <a:spcBef>
                <a:spcPct val="0"/>
              </a:spcBef>
              <a:buClrTx/>
              <a:buSzTx/>
              <a:buFontTx/>
              <a:buNone/>
              <a:defRPr/>
            </a:pPr>
            <a:endParaRPr lang="cs-CZ" sz="1400" dirty="0" smtClean="0">
              <a:cs typeface="Arial" pitchFamily="34" charset="0"/>
            </a:endParaRPr>
          </a:p>
          <a:p>
            <a:pPr marL="0" indent="0" algn="just">
              <a:spcBef>
                <a:spcPct val="0"/>
              </a:spcBef>
              <a:buClrTx/>
              <a:buSzTx/>
              <a:buFontTx/>
              <a:buNone/>
              <a:defRPr/>
            </a:pPr>
            <a:endParaRPr lang="cs-CZ" sz="1400" dirty="0" smtClean="0">
              <a:cs typeface="Arial" pitchFamily="34" charset="0"/>
            </a:endParaRPr>
          </a:p>
          <a:p>
            <a:pPr marL="0" indent="0" algn="just">
              <a:spcBef>
                <a:spcPct val="0"/>
              </a:spcBef>
              <a:buClrTx/>
              <a:buSzTx/>
              <a:buFontTx/>
              <a:buNone/>
              <a:defRPr/>
            </a:pPr>
            <a:endParaRPr lang="cs-CZ" sz="1400" dirty="0" smtClean="0">
              <a:cs typeface="Arial" pitchFamily="34" charset="0"/>
            </a:endParaRPr>
          </a:p>
          <a:p>
            <a:pPr marL="0" indent="0" algn="just">
              <a:spcBef>
                <a:spcPct val="0"/>
              </a:spcBef>
              <a:buClrTx/>
              <a:buSzTx/>
              <a:buFontTx/>
              <a:buNone/>
              <a:defRPr/>
            </a:pPr>
            <a:endParaRPr lang="cs-CZ" sz="1400" dirty="0" smtClean="0">
              <a:cs typeface="Arial" pitchFamily="34" charset="0"/>
            </a:endParaRPr>
          </a:p>
          <a:p>
            <a:pPr marL="0" indent="0" algn="just">
              <a:spcBef>
                <a:spcPct val="0"/>
              </a:spcBef>
              <a:buClrTx/>
              <a:buSzTx/>
              <a:buFontTx/>
              <a:buNone/>
              <a:defRPr/>
            </a:pPr>
            <a:endParaRPr lang="cs-CZ" sz="1400" dirty="0" smtClean="0">
              <a:cs typeface="Arial" pitchFamily="34" charset="0"/>
            </a:endParaRPr>
          </a:p>
          <a:p>
            <a:pPr marL="0" indent="0" algn="just">
              <a:spcBef>
                <a:spcPct val="0"/>
              </a:spcBef>
              <a:buClrTx/>
              <a:buSzTx/>
              <a:buFontTx/>
              <a:buNone/>
              <a:defRPr/>
            </a:pPr>
            <a:endParaRPr lang="cs-CZ" sz="1400" dirty="0" smtClean="0"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Zástupný symbol pro obrázek 6" descr="tartrat.jpg"/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l="12500" r="12500"/>
          <a:stretch>
            <a:fillRect/>
          </a:stretch>
        </p:blipFill>
        <p:spPr/>
      </p:pic>
      <p:sp>
        <p:nvSpPr>
          <p:cNvPr id="7171" name="Zástupný symbol pro text 5"/>
          <p:cNvSpPr>
            <a:spLocks noGrp="1"/>
          </p:cNvSpPr>
          <p:nvPr>
            <p:ph type="body" sz="half" idx="2"/>
          </p:nvPr>
        </p:nvSpPr>
        <p:spPr>
          <a:xfrm>
            <a:off x="1714480" y="4786322"/>
            <a:ext cx="5486400" cy="285750"/>
          </a:xfrm>
        </p:spPr>
        <p:txBody>
          <a:bodyPr/>
          <a:lstStyle/>
          <a:p>
            <a:r>
              <a:rPr lang="cs-CZ" sz="1200" b="1" dirty="0" smtClean="0"/>
              <a:t>Obr. 1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Nadpis 1"/>
          <p:cNvSpPr>
            <a:spLocks noGrp="1"/>
          </p:cNvSpPr>
          <p:nvPr>
            <p:ph type="title"/>
          </p:nvPr>
        </p:nvSpPr>
        <p:spPr>
          <a:xfrm>
            <a:off x="1714480" y="4429132"/>
            <a:ext cx="5486400" cy="214314"/>
          </a:xfrm>
        </p:spPr>
        <p:txBody>
          <a:bodyPr/>
          <a:lstStyle/>
          <a:p>
            <a:r>
              <a:rPr lang="cs-CZ" sz="1200" dirty="0" smtClean="0"/>
              <a:t>Obr. 2</a:t>
            </a:r>
          </a:p>
        </p:txBody>
      </p:sp>
      <p:pic>
        <p:nvPicPr>
          <p:cNvPr id="8195" name="Zástupný symbol pro obrázek 6" descr="tartrat.jpg"/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t="16895" b="16895"/>
          <a:stretch>
            <a:fillRect/>
          </a:stretch>
        </p:blipFill>
        <p:spPr>
          <a:xfrm>
            <a:off x="1792288" y="612775"/>
            <a:ext cx="4922837" cy="3692525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smtClean="0"/>
          </a:p>
        </p:txBody>
      </p:sp>
      <p:sp>
        <p:nvSpPr>
          <p:cNvPr id="9219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1800" dirty="0" smtClean="0"/>
              <a:t>Zdroje:</a:t>
            </a:r>
          </a:p>
          <a:p>
            <a:pPr>
              <a:buFont typeface="Wingdings" pitchFamily="2" charset="2"/>
              <a:buNone/>
            </a:pPr>
            <a:r>
              <a:rPr lang="cs-CZ" sz="1200" dirty="0" smtClean="0"/>
              <a:t>Obr. 1, Obr. 2: archiv autora</a:t>
            </a:r>
          </a:p>
          <a:p>
            <a:pPr>
              <a:buFont typeface="Wingdings" pitchFamily="2" charset="2"/>
              <a:buNone/>
            </a:pPr>
            <a:endParaRPr lang="cs-CZ" sz="1200" dirty="0" smtClean="0"/>
          </a:p>
          <a:p>
            <a:pPr>
              <a:buFont typeface="Wingdings" pitchFamily="2" charset="2"/>
              <a:buNone/>
            </a:pPr>
            <a:r>
              <a:rPr lang="cs-CZ" sz="1200" b="1" dirty="0" smtClean="0"/>
              <a:t>BARTOŠ </a:t>
            </a:r>
            <a:r>
              <a:rPr lang="cs-CZ" sz="1200" b="1" dirty="0" smtClean="0"/>
              <a:t>I.</a:t>
            </a:r>
            <a:r>
              <a:rPr lang="cs-CZ" sz="1200" dirty="0" smtClean="0"/>
              <a:t>: </a:t>
            </a:r>
            <a:r>
              <a:rPr lang="cs-CZ" sz="1200" b="1" dirty="0" smtClean="0"/>
              <a:t> </a:t>
            </a:r>
            <a:r>
              <a:rPr lang="cs-CZ" sz="1200" dirty="0" smtClean="0"/>
              <a:t>Digitalizovaný experiment - prostředek k osvojení vybraného učiva obecné chemie. </a:t>
            </a:r>
            <a:r>
              <a:rPr lang="cs-CZ" sz="1200" i="1" dirty="0" smtClean="0"/>
              <a:t>Disertační práce. </a:t>
            </a:r>
            <a:r>
              <a:rPr lang="cs-CZ" sz="1200" dirty="0" smtClean="0"/>
              <a:t>Praha: </a:t>
            </a:r>
            <a:r>
              <a:rPr lang="cs-CZ" sz="1200" dirty="0" err="1" smtClean="0"/>
              <a:t>Př</a:t>
            </a:r>
            <a:r>
              <a:rPr lang="cs-CZ" sz="1200" dirty="0" smtClean="0"/>
              <a:t> UK, 2010.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Pixel">
  <a:themeElements>
    <a:clrScheme name="Vlastní 3">
      <a:dk1>
        <a:srgbClr val="000000"/>
      </a:dk1>
      <a:lt1>
        <a:srgbClr val="FFFFFF"/>
      </a:lt1>
      <a:dk2>
        <a:srgbClr val="000000"/>
      </a:dk2>
      <a:lt2>
        <a:srgbClr val="0070C0"/>
      </a:lt2>
      <a:accent1>
        <a:srgbClr val="40AFFF"/>
      </a:accent1>
      <a:accent2>
        <a:srgbClr val="40AFFF"/>
      </a:accent2>
      <a:accent3>
        <a:srgbClr val="FFFFFF"/>
      </a:accent3>
      <a:accent4>
        <a:srgbClr val="000000"/>
      </a:accent4>
      <a:accent5>
        <a:srgbClr val="B2DFFF"/>
      </a:accent5>
      <a:accent6>
        <a:srgbClr val="B2DFFF"/>
      </a:accent6>
      <a:hlink>
        <a:srgbClr val="B2DFFF"/>
      </a:hlink>
      <a:folHlink>
        <a:srgbClr val="B2DFFF"/>
      </a:folHlink>
    </a:clrScheme>
    <a:fontScheme name="Office – klasické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ixel 1">
        <a:dk1>
          <a:srgbClr val="0066FF"/>
        </a:dk1>
        <a:lt1>
          <a:srgbClr val="FFFFFF"/>
        </a:lt1>
        <a:dk2>
          <a:srgbClr val="000066"/>
        </a:dk2>
        <a:lt2>
          <a:srgbClr val="FFFFFF"/>
        </a:lt2>
        <a:accent1>
          <a:srgbClr val="6699FF"/>
        </a:accent1>
        <a:accent2>
          <a:srgbClr val="3333FF"/>
        </a:accent2>
        <a:accent3>
          <a:srgbClr val="AAAAB8"/>
        </a:accent3>
        <a:accent4>
          <a:srgbClr val="DADADA"/>
        </a:accent4>
        <a:accent5>
          <a:srgbClr val="B8CAFF"/>
        </a:accent5>
        <a:accent6>
          <a:srgbClr val="2D2DE7"/>
        </a:accent6>
        <a:hlink>
          <a:srgbClr val="FFCC00"/>
        </a:hlink>
        <a:folHlink>
          <a:srgbClr val="00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2">
        <a:dk1>
          <a:srgbClr val="009999"/>
        </a:dk1>
        <a:lt1>
          <a:srgbClr val="FFFFFF"/>
        </a:lt1>
        <a:dk2>
          <a:srgbClr val="334B49"/>
        </a:dk2>
        <a:lt2>
          <a:srgbClr val="FFFFFF"/>
        </a:lt2>
        <a:accent1>
          <a:srgbClr val="33CCCC"/>
        </a:accent1>
        <a:accent2>
          <a:srgbClr val="008080"/>
        </a:accent2>
        <a:accent3>
          <a:srgbClr val="ADB1B1"/>
        </a:accent3>
        <a:accent4>
          <a:srgbClr val="DADADA"/>
        </a:accent4>
        <a:accent5>
          <a:srgbClr val="ADE2E2"/>
        </a:accent5>
        <a:accent6>
          <a:srgbClr val="007373"/>
        </a:accent6>
        <a:hlink>
          <a:srgbClr val="FFCC00"/>
        </a:hlink>
        <a:folHlink>
          <a:srgbClr val="0066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3">
        <a:dk1>
          <a:srgbClr val="006699"/>
        </a:dk1>
        <a:lt1>
          <a:srgbClr val="FFFFFF"/>
        </a:lt1>
        <a:dk2>
          <a:srgbClr val="333399"/>
        </a:dk2>
        <a:lt2>
          <a:srgbClr val="FFFFFF"/>
        </a:lt2>
        <a:accent1>
          <a:srgbClr val="0099CC"/>
        </a:accent1>
        <a:accent2>
          <a:srgbClr val="0386AF"/>
        </a:accent2>
        <a:accent3>
          <a:srgbClr val="ADADCA"/>
        </a:accent3>
        <a:accent4>
          <a:srgbClr val="DADADA"/>
        </a:accent4>
        <a:accent5>
          <a:srgbClr val="AACAE2"/>
        </a:accent5>
        <a:accent6>
          <a:srgbClr val="02799E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4">
        <a:dk1>
          <a:srgbClr val="008080"/>
        </a:dk1>
        <a:lt1>
          <a:srgbClr val="FFFFFF"/>
        </a:lt1>
        <a:dk2>
          <a:srgbClr val="2F978D"/>
        </a:dk2>
        <a:lt2>
          <a:srgbClr val="FFFFFF"/>
        </a:lt2>
        <a:accent1>
          <a:srgbClr val="0099FF"/>
        </a:accent1>
        <a:accent2>
          <a:srgbClr val="009999"/>
        </a:accent2>
        <a:accent3>
          <a:srgbClr val="ADC9C5"/>
        </a:accent3>
        <a:accent4>
          <a:srgbClr val="DADADA"/>
        </a:accent4>
        <a:accent5>
          <a:srgbClr val="AACAFF"/>
        </a:accent5>
        <a:accent6>
          <a:srgbClr val="008A8A"/>
        </a:accent6>
        <a:hlink>
          <a:srgbClr val="FFFFCC"/>
        </a:hlink>
        <a:folHlink>
          <a:srgbClr val="70CAC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5">
        <a:dk1>
          <a:srgbClr val="822504"/>
        </a:dk1>
        <a:lt1>
          <a:srgbClr val="FFFFFF"/>
        </a:lt1>
        <a:dk2>
          <a:srgbClr val="330000"/>
        </a:dk2>
        <a:lt2>
          <a:srgbClr val="FFFFFF"/>
        </a:lt2>
        <a:accent1>
          <a:srgbClr val="FF9900"/>
        </a:accent1>
        <a:accent2>
          <a:srgbClr val="9E2A06"/>
        </a:accent2>
        <a:accent3>
          <a:srgbClr val="ADAAAA"/>
        </a:accent3>
        <a:accent4>
          <a:srgbClr val="DADADA"/>
        </a:accent4>
        <a:accent5>
          <a:srgbClr val="FFCAAA"/>
        </a:accent5>
        <a:accent6>
          <a:srgbClr val="8F2505"/>
        </a:accent6>
        <a:hlink>
          <a:srgbClr val="FF3300"/>
        </a:hlink>
        <a:folHlink>
          <a:srgbClr val="7C070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6">
        <a:dk1>
          <a:srgbClr val="336600"/>
        </a:dk1>
        <a:lt1>
          <a:srgbClr val="FFFFFF"/>
        </a:lt1>
        <a:dk2>
          <a:srgbClr val="4A7911"/>
        </a:dk2>
        <a:lt2>
          <a:srgbClr val="FFFFFF"/>
        </a:lt2>
        <a:accent1>
          <a:srgbClr val="666633"/>
        </a:accent1>
        <a:accent2>
          <a:srgbClr val="669900"/>
        </a:accent2>
        <a:accent3>
          <a:srgbClr val="B1BEAA"/>
        </a:accent3>
        <a:accent4>
          <a:srgbClr val="DADADA"/>
        </a:accent4>
        <a:accent5>
          <a:srgbClr val="B8B8AD"/>
        </a:accent5>
        <a:accent6>
          <a:srgbClr val="5C8A00"/>
        </a:accent6>
        <a:hlink>
          <a:srgbClr val="FFCC00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7">
        <a:dk1>
          <a:srgbClr val="000000"/>
        </a:dk1>
        <a:lt1>
          <a:srgbClr val="FFFFFF"/>
        </a:lt1>
        <a:dk2>
          <a:srgbClr val="000000"/>
        </a:dk2>
        <a:lt2>
          <a:srgbClr val="CC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8">
        <a:dk1>
          <a:srgbClr val="003300"/>
        </a:dk1>
        <a:lt1>
          <a:srgbClr val="FFFFFF"/>
        </a:lt1>
        <a:dk2>
          <a:srgbClr val="000000"/>
        </a:dk2>
        <a:lt2>
          <a:srgbClr val="336600"/>
        </a:lt2>
        <a:accent1>
          <a:srgbClr val="CCCC00"/>
        </a:accent1>
        <a:accent2>
          <a:srgbClr val="669900"/>
        </a:accent2>
        <a:accent3>
          <a:srgbClr val="FFFFFF"/>
        </a:accent3>
        <a:accent4>
          <a:srgbClr val="002A00"/>
        </a:accent4>
        <a:accent5>
          <a:srgbClr val="E2E2AA"/>
        </a:accent5>
        <a:accent6>
          <a:srgbClr val="5C8A00"/>
        </a:accent6>
        <a:hlink>
          <a:srgbClr val="333300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9">
        <a:dk1>
          <a:srgbClr val="000000"/>
        </a:dk1>
        <a:lt1>
          <a:srgbClr val="FFFFFF"/>
        </a:lt1>
        <a:dk2>
          <a:srgbClr val="000000"/>
        </a:dk2>
        <a:lt2>
          <a:srgbClr val="440044"/>
        </a:lt2>
        <a:accent1>
          <a:srgbClr val="FFCCCC"/>
        </a:accent1>
        <a:accent2>
          <a:srgbClr val="790571"/>
        </a:accent2>
        <a:accent3>
          <a:srgbClr val="FFFFFF"/>
        </a:accent3>
        <a:accent4>
          <a:srgbClr val="000000"/>
        </a:accent4>
        <a:accent5>
          <a:srgbClr val="FFE2E2"/>
        </a:accent5>
        <a:accent6>
          <a:srgbClr val="6D0466"/>
        </a:accent6>
        <a:hlink>
          <a:srgbClr val="993366"/>
        </a:hlink>
        <a:folHlink>
          <a:srgbClr val="9F83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0">
        <a:dk1>
          <a:srgbClr val="000000"/>
        </a:dk1>
        <a:lt1>
          <a:srgbClr val="FFFFFF"/>
        </a:lt1>
        <a:dk2>
          <a:srgbClr val="000000"/>
        </a:dk2>
        <a:lt2>
          <a:srgbClr val="FF9900"/>
        </a:lt2>
        <a:accent1>
          <a:srgbClr val="FFCC99"/>
        </a:accent1>
        <a:accent2>
          <a:srgbClr val="FBA313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E39310"/>
        </a:accent6>
        <a:hlink>
          <a:srgbClr val="CC3300"/>
        </a:hlink>
        <a:folHlink>
          <a:srgbClr val="FCC66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1">
        <a:dk1>
          <a:srgbClr val="000000"/>
        </a:dk1>
        <a:lt1>
          <a:srgbClr val="FFFFFF"/>
        </a:lt1>
        <a:dk2>
          <a:srgbClr val="000000"/>
        </a:dk2>
        <a:lt2>
          <a:srgbClr val="779F92"/>
        </a:lt2>
        <a:accent1>
          <a:srgbClr val="33CCCC"/>
        </a:accent1>
        <a:accent2>
          <a:srgbClr val="9DC2D7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8EB0C3"/>
        </a:accent6>
        <a:hlink>
          <a:srgbClr val="006666"/>
        </a:hlink>
        <a:folHlink>
          <a:srgbClr val="CC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2">
        <a:dk1>
          <a:srgbClr val="000000"/>
        </a:dk1>
        <a:lt1>
          <a:srgbClr val="FFFFFF"/>
        </a:lt1>
        <a:dk2>
          <a:srgbClr val="000000"/>
        </a:dk2>
        <a:lt2>
          <a:srgbClr val="00007D"/>
        </a:lt2>
        <a:accent1>
          <a:srgbClr val="9999FF"/>
        </a:accent1>
        <a:accent2>
          <a:srgbClr val="9999CC"/>
        </a:accent2>
        <a:accent3>
          <a:srgbClr val="FFFFFF"/>
        </a:accent3>
        <a:accent4>
          <a:srgbClr val="000000"/>
        </a:accent4>
        <a:accent5>
          <a:srgbClr val="CACAFF"/>
        </a:accent5>
        <a:accent6>
          <a:srgbClr val="8A8AB9"/>
        </a:accent6>
        <a:hlink>
          <a:srgbClr val="666699"/>
        </a:hlink>
        <a:folHlink>
          <a:srgbClr val="CCCCE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Watermark</Template>
  <TotalTime>826</TotalTime>
  <Words>147</Words>
  <Application>Microsoft Office PowerPoint</Application>
  <PresentationFormat>Předvádění na obrazovce (4:3)</PresentationFormat>
  <Paragraphs>49</Paragraphs>
  <Slides>7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13" baseType="lpstr">
      <vt:lpstr>Arial</vt:lpstr>
      <vt:lpstr>Wingdings</vt:lpstr>
      <vt:lpstr>Calibri</vt:lpstr>
      <vt:lpstr>Arial Black</vt:lpstr>
      <vt:lpstr>Times New Roman</vt:lpstr>
      <vt:lpstr>Pixel</vt:lpstr>
      <vt:lpstr>Snímek 1</vt:lpstr>
      <vt:lpstr>Pomůcky: 500 ml Erlenmeyerova baňka, bunsenův kahan, teploměr, pipeta   Chemikálie: pentahydrát síranu měďnatého, tetrahydrát vinanu draselno-sodného, 3% roztok peroxidu vodíku   Bezpečnost:  vinan draselno-sodný: S22-24/25 síran měďnatý: zdraví škodlivý, nebezpečný pro životní prostředí, R22-36/38-50/53, S22-60-61 </vt:lpstr>
      <vt:lpstr>Snímek 3</vt:lpstr>
      <vt:lpstr>Snímek 4</vt:lpstr>
      <vt:lpstr>Snímek 5</vt:lpstr>
      <vt:lpstr>Obr. 2</vt:lpstr>
      <vt:lpstr>Snímek 7</vt:lpstr>
    </vt:vector>
  </TitlesOfParts>
  <Company>Privat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cp:lastModifiedBy>Ivan</cp:lastModifiedBy>
  <cp:revision>71</cp:revision>
  <dcterms:created xsi:type="dcterms:W3CDTF">2012-07-13T11:26:26Z</dcterms:created>
  <dcterms:modified xsi:type="dcterms:W3CDTF">2014-02-15T09:59:48Z</dcterms:modified>
</cp:coreProperties>
</file>