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10"/>
  </p:notesMasterIdLst>
  <p:sldIdLst>
    <p:sldId id="272" r:id="rId2"/>
    <p:sldId id="281" r:id="rId3"/>
    <p:sldId id="291" r:id="rId4"/>
    <p:sldId id="294" r:id="rId5"/>
    <p:sldId id="305" r:id="rId6"/>
    <p:sldId id="303" r:id="rId7"/>
    <p:sldId id="304" r:id="rId8"/>
    <p:sldId id="276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893" autoAdjust="0"/>
    <p:restoredTop sz="94660"/>
  </p:normalViewPr>
  <p:slideViewPr>
    <p:cSldViewPr>
      <p:cViewPr>
        <p:scale>
          <a:sx n="100" d="100"/>
          <a:sy n="100" d="100"/>
        </p:scale>
        <p:origin x="-360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ABD428A-AB14-4E60-83B8-B5126A1BD42D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F0A217C-32A5-475F-B773-0005E3C640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3B219-9C1B-4586-B18C-FB6338BD4E19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4C500-E321-41D0-AD44-782E129C01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0043-919E-4606-A51C-4C16840541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2BBE6-A0FB-4FD3-ADEE-F8487F0941A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122D5-3189-4B78-B00A-6074390A92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EE8E5-4F22-4056-B0A3-2C46005F925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4F57D-9EF5-4E49-9D4F-CA5F83601A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A4985-1B90-4F7A-8369-C1764658589E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4932E-B4E2-4A97-BC3C-96F3C97D4F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05750-D3B5-4C64-A71B-571D3085681A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6BEDB-CCA9-4DAF-A09A-AC832ED432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27519-A8A8-494D-B3B1-DB24DD1D1715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8C571-744C-49CF-AAF6-8629AAE1F2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21AA0-6820-451E-B76C-EF74E908E99D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BF1EA-04C1-4778-BFEA-44D211A35A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18B21-ACD3-4CB9-8E7F-E014AB85D896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9A833-158D-43DF-9A8F-64B6D60821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07E6C-3BF7-47A6-9C06-33A68CBB745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BB016-3653-43F1-B356-3BCD112A95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9A335-8624-4395-86BD-B54A87A1270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E3B7C-4F13-4596-9706-CE2F646ACF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17E32-1BB0-4F48-A3E9-824372E35416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5696C-2060-455E-9ABA-76C02C3FDB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741D3E-BDC9-41C5-9EFB-3EBD0658AF3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084BB-28A1-45C8-927A-EFCE40A461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86B33-4C01-4147-847C-2E6F4DBCA36E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E708EF3E-B397-41A9-BA54-039EB74266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AF5F8429-054F-44D5-9A19-88301D1FE30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  <p:sldLayoutId id="214748388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35356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VY_32_INOVACE_CH_6E_BAR_25_SINGLETOVYKYSLIK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Ivan Bartoš,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Ph.D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reakce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Návod k přípravě </a:t>
                      </a:r>
                      <a:r>
                        <a:rPr lang="cs-CZ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singletového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kyslíku, který má značný biologický význam. Fluorescence kyslíku je vysvětlena přes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kvantové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stavy.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Pracovní list je určen jako výuková pomůcka se zaměřením na mezipředmětové vztahy předmětů chemie, fyzika</a:t>
                      </a:r>
                      <a:r>
                        <a:rPr lang="cs-CZ" sz="120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20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biologie i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jako materiál k samostudiu. </a:t>
                      </a:r>
                    </a:p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Možnosti využití: promítání, práce jednotlivců nebo dvojic u PC, vytištění pracovního listu pro laboratorní cvičení.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9"/>
          <p:cNvSpPr>
            <a:spLocks noGrp="1"/>
          </p:cNvSpPr>
          <p:nvPr>
            <p:ph type="title"/>
          </p:nvPr>
        </p:nvSpPr>
        <p:spPr>
          <a:xfrm>
            <a:off x="285750" y="357188"/>
            <a:ext cx="8401050" cy="4714875"/>
          </a:xfrm>
        </p:spPr>
        <p:txBody>
          <a:bodyPr/>
          <a:lstStyle/>
          <a:p>
            <a:r>
              <a:rPr lang="cs-CZ" sz="1800" b="1" smtClean="0"/>
              <a:t>Pomůcky:</a:t>
            </a:r>
            <a:r>
              <a:rPr lang="cs-CZ" sz="1800" smtClean="0"/>
              <a:t> dělící nálevka, frakční baňka, promývačka, chemická vana, velká kartonová krabice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Chemikálie:</a:t>
            </a:r>
            <a:r>
              <a:rPr lang="cs-CZ" sz="1800" smtClean="0"/>
              <a:t> NaOH, H</a:t>
            </a:r>
            <a:r>
              <a:rPr lang="cs-CZ" sz="1800" baseline="-25000" smtClean="0"/>
              <a:t>2</a:t>
            </a:r>
            <a:r>
              <a:rPr lang="cs-CZ" sz="1800" smtClean="0"/>
              <a:t>O</a:t>
            </a:r>
            <a:r>
              <a:rPr lang="cs-CZ" sz="1800" baseline="-25000" smtClean="0"/>
              <a:t>2</a:t>
            </a:r>
            <a:r>
              <a:rPr lang="cs-CZ" sz="1800" smtClean="0"/>
              <a:t>, HCl, KMnO</a:t>
            </a:r>
            <a:r>
              <a:rPr lang="cs-CZ" sz="1800" baseline="-25000" smtClean="0"/>
              <a:t>4</a:t>
            </a:r>
            <a:r>
              <a:rPr lang="cs-CZ" sz="1800" smtClean="0"/>
              <a:t>, led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u="sng" smtClean="0"/>
              <a:t>Bezpečnost</a:t>
            </a:r>
            <a:r>
              <a:rPr lang="cs-CZ" sz="1800" smtClean="0"/>
              <a:t>: </a:t>
            </a:r>
            <a:br>
              <a:rPr lang="cs-CZ" sz="1800" smtClean="0"/>
            </a:br>
            <a:r>
              <a:rPr lang="cs-CZ" sz="1800" smtClean="0"/>
              <a:t>kyslík: oxidující, R8, S2,17</a:t>
            </a:r>
            <a:br>
              <a:rPr lang="cs-CZ" sz="1800" smtClean="0"/>
            </a:br>
            <a:r>
              <a:rPr lang="cs-CZ" sz="1800" smtClean="0"/>
              <a:t>chlor: toxický, dráždivý, nebezpečný pro životní prostředí, R23,36/37/38,50, S9,1/2,45</a:t>
            </a:r>
            <a:br>
              <a:rPr lang="cs-CZ" sz="1800" smtClean="0"/>
            </a:br>
            <a:r>
              <a:rPr lang="cs-CZ" sz="1800" smtClean="0"/>
              <a:t>peroxid vodíku: oxidující, žíravý, R5,8,20/22,35, S1/2,17,26,28,36/37/39</a:t>
            </a:r>
            <a:br>
              <a:rPr lang="cs-CZ" sz="1800" smtClean="0"/>
            </a:br>
            <a:r>
              <a:rPr lang="cs-CZ" sz="1800" smtClean="0"/>
              <a:t>hydroxid sodný: žíravý, R35, S1/2,26,37/39,45</a:t>
            </a:r>
            <a:br>
              <a:rPr lang="cs-CZ" sz="1800" smtClean="0"/>
            </a:br>
            <a:r>
              <a:rPr lang="cs-CZ" sz="1800" smtClean="0"/>
              <a:t>kyselina chlorovodíková: žíravá, R34,37, S1/2,26,45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14363"/>
          </a:xfrm>
        </p:spPr>
        <p:txBody>
          <a:bodyPr/>
          <a:lstStyle/>
          <a:p>
            <a:endParaRPr lang="cs-CZ" sz="12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81525"/>
          </a:xfrm>
        </p:spPr>
        <p:txBody>
          <a:bodyPr/>
          <a:lstStyle/>
          <a:p>
            <a:endParaRPr lang="cs-CZ" sz="1400" b="1" i="1" smtClean="0"/>
          </a:p>
          <a:p>
            <a:r>
              <a:rPr lang="cs-CZ" sz="1800" b="1" smtClean="0"/>
              <a:t>Postup: </a:t>
            </a:r>
            <a:r>
              <a:rPr lang="cs-CZ" sz="1800" smtClean="0"/>
              <a:t>Celý pokus provádíme v digestoři. Do dělící nálevky nalijeme 50 ml 20% HCl, do frakční baňky, spojené s dělící nálevkou, nasypeme na dno 15 gramů KMnO</a:t>
            </a:r>
            <a:r>
              <a:rPr lang="cs-CZ" sz="1800" baseline="-25000" smtClean="0"/>
              <a:t>4</a:t>
            </a:r>
            <a:r>
              <a:rPr lang="cs-CZ" sz="1800" smtClean="0"/>
              <a:t>. Skleněná trubička napojená na odbočku frakční baňky ústí do promývačky. Do promývačky chlazené zvenčí ledem v chemické vaně nalijeme směs 20 ml 30% H</a:t>
            </a:r>
            <a:r>
              <a:rPr lang="cs-CZ" sz="1800" baseline="-25000" smtClean="0"/>
              <a:t>2</a:t>
            </a:r>
            <a:r>
              <a:rPr lang="cs-CZ" sz="1800" smtClean="0"/>
              <a:t>O</a:t>
            </a:r>
            <a:r>
              <a:rPr lang="cs-CZ" sz="1800" baseline="-25000" smtClean="0"/>
              <a:t>2</a:t>
            </a:r>
            <a:r>
              <a:rPr lang="cs-CZ" sz="1800" smtClean="0"/>
              <a:t> s 10 ml koncentrovaného NaOH. Neprodleně otevřeme kohout dělící nálevky s HCl a vyvíjíme chlor. Ten „probublává“ do promývačky. Zatemníme místnost nebo použijeme kryt z velké kartonové krabice s průhledem pro pozorování. Po chvíli sledujeme vznik singletového kyslíku, bublinky plynu světélkují „krvavě“ červenou barvou. Jev způsobila fluorescence.</a:t>
            </a:r>
          </a:p>
          <a:p>
            <a:pPr>
              <a:buFont typeface="Wingdings" pitchFamily="2" charset="2"/>
              <a:buNone/>
            </a:pPr>
            <a:r>
              <a:rPr lang="cs-CZ" sz="1800" b="1" i="1" smtClean="0"/>
              <a:t>	</a:t>
            </a:r>
            <a:endParaRPr lang="cs-CZ" sz="18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6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42925"/>
          </a:xfrm>
        </p:spPr>
        <p:txBody>
          <a:bodyPr/>
          <a:lstStyle/>
          <a:p>
            <a:endParaRPr lang="cs-CZ" smtClean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7786687" cy="6488112"/>
          </a:xfrm>
        </p:spPr>
        <p:txBody>
          <a:bodyPr anchor="ctr">
            <a:spAutoFit/>
          </a:bodyPr>
          <a:lstStyle/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800" dirty="0" smtClean="0">
              <a:cs typeface="Arial" pitchFamily="34" charset="0"/>
            </a:endParaRPr>
          </a:p>
          <a:p>
            <a:pPr>
              <a:defRPr/>
            </a:pPr>
            <a:r>
              <a:rPr lang="cs-CZ" sz="1400" b="1" dirty="0" smtClean="0"/>
              <a:t>Vysvětlení: </a:t>
            </a:r>
            <a:endParaRPr lang="cs-CZ" sz="1400" dirty="0" smtClean="0"/>
          </a:p>
          <a:p>
            <a:pPr>
              <a:defRPr/>
            </a:pPr>
            <a:r>
              <a:rPr lang="cs-CZ" sz="1400" dirty="0" smtClean="0"/>
              <a:t>Pro vysvětlení jedinečného uspořádání elektronů v molekulovém kyslíku je nutné použít kvantovou teorii. LCAO model vede k </a:t>
            </a:r>
            <a:r>
              <a:rPr lang="cs-CZ" sz="1400" dirty="0" err="1" smtClean="0"/>
              <a:t>k</a:t>
            </a:r>
            <a:r>
              <a:rPr lang="cs-CZ" sz="1400" dirty="0" smtClean="0"/>
              <a:t> následujícímu obsazování molekulových orbitalů v základním stavu: 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Y(1</a:t>
            </a:r>
            <a:r>
              <a:rPr lang="cs-CZ" sz="1400" i="1" dirty="0" smtClean="0"/>
              <a:t>s</a:t>
            </a:r>
            <a:r>
              <a:rPr lang="cs-CZ" sz="1400" baseline="-25000" dirty="0" smtClean="0"/>
              <a:t>g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</a:t>
            </a:r>
            <a:r>
              <a:rPr lang="cs-CZ" sz="1400" dirty="0" smtClean="0"/>
              <a:t>(1</a:t>
            </a:r>
            <a:r>
              <a:rPr lang="cs-CZ" sz="1400" i="1" dirty="0" smtClean="0"/>
              <a:t>s</a:t>
            </a:r>
            <a:r>
              <a:rPr lang="cs-CZ" sz="1400" baseline="-25000" dirty="0" smtClean="0"/>
              <a:t>u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</a:t>
            </a:r>
            <a:r>
              <a:rPr lang="cs-CZ" sz="1400" dirty="0" smtClean="0"/>
              <a:t>(2s</a:t>
            </a:r>
            <a:r>
              <a:rPr lang="cs-CZ" sz="1400" baseline="-25000" dirty="0" smtClean="0"/>
              <a:t>g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</a:t>
            </a:r>
            <a:r>
              <a:rPr lang="cs-CZ" sz="1400" dirty="0" smtClean="0"/>
              <a:t>(2</a:t>
            </a:r>
            <a:r>
              <a:rPr lang="cs-CZ" sz="1400" i="1" dirty="0" smtClean="0"/>
              <a:t>s</a:t>
            </a:r>
            <a:r>
              <a:rPr lang="cs-CZ" sz="1400" baseline="-25000" dirty="0" smtClean="0"/>
              <a:t>u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 </a:t>
            </a:r>
            <a:r>
              <a:rPr lang="cs-CZ" sz="1400" dirty="0" smtClean="0"/>
              <a:t>(3</a:t>
            </a:r>
            <a:r>
              <a:rPr lang="cs-CZ" sz="1400" i="1" dirty="0" smtClean="0"/>
              <a:t>s</a:t>
            </a:r>
            <a:r>
              <a:rPr lang="cs-CZ" sz="1400" baseline="-25000" dirty="0" smtClean="0"/>
              <a:t>g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</a:t>
            </a:r>
            <a:r>
              <a:rPr lang="cs-CZ" sz="1400" dirty="0" smtClean="0"/>
              <a:t>(1</a:t>
            </a:r>
            <a:r>
              <a:rPr lang="cs-CZ" sz="1400" i="1" dirty="0" smtClean="0"/>
              <a:t>p</a:t>
            </a:r>
            <a:r>
              <a:rPr lang="cs-CZ" sz="1400" baseline="-25000" dirty="0" smtClean="0"/>
              <a:t>u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4</a:t>
            </a:r>
            <a:r>
              <a:rPr lang="cs-CZ" sz="1400" dirty="0" smtClean="0"/>
              <a:t>(1</a:t>
            </a:r>
            <a:r>
              <a:rPr lang="cs-CZ" sz="1400" i="1" dirty="0" smtClean="0"/>
              <a:t>p</a:t>
            </a:r>
            <a:r>
              <a:rPr lang="cs-CZ" sz="1400" baseline="-25000" dirty="0" smtClean="0"/>
              <a:t>g</a:t>
            </a:r>
            <a:r>
              <a:rPr lang="cs-CZ" sz="1400" dirty="0" smtClean="0"/>
              <a:t>)</a:t>
            </a:r>
            <a:r>
              <a:rPr lang="cs-CZ" sz="1400" baseline="30000" dirty="0" smtClean="0"/>
              <a:t>2</a:t>
            </a:r>
            <a:r>
              <a:rPr lang="cs-CZ" sz="1400" dirty="0" smtClean="0"/>
              <a:t>. Uspořádání elektronů u kyslíku je determinováno šesti elektrony v </a:t>
            </a:r>
            <a:r>
              <a:rPr lang="cs-CZ" sz="1400" i="1" dirty="0" smtClean="0"/>
              <a:t>p</a:t>
            </a:r>
            <a:r>
              <a:rPr lang="cs-CZ" sz="1400" dirty="0" smtClean="0"/>
              <a:t> </a:t>
            </a:r>
            <a:r>
              <a:rPr lang="cs-CZ" sz="1400" i="1" dirty="0" smtClean="0"/>
              <a:t>MO (molekulové orbitaly)</a:t>
            </a:r>
            <a:r>
              <a:rPr lang="cs-CZ" sz="1400" dirty="0" smtClean="0"/>
              <a:t>. Konfigurace </a:t>
            </a:r>
            <a:r>
              <a:rPr lang="cs-CZ" sz="1400" dirty="0" err="1" smtClean="0"/>
              <a:t>spinů</a:t>
            </a:r>
            <a:r>
              <a:rPr lang="cs-CZ" sz="1400" dirty="0" smtClean="0"/>
              <a:t> stavu o nejnižší energii je: 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Y (</a:t>
            </a:r>
            <a:r>
              <a:rPr lang="cs-CZ" sz="1400" dirty="0" err="1" smtClean="0"/>
              <a:t>core</a:t>
            </a:r>
            <a:r>
              <a:rPr lang="cs-CZ" sz="1400" dirty="0" smtClean="0"/>
              <a:t>) (</a:t>
            </a:r>
            <a:r>
              <a:rPr lang="cs-CZ" sz="1400" dirty="0" err="1" smtClean="0"/>
              <a:t>p</a:t>
            </a:r>
            <a:r>
              <a:rPr lang="cs-CZ" sz="1400" baseline="-25000" dirty="0" err="1" smtClean="0"/>
              <a:t>x</a:t>
            </a:r>
            <a:r>
              <a:rPr lang="cs-CZ" sz="1400" dirty="0" smtClean="0"/>
              <a:t>)89 (</a:t>
            </a:r>
            <a:r>
              <a:rPr lang="cs-CZ" sz="1400" dirty="0" err="1" smtClean="0"/>
              <a:t>p</a:t>
            </a:r>
            <a:r>
              <a:rPr lang="cs-CZ" sz="1400" baseline="-25000" dirty="0" err="1" smtClean="0"/>
              <a:t>y</a:t>
            </a:r>
            <a:r>
              <a:rPr lang="cs-CZ" sz="1400" dirty="0" smtClean="0"/>
              <a:t>)89 (p*</a:t>
            </a:r>
            <a:r>
              <a:rPr lang="cs-CZ" sz="1400" baseline="-25000" dirty="0" smtClean="0"/>
              <a:t>x </a:t>
            </a:r>
            <a:r>
              <a:rPr lang="cs-CZ" sz="1400" dirty="0" smtClean="0"/>
              <a:t>)8 (p*</a:t>
            </a:r>
            <a:r>
              <a:rPr lang="cs-CZ" sz="1400" baseline="-25000" dirty="0" smtClean="0"/>
              <a:t>y</a:t>
            </a:r>
            <a:r>
              <a:rPr lang="cs-CZ" sz="1400" dirty="0" smtClean="0"/>
              <a:t>)8 . Spektroskopický term pro tento stav je </a:t>
            </a:r>
            <a:r>
              <a:rPr lang="cs-CZ" sz="1400" baseline="30000" dirty="0" smtClean="0"/>
              <a:t>3</a:t>
            </a:r>
            <a:r>
              <a:rPr lang="cs-CZ" sz="1400" i="1" dirty="0" smtClean="0"/>
              <a:t>S</a:t>
            </a:r>
            <a:r>
              <a:rPr lang="cs-CZ" sz="1400" i="1" baseline="-25000" dirty="0" smtClean="0"/>
              <a:t>g</a:t>
            </a:r>
            <a:r>
              <a:rPr lang="cs-CZ" sz="1400" baseline="30000" dirty="0" smtClean="0"/>
              <a:t> G</a:t>
            </a:r>
            <a:r>
              <a:rPr lang="cs-CZ" sz="1400" dirty="0" smtClean="0"/>
              <a:t>. Nespárované elektrony ve dvou různých MO vysvětlují paramagnetismus molekulárního kyslíku. Obsazení elektronů v základním stavu a v excitovaných stavech o nižší energii je znázorněno na obr. 20. Dva spárované elektrony obsazují tytéž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p</a:t>
            </a:r>
            <a:r>
              <a:rPr lang="cs-CZ" sz="1400" i="1" baseline="-25000" dirty="0" err="1" smtClean="0"/>
              <a:t>g</a:t>
            </a:r>
            <a:r>
              <a:rPr lang="cs-CZ" sz="1400" dirty="0" smtClean="0"/>
              <a:t> </a:t>
            </a:r>
            <a:r>
              <a:rPr lang="cs-CZ" sz="1400" i="1" dirty="0" smtClean="0"/>
              <a:t>MO v </a:t>
            </a:r>
            <a:r>
              <a:rPr lang="cs-CZ" sz="1400" dirty="0" smtClean="0"/>
              <a:t>excitovaných stavech označovaných </a:t>
            </a:r>
            <a:r>
              <a:rPr lang="cs-CZ" sz="1400" baseline="30000" dirty="0" smtClean="0"/>
              <a:t>1</a:t>
            </a:r>
            <a:r>
              <a:rPr lang="cs-CZ" sz="1400" i="1" dirty="0" smtClean="0"/>
              <a:t>D</a:t>
            </a:r>
            <a:r>
              <a:rPr lang="cs-CZ" sz="1400" baseline="-25000" dirty="0" smtClean="0"/>
              <a:t>g</a:t>
            </a:r>
            <a:r>
              <a:rPr lang="cs-CZ" sz="1400" dirty="0" smtClean="0"/>
              <a:t>. 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 (</a:t>
            </a:r>
            <a:r>
              <a:rPr lang="cs-CZ" sz="1400" baseline="30000" dirty="0" smtClean="0"/>
              <a:t>1</a:t>
            </a:r>
            <a:r>
              <a:rPr lang="cs-CZ" sz="1400" i="1" dirty="0" smtClean="0"/>
              <a:t>D</a:t>
            </a:r>
            <a:r>
              <a:rPr lang="cs-CZ" sz="1400" baseline="-25000" dirty="0" smtClean="0"/>
              <a:t>g</a:t>
            </a:r>
            <a:r>
              <a:rPr lang="cs-CZ" sz="1400" baseline="30000" dirty="0" smtClean="0"/>
              <a:t>+</a:t>
            </a:r>
            <a:r>
              <a:rPr lang="cs-CZ" sz="1400" dirty="0" smtClean="0"/>
              <a:t>) je typ kyslíku o nižší energii, který chemicky reaguje jako </a:t>
            </a:r>
            <a:r>
              <a:rPr lang="cs-CZ" sz="1400" baseline="30000" dirty="0" smtClean="0"/>
              <a:t>1</a:t>
            </a:r>
            <a:r>
              <a:rPr lang="cs-CZ" sz="1400" dirty="0" smtClean="0"/>
              <a:t>O</a:t>
            </a:r>
            <a:r>
              <a:rPr lang="cs-CZ" sz="1400" baseline="-25000" dirty="0" smtClean="0"/>
              <a:t>2</a:t>
            </a:r>
            <a:r>
              <a:rPr lang="cs-CZ" sz="1400" dirty="0" smtClean="0"/>
              <a:t>. Excitační energie je 0.98 </a:t>
            </a:r>
            <a:r>
              <a:rPr lang="cs-CZ" sz="1400" dirty="0" err="1" smtClean="0"/>
              <a:t>eV</a:t>
            </a:r>
            <a:r>
              <a:rPr lang="cs-CZ" sz="1400" dirty="0" smtClean="0"/>
              <a:t> a poločas rozpadu je 45 minut při velmi nízkém tlaku plynu. Avšak srážky s ostatními molekulami způsobují mnohem kratší poločas rozpadu za normálního tlaku (14 minut). Stav o vyšší energii je </a:t>
            </a:r>
            <a:r>
              <a:rPr lang="cs-CZ" sz="1400" baseline="30000" dirty="0" smtClean="0"/>
              <a:t>1</a:t>
            </a:r>
            <a:r>
              <a:rPr lang="cs-CZ" sz="1400" i="1" dirty="0" smtClean="0"/>
              <a:t>S</a:t>
            </a:r>
            <a:r>
              <a:rPr lang="cs-CZ" sz="1400" baseline="-25000" dirty="0" smtClean="0"/>
              <a:t>g</a:t>
            </a:r>
            <a:r>
              <a:rPr lang="cs-CZ" sz="1400" baseline="30000" dirty="0" smtClean="0"/>
              <a:t>+</a:t>
            </a:r>
            <a:r>
              <a:rPr lang="cs-CZ" sz="1400" dirty="0" smtClean="0"/>
              <a:t>. V tomto stavu dva spárované elektrony obsazují dva různé  </a:t>
            </a:r>
            <a:r>
              <a:rPr lang="cs-CZ" sz="1400" i="1" dirty="0" err="1" smtClean="0"/>
              <a:t>p</a:t>
            </a:r>
            <a:r>
              <a:rPr lang="cs-CZ" sz="1400" i="1" baseline="-25000" dirty="0" err="1" smtClean="0"/>
              <a:t>g</a:t>
            </a:r>
            <a:r>
              <a:rPr lang="cs-CZ" sz="1400" dirty="0" smtClean="0"/>
              <a:t> </a:t>
            </a:r>
            <a:r>
              <a:rPr lang="cs-CZ" sz="1400" i="1" dirty="0" smtClean="0"/>
              <a:t>MO</a:t>
            </a:r>
            <a:r>
              <a:rPr lang="cs-CZ" sz="1400" dirty="0" smtClean="0"/>
              <a:t>. Excitační energie je 1.63 </a:t>
            </a:r>
            <a:r>
              <a:rPr lang="cs-CZ" sz="1400" dirty="0" err="1" smtClean="0"/>
              <a:t>eV</a:t>
            </a:r>
            <a:r>
              <a:rPr lang="cs-CZ" sz="1400" dirty="0" smtClean="0"/>
              <a:t> a poločas rozpadu 7 sekund. Vyšší energetický stav kyslíku (</a:t>
            </a:r>
            <a:r>
              <a:rPr lang="cs-CZ" sz="1400" baseline="30000" dirty="0" smtClean="0"/>
              <a:t>1</a:t>
            </a:r>
            <a:r>
              <a:rPr lang="cs-CZ" sz="1400" i="1" dirty="0" smtClean="0"/>
              <a:t>S</a:t>
            </a:r>
            <a:r>
              <a:rPr lang="cs-CZ" sz="1400" baseline="-25000" dirty="0" smtClean="0"/>
              <a:t>g</a:t>
            </a:r>
            <a:r>
              <a:rPr lang="cs-CZ" sz="1400" baseline="30000" dirty="0" smtClean="0"/>
              <a:t>+</a:t>
            </a:r>
            <a:r>
              <a:rPr lang="cs-CZ" sz="1400" dirty="0" smtClean="0"/>
              <a:t>) rychle přechází na O</a:t>
            </a:r>
            <a:r>
              <a:rPr lang="cs-CZ" sz="1400" baseline="-25000" dirty="0" smtClean="0"/>
              <a:t>2 </a:t>
            </a:r>
            <a:r>
              <a:rPr lang="cs-CZ" sz="1400" dirty="0" smtClean="0"/>
              <a:t>(</a:t>
            </a:r>
            <a:r>
              <a:rPr lang="cs-CZ" sz="1400" baseline="30000" dirty="0" smtClean="0"/>
              <a:t>1</a:t>
            </a:r>
            <a:r>
              <a:rPr lang="cs-CZ" sz="1400" i="1" dirty="0" smtClean="0"/>
              <a:t>D</a:t>
            </a:r>
            <a:r>
              <a:rPr lang="cs-CZ" sz="1400" baseline="-25000" dirty="0" smtClean="0"/>
              <a:t>g</a:t>
            </a:r>
            <a:r>
              <a:rPr lang="cs-CZ" sz="1400" baseline="30000" dirty="0" smtClean="0"/>
              <a:t>+</a:t>
            </a:r>
            <a:r>
              <a:rPr lang="cs-CZ" sz="1400" dirty="0" smtClean="0"/>
              <a:t>) ve zkapalněném stavu. 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  <a:defRPr/>
            </a:pPr>
            <a:endParaRPr lang="cs-CZ" sz="1400" dirty="0" smtClean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/>
              <a:t>Některé exotermické chemické reakce (jako tato zde uvedená) mohou produkovat </a:t>
            </a:r>
            <a:r>
              <a:rPr lang="cs-CZ" sz="1600" baseline="30000" smtClean="0"/>
              <a:t>1</a:t>
            </a:r>
            <a:r>
              <a:rPr lang="cs-CZ" sz="1600" smtClean="0"/>
              <a:t>O</a:t>
            </a:r>
            <a:r>
              <a:rPr lang="cs-CZ" sz="1600" baseline="-25000" smtClean="0"/>
              <a:t>2</a:t>
            </a:r>
            <a:r>
              <a:rPr lang="cs-CZ" sz="1600" smtClean="0"/>
              <a:t>. Tyto reakce jsou často chemiluminiscentní kvůli zářivému přechodu </a:t>
            </a:r>
            <a:r>
              <a:rPr lang="cs-CZ" sz="1600" baseline="30000" smtClean="0"/>
              <a:t>1</a:t>
            </a:r>
            <a:r>
              <a:rPr lang="cs-CZ" sz="1600" smtClean="0"/>
              <a:t>O</a:t>
            </a:r>
            <a:r>
              <a:rPr lang="cs-CZ" sz="1600" baseline="-25000" smtClean="0"/>
              <a:t>2</a:t>
            </a:r>
            <a:r>
              <a:rPr lang="cs-CZ" sz="1600" i="1" smtClean="0"/>
              <a:t> </a:t>
            </a:r>
            <a:r>
              <a:rPr lang="cs-CZ" sz="1600" smtClean="0"/>
              <a:t>. Velmi známá je reakce peroxidu vodíku a chlornanu. Chlor vznikající reakcí HCl s KMnO</a:t>
            </a:r>
            <a:r>
              <a:rPr lang="cs-CZ" sz="1600" baseline="-25000" smtClean="0"/>
              <a:t>4</a:t>
            </a:r>
            <a:r>
              <a:rPr lang="cs-CZ" sz="1600" smtClean="0"/>
              <a:t> reaguje s vodou za vzniku chlornanového iontu. Chlornanový anion reaguje dále s peroxidem vodíku za vzniku singletového kyslíku.</a:t>
            </a:r>
          </a:p>
          <a:p>
            <a:endParaRPr lang="cs-CZ" sz="1600" smtClean="0"/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r>
              <a:rPr lang="cs-CZ" sz="1600" b="1" smtClean="0"/>
              <a:t>Reakční schémata:</a:t>
            </a:r>
            <a:endParaRPr lang="cs-CZ" sz="1600" smtClean="0"/>
          </a:p>
          <a:p>
            <a:pPr>
              <a:buFont typeface="Wingdings" pitchFamily="2" charset="2"/>
              <a:buNone/>
            </a:pPr>
            <a:r>
              <a:rPr lang="cs-CZ" sz="1600" smtClean="0"/>
              <a:t>	HCl + KMnO</a:t>
            </a:r>
            <a:r>
              <a:rPr lang="cs-CZ" sz="1600" baseline="-25000" smtClean="0"/>
              <a:t>4</a:t>
            </a:r>
            <a:r>
              <a:rPr lang="cs-CZ" sz="1600" smtClean="0"/>
              <a:t>→ Cl</a:t>
            </a:r>
            <a:r>
              <a:rPr lang="cs-CZ" sz="1600" baseline="-25000" smtClean="0"/>
              <a:t>2</a:t>
            </a:r>
            <a:r>
              <a:rPr lang="cs-CZ" sz="1600" smtClean="0"/>
              <a:t> + MnCl</a:t>
            </a:r>
            <a:r>
              <a:rPr lang="cs-CZ" sz="1600" baseline="-25000" smtClean="0"/>
              <a:t>2</a:t>
            </a:r>
            <a:r>
              <a:rPr lang="cs-CZ" sz="1600" smtClean="0"/>
              <a:t> + KCl + H</a:t>
            </a:r>
            <a:r>
              <a:rPr lang="cs-CZ" sz="1600" baseline="-25000" smtClean="0"/>
              <a:t>2</a:t>
            </a:r>
            <a:r>
              <a:rPr lang="cs-CZ" sz="1600" smtClean="0"/>
              <a:t>O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	Cl</a:t>
            </a:r>
            <a:r>
              <a:rPr lang="cs-CZ" sz="1600" baseline="-25000" smtClean="0"/>
              <a:t>2</a:t>
            </a:r>
            <a:r>
              <a:rPr lang="cs-CZ" sz="1600" smtClean="0"/>
              <a:t> + H</a:t>
            </a:r>
            <a:r>
              <a:rPr lang="cs-CZ" sz="1600" baseline="-25000" smtClean="0"/>
              <a:t>2</a:t>
            </a:r>
            <a:r>
              <a:rPr lang="cs-CZ" sz="1600" smtClean="0"/>
              <a:t>O → HClO + HCl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	H</a:t>
            </a:r>
            <a:r>
              <a:rPr lang="cs-CZ" sz="1600" baseline="-25000" smtClean="0"/>
              <a:t>2</a:t>
            </a:r>
            <a:r>
              <a:rPr lang="cs-CZ" sz="1600" smtClean="0"/>
              <a:t>O</a:t>
            </a:r>
            <a:r>
              <a:rPr lang="cs-CZ" sz="1600" baseline="-25000" smtClean="0"/>
              <a:t>2</a:t>
            </a:r>
            <a:r>
              <a:rPr lang="cs-CZ" sz="1600" smtClean="0"/>
              <a:t> + OCl</a:t>
            </a:r>
            <a:r>
              <a:rPr lang="cs-CZ" sz="1600" baseline="30000" smtClean="0"/>
              <a:t>G</a:t>
            </a:r>
            <a:r>
              <a:rPr lang="cs-CZ" sz="1600" smtClean="0"/>
              <a:t>  → </a:t>
            </a:r>
            <a:r>
              <a:rPr lang="cs-CZ" sz="1600" baseline="30000" smtClean="0"/>
              <a:t>1</a:t>
            </a:r>
            <a:r>
              <a:rPr lang="cs-CZ" sz="1600" smtClean="0"/>
              <a:t>O</a:t>
            </a:r>
            <a:r>
              <a:rPr lang="cs-CZ" sz="1600" baseline="-25000" smtClean="0"/>
              <a:t>2</a:t>
            </a:r>
            <a:r>
              <a:rPr lang="cs-CZ" sz="1600" smtClean="0"/>
              <a:t> + Cl</a:t>
            </a:r>
            <a:r>
              <a:rPr lang="cs-CZ" sz="1600" baseline="30000" smtClean="0"/>
              <a:t>G</a:t>
            </a:r>
            <a:r>
              <a:rPr lang="cs-CZ" sz="1600" smtClean="0"/>
              <a:t> + H</a:t>
            </a:r>
            <a:r>
              <a:rPr lang="cs-CZ" sz="1600" baseline="-25000" smtClean="0"/>
              <a:t>2</a:t>
            </a:r>
            <a:r>
              <a:rPr lang="cs-CZ" sz="1600" smtClean="0"/>
              <a:t>O </a:t>
            </a:r>
          </a:p>
          <a:p>
            <a:endParaRPr lang="cs-CZ" sz="16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85918" y="4214818"/>
            <a:ext cx="5486400" cy="285750"/>
          </a:xfrm>
        </p:spPr>
        <p:txBody>
          <a:bodyPr/>
          <a:lstStyle/>
          <a:p>
            <a:r>
              <a:rPr lang="cs-CZ" sz="1200" b="1" dirty="0" smtClean="0"/>
              <a:t>Obr. 1</a:t>
            </a:r>
          </a:p>
        </p:txBody>
      </p:sp>
      <p:pic>
        <p:nvPicPr>
          <p:cNvPr id="8195" name="Zástupný symbol pro obrázek 8" descr="singletkyslik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500" r="12500"/>
          <a:stretch>
            <a:fillRect/>
          </a:stretch>
        </p:blipFill>
        <p:spPr>
          <a:xfrm>
            <a:off x="1792288" y="612775"/>
            <a:ext cx="4708525" cy="353218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1714480" y="4000504"/>
            <a:ext cx="5486400" cy="214314"/>
          </a:xfrm>
        </p:spPr>
        <p:txBody>
          <a:bodyPr/>
          <a:lstStyle/>
          <a:p>
            <a:r>
              <a:rPr lang="cs-CZ" sz="1200" dirty="0" smtClean="0"/>
              <a:t>Obr. 2</a:t>
            </a:r>
          </a:p>
        </p:txBody>
      </p:sp>
      <p:pic>
        <p:nvPicPr>
          <p:cNvPr id="9219" name="Zástupný symbol pro obrázek 8" descr="singletkyslik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500" r="12500"/>
          <a:stretch>
            <a:fillRect/>
          </a:stretch>
        </p:blipFill>
        <p:spPr>
          <a:xfrm>
            <a:off x="1792288" y="612775"/>
            <a:ext cx="4422775" cy="331787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0243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Zdroje:</a:t>
            </a:r>
          </a:p>
          <a:p>
            <a:pPr>
              <a:buFont typeface="Wingdings" pitchFamily="2" charset="2"/>
              <a:buNone/>
            </a:pPr>
            <a:r>
              <a:rPr lang="cs-CZ" sz="1200" dirty="0" smtClean="0"/>
              <a:t>Obr. 1, Obr. 2: archiv autora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BARTOŠ </a:t>
            </a:r>
            <a:r>
              <a:rPr lang="cs-CZ" sz="1200" b="1" dirty="0" smtClean="0"/>
              <a:t>I.</a:t>
            </a:r>
            <a:r>
              <a:rPr lang="cs-CZ" sz="1200" dirty="0" smtClean="0"/>
              <a:t>: </a:t>
            </a:r>
            <a:r>
              <a:rPr lang="cs-CZ" sz="1200" b="1" dirty="0" smtClean="0"/>
              <a:t> </a:t>
            </a:r>
            <a:r>
              <a:rPr lang="cs-CZ" sz="1200" dirty="0" smtClean="0"/>
              <a:t>Digitalizovaný experiment - prostředek k osvojení vybraného učiva obecné chemie. </a:t>
            </a:r>
            <a:r>
              <a:rPr lang="cs-CZ" sz="1200" i="1" dirty="0" smtClean="0"/>
              <a:t>Disertační práce. </a:t>
            </a:r>
            <a:r>
              <a:rPr lang="cs-CZ" sz="1200" dirty="0" smtClean="0"/>
              <a:t>Praha: </a:t>
            </a:r>
            <a:r>
              <a:rPr lang="cs-CZ" sz="1200" dirty="0" err="1" smtClean="0"/>
              <a:t>Př</a:t>
            </a:r>
            <a:r>
              <a:rPr lang="cs-CZ" sz="1200" dirty="0" smtClean="0"/>
              <a:t> UK, 2010.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834</TotalTime>
  <Words>423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Wingdings</vt:lpstr>
      <vt:lpstr>Calibri</vt:lpstr>
      <vt:lpstr>Arial Black</vt:lpstr>
      <vt:lpstr>Times New Roman</vt:lpstr>
      <vt:lpstr>Pixel</vt:lpstr>
      <vt:lpstr>Snímek 1</vt:lpstr>
      <vt:lpstr>Pomůcky: dělící nálevka, frakční baňka, promývačka, chemická vana, velká kartonová krabice   Chemikálie: NaOH, H2O2, HCl, KMnO4, led   Bezpečnost:  kyslík: oxidující, R8, S2,17 chlor: toxický, dráždivý, nebezpečný pro životní prostředí, R23,36/37/38,50, S9,1/2,45 peroxid vodíku: oxidující, žíravý, R5,8,20/22,35, S1/2,17,26,28,36/37/39 hydroxid sodný: žíravý, R35, S1/2,26,37/39,45 kyselina chlorovodíková: žíravá, R34,37, S1/2,26,45</vt:lpstr>
      <vt:lpstr>Snímek 3</vt:lpstr>
      <vt:lpstr>Snímek 4</vt:lpstr>
      <vt:lpstr>Snímek 5</vt:lpstr>
      <vt:lpstr>Snímek 6</vt:lpstr>
      <vt:lpstr>Obr. 2</vt:lpstr>
      <vt:lpstr>Snímek 8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Ivan</cp:lastModifiedBy>
  <cp:revision>72</cp:revision>
  <dcterms:created xsi:type="dcterms:W3CDTF">2012-07-13T11:26:26Z</dcterms:created>
  <dcterms:modified xsi:type="dcterms:W3CDTF">2014-02-15T10:01:53Z</dcterms:modified>
</cp:coreProperties>
</file>