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11"/>
  </p:notesMasterIdLst>
  <p:sldIdLst>
    <p:sldId id="272" r:id="rId2"/>
    <p:sldId id="281" r:id="rId3"/>
    <p:sldId id="291" r:id="rId4"/>
    <p:sldId id="294" r:id="rId5"/>
    <p:sldId id="305" r:id="rId6"/>
    <p:sldId id="303" r:id="rId7"/>
    <p:sldId id="304" r:id="rId8"/>
    <p:sldId id="306" r:id="rId9"/>
    <p:sldId id="276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93" autoAdjust="0"/>
    <p:restoredTop sz="94660"/>
  </p:normalViewPr>
  <p:slideViewPr>
    <p:cSldViewPr>
      <p:cViewPr>
        <p:scale>
          <a:sx n="100" d="100"/>
          <a:sy n="100" d="100"/>
        </p:scale>
        <p:origin x="-360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00CBE7C3-394F-4B8A-82C0-16387C7E0069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858166D5-4E30-4891-8716-630919323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8FC657-CD00-48F9-87D2-6D9F5FC865AF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5E3774-C66B-44CC-AADF-C202115A20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8975FF-7427-4160-AA99-A7556C4FD8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9C8E33-8642-498B-B499-487DC3E8589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1529EC-083E-4037-ACE5-9E808A77A3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C6CA-9B9E-4CEC-B328-867D4E7B21E6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CB3422-E4AC-4081-A374-5B84F7B255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CC780E-2EE3-4F0A-8B14-3C3CA80F962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CA56E0-8A78-4423-8EEF-A1C7656606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7DD532-00FE-4729-B190-B6570FB04E1B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39E539-904C-4F02-85E1-59D24CD1C1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7312F3-08CD-46C7-AA19-608ADE0CFFA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37B50A-9DD3-474E-99E5-0611D136D1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9D781F-4F22-45E3-9E47-1081A97E97B5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9C51DD-947F-4022-979C-6E4FFB9D45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FF619F-6BB7-4907-B3B8-60EA372C7E5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530837-D046-4D7F-862B-D36A95DF92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F2689-2A39-4A07-B513-603480B09AB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F1DBE5-20AC-4C3E-9067-E6C3726FD3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85F1EB-010C-4A3A-981B-671836BA106A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67095D-846D-4355-81B8-D43549D8EE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42A81C-79C3-4F91-9F21-C836AD347F6D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7A2822-1330-4802-8781-D4FFD96272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172980-66F9-43AF-90EB-E06A50E165FD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8C7574-A3F9-4D39-B8E2-38F16F4064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0E9229-C976-43D8-A3CD-AAA0FAE60409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1718E8A5-6C6F-4988-9129-A6CB8CF4BC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1DCB1460-9C40-4ADE-9A5C-81CABA537AD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2" r:id="rId1"/>
    <p:sldLayoutId id="2147483870" r:id="rId2"/>
    <p:sldLayoutId id="2147483871" r:id="rId3"/>
    <p:sldLayoutId id="2147483872" r:id="rId4"/>
    <p:sldLayoutId id="2147483873" r:id="rId5"/>
    <p:sldLayoutId id="2147483874" r:id="rId6"/>
    <p:sldLayoutId id="2147483875" r:id="rId7"/>
    <p:sldLayoutId id="2147483876" r:id="rId8"/>
    <p:sldLayoutId id="2147483877" r:id="rId9"/>
    <p:sldLayoutId id="2147483878" r:id="rId10"/>
    <p:sldLayoutId id="2147483879" r:id="rId11"/>
    <p:sldLayoutId id="2147483880" r:id="rId12"/>
    <p:sldLayoutId id="2147483881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35356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VY_32_INOVACE_CH_6E_BAR_26_OSCILACNIREAKCE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Návod k provedení efektní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Bělousovovy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-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Žabotínského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reakce. Periodicita může být pozorována nejen jako fyzikální, ale i jako chemický děj.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biologie, dějepis 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9"/>
          <p:cNvSpPr>
            <a:spLocks noGrp="1"/>
          </p:cNvSpPr>
          <p:nvPr>
            <p:ph type="title"/>
          </p:nvPr>
        </p:nvSpPr>
        <p:spPr>
          <a:xfrm>
            <a:off x="285750" y="357188"/>
            <a:ext cx="8401050" cy="4714875"/>
          </a:xfrm>
        </p:spPr>
        <p:txBody>
          <a:bodyPr/>
          <a:lstStyle/>
          <a:p>
            <a:r>
              <a:rPr lang="cs-CZ" sz="1800" b="1" smtClean="0"/>
              <a:t>Pomůcky:</a:t>
            </a:r>
            <a:r>
              <a:rPr lang="cs-CZ" sz="1800" smtClean="0"/>
              <a:t> 4 kádinky 500 ml, kádinka 1000 ml, magnetická míchačka</a:t>
            </a:r>
            <a:br>
              <a:rPr lang="cs-CZ" sz="1800" smtClean="0"/>
            </a:br>
            <a:r>
              <a:rPr lang="cs-CZ" sz="1800" smtClean="0"/>
              <a:t>	</a:t>
            </a:r>
            <a:br>
              <a:rPr lang="cs-CZ" sz="1800" smtClean="0"/>
            </a:br>
            <a:r>
              <a:rPr lang="cs-CZ" sz="1800" b="1" smtClean="0"/>
              <a:t>Chemikálie:</a:t>
            </a:r>
            <a:r>
              <a:rPr lang="cs-CZ" sz="1800" smtClean="0"/>
              <a:t> bromičnan draselný, destilovaná voda, malonová kyselina (MA), bromid draselný, síran ceričitý, kyselina sírová, síran železnatý,1,10-fenantrolin.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u="sng" smtClean="0"/>
              <a:t>Bezpečnost</a:t>
            </a:r>
            <a:r>
              <a:rPr lang="cs-CZ" sz="1800" smtClean="0"/>
              <a:t>: </a:t>
            </a:r>
            <a:br>
              <a:rPr lang="cs-CZ" sz="1800" smtClean="0"/>
            </a:br>
            <a:r>
              <a:rPr lang="cs-CZ" sz="1800" smtClean="0"/>
              <a:t>bromid draselný: dráždivý, R36/37/38, S26,36</a:t>
            </a:r>
            <a:br>
              <a:rPr lang="cs-CZ" sz="1800" smtClean="0"/>
            </a:br>
            <a:r>
              <a:rPr lang="cs-CZ" sz="1800" smtClean="0"/>
              <a:t>bromičnan draselný: oxidující, toxický, R45,9,25, S53,45</a:t>
            </a:r>
            <a:br>
              <a:rPr lang="cs-CZ" sz="1800" smtClean="0"/>
            </a:br>
            <a:r>
              <a:rPr lang="cs-CZ" sz="1800" smtClean="0"/>
              <a:t>síran železnatý: zdraví škodlivý, R22, S(2),36/37/39</a:t>
            </a:r>
            <a:br>
              <a:rPr lang="cs-CZ" sz="1800" smtClean="0"/>
            </a:br>
            <a:r>
              <a:rPr lang="cs-CZ" sz="1800" smtClean="0"/>
              <a:t>síran ceričitý: zdraví škodlivý nebezpečný pro životní prostředí, R22,40,42/43,50/53, S22,36/37,60,61 </a:t>
            </a:r>
            <a:br>
              <a:rPr lang="cs-CZ" sz="1800" smtClean="0"/>
            </a:br>
            <a:r>
              <a:rPr lang="cs-CZ" sz="1800" smtClean="0"/>
              <a:t>kyselina sírová: žíravá, R35, S1/2,26,30,45</a:t>
            </a:r>
            <a:br>
              <a:rPr lang="cs-CZ" sz="1800" smtClean="0"/>
            </a:br>
            <a:r>
              <a:rPr lang="cs-CZ" sz="1800" smtClean="0"/>
              <a:t>kyselina malonová: zdraví škodlivá, R22, S 36/37/39</a:t>
            </a:r>
            <a:br>
              <a:rPr lang="cs-CZ" sz="1800" smtClean="0"/>
            </a:br>
            <a:r>
              <a:rPr lang="cs-CZ" sz="1800" smtClean="0"/>
              <a:t>fenanthrolin: toxický, nebezpečný pro životní prostředí, R25,50,53</a:t>
            </a:r>
            <a:br>
              <a:rPr lang="cs-CZ" sz="1800" smtClean="0"/>
            </a:br>
            <a:endParaRPr lang="cs-CZ" sz="1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9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14363"/>
          </a:xfrm>
        </p:spPr>
        <p:txBody>
          <a:bodyPr/>
          <a:lstStyle/>
          <a:p>
            <a:endParaRPr lang="cs-CZ" sz="12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581525"/>
          </a:xfrm>
        </p:spPr>
        <p:txBody>
          <a:bodyPr/>
          <a:lstStyle/>
          <a:p>
            <a:endParaRPr lang="cs-CZ" sz="1400" b="1" i="1" smtClean="0"/>
          </a:p>
          <a:p>
            <a:r>
              <a:rPr lang="cs-CZ" sz="1800" b="1" i="1" smtClean="0"/>
              <a:t>	</a:t>
            </a:r>
            <a:r>
              <a:rPr lang="cs-CZ" sz="1800" b="1" smtClean="0"/>
              <a:t>Postup: </a:t>
            </a:r>
            <a:r>
              <a:rPr lang="cs-CZ" sz="1800" smtClean="0"/>
              <a:t>K demonstraci Bělousovovy – Žabotínského (dále jen B-Ž) oscilační reakce se připraví</a:t>
            </a:r>
            <a:r>
              <a:rPr lang="cs-CZ" sz="1800" b="1" smtClean="0"/>
              <a:t> </a:t>
            </a:r>
            <a:r>
              <a:rPr lang="cs-CZ" sz="1800" smtClean="0"/>
              <a:t> roztoky:</a:t>
            </a:r>
            <a:br>
              <a:rPr lang="cs-CZ" sz="1800" smtClean="0"/>
            </a:br>
            <a:r>
              <a:rPr lang="cs-CZ" sz="1800" smtClean="0"/>
              <a:t>A - 9,5 g bromičnanu draselného ve 250 ml vody</a:t>
            </a:r>
            <a:br>
              <a:rPr lang="cs-CZ" sz="1800" smtClean="0"/>
            </a:br>
            <a:r>
              <a:rPr lang="cs-CZ" sz="1800" smtClean="0"/>
              <a:t>B - 8 g malonové kyseliny a 1,75 g bromidu draselného ve 250 ml vody</a:t>
            </a:r>
            <a:br>
              <a:rPr lang="cs-CZ" sz="1800" smtClean="0"/>
            </a:br>
            <a:r>
              <a:rPr lang="cs-CZ" sz="1800" smtClean="0"/>
              <a:t>C - 0,8 g síranu ceričitého, 40 ml konc. kyseliny sírové a doplněno na 250 ml vody</a:t>
            </a:r>
            <a:br>
              <a:rPr lang="cs-CZ" sz="1800" smtClean="0"/>
            </a:br>
            <a:r>
              <a:rPr lang="cs-CZ" sz="1800" smtClean="0"/>
              <a:t>D - indikátor 0,56g 1,10-fenantrolinu s 0,23 g síranu železnatého ve 100 ml vody</a:t>
            </a:r>
          </a:p>
          <a:p>
            <a:r>
              <a:rPr lang="cs-CZ" sz="1800" smtClean="0"/>
              <a:t>V 1 litrové kádince na magnetické míchačce jsou smíchány roztoky A,B,C o objemech 250 ml a následně se přidá 30 ml roztoku D. Dochází ke střídání zelené, modré a červenofialové barvy. Perioda změny zbarvení se během pokusu mírně mění, což můžeme chápat jako projev deterministicky chaotického chování jednotlivých složek. </a:t>
            </a:r>
          </a:p>
          <a:p>
            <a:pPr>
              <a:buFont typeface="Wingdings" pitchFamily="2" charset="2"/>
              <a:buNone/>
            </a:pPr>
            <a:endParaRPr lang="cs-CZ" sz="18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6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542925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6147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b="1" smtClean="0"/>
              <a:t>Vysvětlení: </a:t>
            </a:r>
            <a:r>
              <a:rPr lang="cs-CZ" sz="1200" smtClean="0"/>
              <a:t>Mechanizmus zde uvedené B-Ž oscilační reakce je velice komplikovaný.</a:t>
            </a:r>
          </a:p>
          <a:p>
            <a:pPr>
              <a:buFont typeface="Wingdings" pitchFamily="2" charset="2"/>
              <a:buNone/>
            </a:pPr>
            <a:r>
              <a:rPr lang="cs-CZ" sz="1200" smtClean="0"/>
              <a:t>	 </a:t>
            </a:r>
          </a:p>
          <a:p>
            <a:pPr>
              <a:buFont typeface="Wingdings" pitchFamily="2" charset="2"/>
              <a:buNone/>
            </a:pPr>
            <a:r>
              <a:rPr lang="cs-CZ" sz="1200" smtClean="0"/>
              <a:t>	Bromičnan reaguje pomalu s MA. Samotná oxidace MA pro­bíhá nepřímo přes redoxní katalyzátor. Bromičnan oxiduje ionty Ce</a:t>
            </a:r>
            <a:r>
              <a:rPr lang="cs-CZ" sz="1200" baseline="30000" smtClean="0"/>
              <a:t>3+</a:t>
            </a:r>
            <a:r>
              <a:rPr lang="cs-CZ" sz="1200" smtClean="0"/>
              <a:t>, vznikající ionty Ce</a:t>
            </a:r>
            <a:r>
              <a:rPr lang="cs-CZ" sz="1200" baseline="30000" smtClean="0"/>
              <a:t>4+</a:t>
            </a:r>
            <a:r>
              <a:rPr lang="cs-CZ" sz="1200" smtClean="0"/>
              <a:t> oxidují kyselinu malonovou, a tak se zpětně re­dukují na ionty Ce</a:t>
            </a:r>
            <a:r>
              <a:rPr lang="cs-CZ" sz="1200" baseline="30000" smtClean="0"/>
              <a:t>3+</a:t>
            </a:r>
            <a:r>
              <a:rPr lang="cs-CZ" sz="1200" smtClean="0"/>
              <a:t>. Poměr rychlostí reakčních kroků se periodicky mění a důsledkem toho jsou oscilace koncentrací redukované a oxidované formy katalyzátoru. Klíčová úloha se přisuzuje iontům Br</a:t>
            </a:r>
            <a:r>
              <a:rPr lang="cs-CZ" sz="1200" baseline="30000" smtClean="0"/>
              <a:t>-</a:t>
            </a:r>
            <a:r>
              <a:rPr lang="cs-CZ" sz="1200" smtClean="0"/>
              <a:t>, které inhibují krok 1). Pokud jsou koncentrace reaktantů BrO</a:t>
            </a:r>
            <a:r>
              <a:rPr lang="cs-CZ" sz="1200" baseline="-25000" smtClean="0"/>
              <a:t>3</a:t>
            </a:r>
            <a:r>
              <a:rPr lang="cs-CZ" sz="1200" baseline="30000" smtClean="0"/>
              <a:t>-</a:t>
            </a:r>
            <a:r>
              <a:rPr lang="cs-CZ" sz="1200" smtClean="0"/>
              <a:t> a kyse­liny malonové srovnatelné, jsou hlavními produkty kyselina brommalo­nová a CO</a:t>
            </a:r>
            <a:r>
              <a:rPr lang="cs-CZ" sz="1200" baseline="-25000" smtClean="0"/>
              <a:t>2</a:t>
            </a:r>
            <a:r>
              <a:rPr lang="cs-CZ" sz="1200" smtClean="0"/>
              <a:t> . Výsledná stechiometrická rovnice pak má tvar (1):</a:t>
            </a:r>
          </a:p>
          <a:p>
            <a:pPr>
              <a:buFont typeface="Wingdings" pitchFamily="2" charset="2"/>
              <a:buNone/>
            </a:pPr>
            <a:r>
              <a:rPr lang="cs-CZ" sz="1200" b="1" smtClean="0"/>
              <a:t> </a:t>
            </a:r>
            <a:endParaRPr lang="cs-CZ" sz="1200" smtClean="0"/>
          </a:p>
          <a:p>
            <a:r>
              <a:rPr lang="cs-CZ" sz="1200" b="1" smtClean="0"/>
              <a:t>2 BrO</a:t>
            </a:r>
            <a:r>
              <a:rPr lang="cs-CZ" sz="1200" b="1" baseline="-25000" smtClean="0"/>
              <a:t>3</a:t>
            </a:r>
            <a:r>
              <a:rPr lang="cs-CZ" sz="1200" b="1" baseline="30000" smtClean="0"/>
              <a:t>-</a:t>
            </a:r>
            <a:r>
              <a:rPr lang="cs-CZ" sz="1200" b="1" smtClean="0"/>
              <a:t> + 3 MA + 2 H</a:t>
            </a:r>
            <a:r>
              <a:rPr lang="cs-CZ" sz="1200" b="1" baseline="30000" smtClean="0"/>
              <a:t>+</a:t>
            </a:r>
            <a:r>
              <a:rPr lang="cs-CZ" sz="1200" b="1" smtClean="0"/>
              <a:t> </a:t>
            </a:r>
            <a:r>
              <a:rPr lang="cs-CZ" sz="1200" b="1" smtClean="0">
                <a:sym typeface="Symbol" pitchFamily="18" charset="2"/>
              </a:rPr>
              <a:t></a:t>
            </a:r>
            <a:r>
              <a:rPr lang="cs-CZ" sz="1200" b="1" smtClean="0"/>
              <a:t> 2 BrMA + 3 CO</a:t>
            </a:r>
            <a:r>
              <a:rPr lang="cs-CZ" sz="1200" b="1" baseline="-25000" smtClean="0"/>
              <a:t>2</a:t>
            </a:r>
            <a:r>
              <a:rPr lang="cs-CZ" sz="1200" b="1" smtClean="0"/>
              <a:t> + H</a:t>
            </a:r>
            <a:r>
              <a:rPr lang="cs-CZ" sz="1200" b="1" baseline="-25000" smtClean="0"/>
              <a:t>2</a:t>
            </a:r>
            <a:r>
              <a:rPr lang="cs-CZ" sz="1200" b="1" smtClean="0"/>
              <a:t>O</a:t>
            </a:r>
            <a:r>
              <a:rPr lang="cs-CZ" sz="1200" smtClean="0"/>
              <a:t>			(1)</a:t>
            </a:r>
          </a:p>
          <a:p>
            <a:pPr>
              <a:buFont typeface="Wingdings" pitchFamily="2" charset="2"/>
              <a:buNone/>
            </a:pPr>
            <a:r>
              <a:rPr lang="cs-CZ" sz="1200" smtClean="0"/>
              <a:t>	 </a:t>
            </a:r>
          </a:p>
          <a:p>
            <a:pPr>
              <a:buFont typeface="Wingdings" pitchFamily="2" charset="2"/>
              <a:buNone/>
            </a:pPr>
            <a:r>
              <a:rPr lang="cs-CZ" sz="1200" smtClean="0"/>
              <a:t>	Přítomnost Br</a:t>
            </a:r>
            <a:r>
              <a:rPr lang="cs-CZ" sz="1200" baseline="-25000" smtClean="0"/>
              <a:t>2</a:t>
            </a:r>
            <a:r>
              <a:rPr lang="cs-CZ" sz="1200" smtClean="0"/>
              <a:t>CHCOOH v reakčních produktech ukazuje na to, že pomale­ji probíhá paralelní reakce:</a:t>
            </a:r>
          </a:p>
          <a:p>
            <a:pPr>
              <a:buFont typeface="Wingdings" pitchFamily="2" charset="2"/>
              <a:buNone/>
            </a:pPr>
            <a:r>
              <a:rPr lang="cs-CZ" sz="1200" smtClean="0"/>
              <a:t>	2 BrO</a:t>
            </a:r>
            <a:r>
              <a:rPr lang="cs-CZ" sz="1200" baseline="-25000" smtClean="0"/>
              <a:t>3</a:t>
            </a:r>
            <a:r>
              <a:rPr lang="cs-CZ" sz="1200" baseline="30000" smtClean="0"/>
              <a:t>-</a:t>
            </a:r>
            <a:r>
              <a:rPr lang="cs-CZ" sz="1200" smtClean="0"/>
              <a:t> + 2 MA + 2 H</a:t>
            </a:r>
            <a:r>
              <a:rPr lang="cs-CZ" sz="1200" baseline="30000" smtClean="0"/>
              <a:t>+</a:t>
            </a:r>
            <a:r>
              <a:rPr lang="cs-CZ" sz="1200" smtClean="0"/>
              <a:t> </a:t>
            </a:r>
            <a:r>
              <a:rPr lang="cs-CZ" sz="1200" smtClean="0">
                <a:sym typeface="Symbol" pitchFamily="18" charset="2"/>
              </a:rPr>
              <a:t></a:t>
            </a:r>
            <a:r>
              <a:rPr lang="cs-CZ" sz="1200" smtClean="0"/>
              <a:t> Br</a:t>
            </a:r>
            <a:r>
              <a:rPr lang="cs-CZ" sz="1200" baseline="-25000" smtClean="0"/>
              <a:t>2</a:t>
            </a:r>
            <a:r>
              <a:rPr lang="cs-CZ" sz="1200" smtClean="0"/>
              <a:t>CHCOOH + 4 CO</a:t>
            </a:r>
            <a:r>
              <a:rPr lang="cs-CZ" sz="1200" baseline="-25000" smtClean="0"/>
              <a:t>2</a:t>
            </a:r>
            <a:r>
              <a:rPr lang="cs-CZ" sz="1200" smtClean="0"/>
              <a:t> + 4 H</a:t>
            </a:r>
            <a:r>
              <a:rPr lang="cs-CZ" sz="1200" baseline="-25000" smtClean="0"/>
              <a:t>2</a:t>
            </a:r>
            <a:r>
              <a:rPr lang="cs-CZ" sz="1200" smtClean="0"/>
              <a:t>O			(2)</a:t>
            </a:r>
          </a:p>
          <a:p>
            <a:pPr>
              <a:buFont typeface="Wingdings" pitchFamily="2" charset="2"/>
              <a:buNone/>
            </a:pPr>
            <a:r>
              <a:rPr lang="cs-CZ" sz="1200" smtClean="0"/>
              <a:t> </a:t>
            </a:r>
          </a:p>
          <a:p>
            <a:pPr>
              <a:buFont typeface="Wingdings" pitchFamily="2" charset="2"/>
              <a:buNone/>
            </a:pPr>
            <a:endParaRPr lang="cs-CZ" sz="12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/>
              <a:t>Tyto procesy jsou nevratné a pokles </a:t>
            </a:r>
            <a:r>
              <a:rPr lang="cs-CZ" sz="1400" dirty="0" err="1" smtClean="0"/>
              <a:t>Gibbsovy</a:t>
            </a:r>
            <a:r>
              <a:rPr lang="cs-CZ" sz="1400" dirty="0" smtClean="0"/>
              <a:t> energie je hybnou silou celé oscilační reakce. Kromě katalyzátoru oscilují v průběhu B.Ž. reakce i koncentrace bromidů, nastává periodická produkce </a:t>
            </a:r>
            <a:r>
              <a:rPr lang="cs-CZ" sz="1400" dirty="0" err="1" smtClean="0"/>
              <a:t>BrMA</a:t>
            </a:r>
            <a:r>
              <a:rPr lang="cs-CZ" sz="1400" dirty="0" smtClean="0"/>
              <a:t>, periodické uvolňování tepla a CO</a:t>
            </a:r>
            <a:r>
              <a:rPr lang="cs-CZ" sz="1400" baseline="-25000" dirty="0" smtClean="0"/>
              <a:t>2</a:t>
            </a:r>
            <a:r>
              <a:rPr lang="cs-CZ" sz="1400" dirty="0" smtClean="0"/>
              <a:t>. </a:t>
            </a:r>
            <a:r>
              <a:rPr lang="cs-CZ" sz="1400" dirty="0" smtClean="0"/>
              <a:t>Homogenita </a:t>
            </a:r>
            <a:r>
              <a:rPr lang="cs-CZ" sz="1400" dirty="0" smtClean="0"/>
              <a:t>soustavy, narušovaná bublinkami CO</a:t>
            </a:r>
            <a:r>
              <a:rPr lang="cs-CZ" sz="1400" baseline="-25000" dirty="0" smtClean="0"/>
              <a:t>2</a:t>
            </a:r>
            <a:r>
              <a:rPr lang="cs-CZ" sz="1400" dirty="0" smtClean="0"/>
              <a:t> se obnovuje neustálým mícháním roztoku.</a:t>
            </a:r>
          </a:p>
          <a:p>
            <a:r>
              <a:rPr lang="cs-CZ" sz="1400" dirty="0" smtClean="0"/>
              <a:t>	Průběh B.Ž. reakce závisí především na mechanismu dvou procesů, a to na oxidaci iontů Ce</a:t>
            </a:r>
            <a:r>
              <a:rPr lang="cs-CZ" sz="1400" baseline="30000" dirty="0" smtClean="0"/>
              <a:t>3+</a:t>
            </a:r>
            <a:r>
              <a:rPr lang="cs-CZ" sz="1400" dirty="0" smtClean="0"/>
              <a:t> bromičnanem a na oxidaci kyseliny malonové ionty Ce</a:t>
            </a:r>
            <a:r>
              <a:rPr lang="cs-CZ" sz="1400" baseline="30000" dirty="0" smtClean="0"/>
              <a:t>4+</a:t>
            </a:r>
            <a:r>
              <a:rPr lang="cs-CZ" sz="1400" dirty="0" smtClean="0"/>
              <a:t>. Kinetika oxidace iontů Ce</a:t>
            </a:r>
            <a:r>
              <a:rPr lang="cs-CZ" sz="1400" baseline="30000" dirty="0" smtClean="0"/>
              <a:t>3+</a:t>
            </a:r>
            <a:r>
              <a:rPr lang="cs-CZ" sz="1400" dirty="0" smtClean="0"/>
              <a:t> bromičnanem v kyselém prostředí je dosti složitá a pro vysvětlení B.Ž. reakce má zásadní význam. Při nadbytku iontů Ce</a:t>
            </a:r>
            <a:r>
              <a:rPr lang="cs-CZ" sz="1400" baseline="30000" dirty="0" smtClean="0"/>
              <a:t>3+</a:t>
            </a:r>
            <a:r>
              <a:rPr lang="cs-CZ" sz="1400" dirty="0" smtClean="0"/>
              <a:t> reakční rychlost, vyjádřená úbytkem koncentrace bromičnanu, nezávisí na koncentraci iontů Ce</a:t>
            </a:r>
            <a:r>
              <a:rPr lang="cs-CZ" sz="1400" baseline="30000" dirty="0" smtClean="0"/>
              <a:t>3+</a:t>
            </a:r>
            <a:r>
              <a:rPr lang="cs-CZ" sz="1400" dirty="0" smtClean="0"/>
              <a:t>. V B.Ž. oscilačním systému jsou však koncentrace reaktantů v obráceném poměru, bromičnan je v nadbytku a koncentrace Ce</a:t>
            </a:r>
            <a:r>
              <a:rPr lang="cs-CZ" sz="1400" baseline="30000" dirty="0" smtClean="0"/>
              <a:t>3+</a:t>
            </a:r>
            <a:r>
              <a:rPr lang="cs-CZ" sz="1400" dirty="0" smtClean="0"/>
              <a:t> je poměrně nízká, a tak má reakce relativně složitý charakter. Po indukční periodě nastává rychlá autokatalytická produkce iontů Ce</a:t>
            </a:r>
            <a:r>
              <a:rPr lang="cs-CZ" sz="1400" baseline="30000" dirty="0" smtClean="0"/>
              <a:t>4+</a:t>
            </a:r>
            <a:r>
              <a:rPr lang="cs-CZ" sz="1400" dirty="0" smtClean="0"/>
              <a:t>.</a:t>
            </a:r>
          </a:p>
          <a:p>
            <a:pPr>
              <a:buFont typeface="Wingdings" pitchFamily="2" charset="2"/>
              <a:buNone/>
            </a:pPr>
            <a:r>
              <a:rPr lang="cs-CZ" sz="1400" dirty="0" smtClean="0"/>
              <a:t> </a:t>
            </a:r>
          </a:p>
          <a:p>
            <a:r>
              <a:rPr lang="cs-CZ" sz="1400" dirty="0" smtClean="0"/>
              <a:t>Indukční perioda se zkracuje s rostoucí koncentrací iontů BrO</a:t>
            </a:r>
            <a:r>
              <a:rPr lang="cs-CZ" sz="1400" baseline="-25000" dirty="0" smtClean="0"/>
              <a:t>3</a:t>
            </a:r>
            <a:r>
              <a:rPr lang="cs-CZ" sz="1400" baseline="30000" dirty="0" smtClean="0"/>
              <a:t>-</a:t>
            </a:r>
            <a:r>
              <a:rPr lang="cs-CZ" sz="1400" dirty="0" smtClean="0"/>
              <a:t> a H</a:t>
            </a:r>
            <a:r>
              <a:rPr lang="cs-CZ" sz="1400" baseline="-25000" dirty="0" smtClean="0"/>
              <a:t>3</a:t>
            </a:r>
            <a:r>
              <a:rPr lang="cs-CZ" sz="1400" dirty="0" smtClean="0"/>
              <a:t>O</a:t>
            </a:r>
            <a:r>
              <a:rPr lang="cs-CZ" sz="1400" baseline="30000" dirty="0" smtClean="0"/>
              <a:t>+</a:t>
            </a:r>
            <a:r>
              <a:rPr lang="cs-CZ" sz="1400" dirty="0" smtClean="0"/>
              <a:t> a nezávisí na koncentraci iontů Ce</a:t>
            </a:r>
            <a:r>
              <a:rPr lang="cs-CZ" sz="1400" baseline="30000" dirty="0" smtClean="0"/>
              <a:t>3+</a:t>
            </a:r>
            <a:r>
              <a:rPr lang="cs-CZ" sz="1400" dirty="0" smtClean="0"/>
              <a:t>.  Ionty Br</a:t>
            </a:r>
            <a:r>
              <a:rPr lang="cs-CZ" sz="1400" baseline="30000" dirty="0" smtClean="0"/>
              <a:t>-</a:t>
            </a:r>
            <a:r>
              <a:rPr lang="cs-CZ" sz="1400" dirty="0" smtClean="0"/>
              <a:t> a brom prodlužují indukční periodu, ionty </a:t>
            </a:r>
            <a:r>
              <a:rPr lang="cs-CZ" sz="1400" dirty="0" err="1" smtClean="0"/>
              <a:t>Ag</a:t>
            </a:r>
            <a:r>
              <a:rPr lang="cs-CZ" sz="1400" baseline="30000" dirty="0" smtClean="0"/>
              <a:t>+</a:t>
            </a:r>
            <a:r>
              <a:rPr lang="cs-CZ" sz="1400" dirty="0" smtClean="0"/>
              <a:t> ji zkracují. </a:t>
            </a:r>
          </a:p>
          <a:p>
            <a:pPr>
              <a:buFont typeface="Wingdings" pitchFamily="2" charset="2"/>
              <a:buNone/>
            </a:pPr>
            <a:r>
              <a:rPr lang="cs-CZ" sz="1400" b="1" dirty="0" smtClean="0"/>
              <a:t> </a:t>
            </a:r>
            <a:endParaRPr lang="cs-CZ" sz="1400" dirty="0" smtClean="0"/>
          </a:p>
          <a:p>
            <a:endParaRPr lang="cs-CZ" sz="1600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85918" y="4214818"/>
            <a:ext cx="5486400" cy="285750"/>
          </a:xfrm>
        </p:spPr>
        <p:txBody>
          <a:bodyPr/>
          <a:lstStyle/>
          <a:p>
            <a:r>
              <a:rPr lang="cs-CZ" sz="1200" b="1" dirty="0" smtClean="0"/>
              <a:t>Obr. 1</a:t>
            </a:r>
          </a:p>
        </p:txBody>
      </p:sp>
      <p:pic>
        <p:nvPicPr>
          <p:cNvPr id="8195" name="Zástupný symbol pro obrázek 10" descr="metamorfosa 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12500" r="12500"/>
          <a:stretch>
            <a:fillRect/>
          </a:stretch>
        </p:blipFill>
        <p:spPr>
          <a:xfrm>
            <a:off x="1792288" y="612775"/>
            <a:ext cx="4779962" cy="3584575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1714480" y="4143380"/>
            <a:ext cx="5486400" cy="342900"/>
          </a:xfrm>
        </p:spPr>
        <p:txBody>
          <a:bodyPr/>
          <a:lstStyle/>
          <a:p>
            <a:r>
              <a:rPr lang="cs-CZ" sz="1200" dirty="0" smtClean="0"/>
              <a:t>Obr. 2</a:t>
            </a:r>
          </a:p>
        </p:txBody>
      </p:sp>
      <p:pic>
        <p:nvPicPr>
          <p:cNvPr id="9219" name="Zástupný symbol pro obrázek 10" descr="metamorfosa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12500" r="12500"/>
          <a:stretch>
            <a:fillRect/>
          </a:stretch>
        </p:blipFill>
        <p:spPr>
          <a:xfrm>
            <a:off x="1785918" y="642918"/>
            <a:ext cx="4637087" cy="347821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714480" y="4071942"/>
            <a:ext cx="5486400" cy="285756"/>
          </a:xfrm>
        </p:spPr>
        <p:txBody>
          <a:bodyPr/>
          <a:lstStyle/>
          <a:p>
            <a:r>
              <a:rPr lang="cs-CZ" sz="1200" dirty="0" smtClean="0"/>
              <a:t>Obr. 3</a:t>
            </a:r>
          </a:p>
        </p:txBody>
      </p:sp>
      <p:pic>
        <p:nvPicPr>
          <p:cNvPr id="10243" name="Zástupný symbol pro obrázek 4" descr="metamorfosa 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12500" r="12500"/>
          <a:stretch>
            <a:fillRect/>
          </a:stretch>
        </p:blipFill>
        <p:spPr>
          <a:xfrm>
            <a:off x="1792288" y="612775"/>
            <a:ext cx="4565650" cy="3424238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1267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1, Obr. 2, Obr. 3: 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I.</a:t>
            </a:r>
            <a:r>
              <a:rPr lang="cs-CZ" sz="1200" dirty="0" smtClean="0"/>
              <a:t>: </a:t>
            </a:r>
            <a:r>
              <a:rPr lang="cs-CZ" sz="1200" b="1" dirty="0" smtClean="0"/>
              <a:t>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None/>
            </a:pPr>
            <a:r>
              <a:rPr lang="pl-PL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[online]. [cit. 15.9.2013]. Dostupny na WWW: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www.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musc.edu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/~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alievr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/BZ/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BZexplain.html</a:t>
            </a:r>
            <a:endParaRPr lang="cs-CZ" sz="12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849</TotalTime>
  <Words>226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Pixel</vt:lpstr>
      <vt:lpstr>Snímek 1</vt:lpstr>
      <vt:lpstr>Pomůcky: 4 kádinky 500 ml, kádinka 1000 ml, magnetická míchačka   Chemikálie: bromičnan draselný, destilovaná voda, malonová kyselina (MA), bromid draselný, síran ceričitý, kyselina sírová, síran železnatý,1,10-fenantrolin.  Bezpečnost:  bromid draselný: dráždivý, R36/37/38, S26,36 bromičnan draselný: oxidující, toxický, R45,9,25, S53,45 síran železnatý: zdraví škodlivý, R22, S(2),36/37/39 síran ceričitý: zdraví škodlivý nebezpečný pro životní prostředí, R22,40,42/43,50/53, S22,36/37,60,61  kyselina sírová: žíravá, R35, S1/2,26,30,45 kyselina malonová: zdraví škodlivá, R22, S 36/37/39 fenanthrolin: toxický, nebezpečný pro životní prostředí, R25,50,53 </vt:lpstr>
      <vt:lpstr>Snímek 3</vt:lpstr>
      <vt:lpstr>Snímek 4</vt:lpstr>
      <vt:lpstr>Snímek 5</vt:lpstr>
      <vt:lpstr>Snímek 6</vt:lpstr>
      <vt:lpstr>Obr. 2</vt:lpstr>
      <vt:lpstr>Obr. 3</vt:lpstr>
      <vt:lpstr>Snímek 9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75</cp:revision>
  <dcterms:created xsi:type="dcterms:W3CDTF">2012-07-13T11:26:26Z</dcterms:created>
  <dcterms:modified xsi:type="dcterms:W3CDTF">2014-02-15T10:31:38Z</dcterms:modified>
</cp:coreProperties>
</file>