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60" r:id="rId4"/>
    <p:sldId id="262" r:id="rId5"/>
    <p:sldId id="261" r:id="rId6"/>
    <p:sldId id="263" r:id="rId7"/>
    <p:sldId id="270" r:id="rId8"/>
    <p:sldId id="264" r:id="rId9"/>
    <p:sldId id="259" r:id="rId10"/>
    <p:sldId id="266" r:id="rId11"/>
    <p:sldId id="267" r:id="rId12"/>
    <p:sldId id="268" r:id="rId13"/>
    <p:sldId id="271" r:id="rId14"/>
    <p:sldId id="272" r:id="rId15"/>
    <p:sldId id="274" r:id="rId16"/>
    <p:sldId id="273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57" r:id="rId25"/>
    <p:sldId id="265" r:id="rId26"/>
    <p:sldId id="275" r:id="rId27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-2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Moonlight title.png"/>
          <p:cNvPicPr>
            <a:picLocks noChangeAspect="1"/>
          </p:cNvPicPr>
          <p:nvPr/>
        </p:nvPicPr>
        <p:blipFill>
          <a:blip r:embed="rId2"/>
          <a:srcRect l="6765" r="4151" b="4117"/>
          <a:stretch>
            <a:fillRect/>
          </a:stretch>
        </p:blipFill>
        <p:spPr>
          <a:xfrm>
            <a:off x="0" y="0"/>
            <a:ext cx="9144000" cy="514447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314450"/>
            <a:ext cx="5410200" cy="1351430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2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2800350"/>
            <a:ext cx="4724400" cy="1257300"/>
          </a:xfrm>
        </p:spPr>
        <p:txBody>
          <a:bodyPr>
            <a:normAutofit/>
          </a:bodyPr>
          <a:lstStyle>
            <a:lvl1pPr marL="0" indent="0" algn="l"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58000" y="4760931"/>
            <a:ext cx="2133600" cy="137160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C9F369B0-6998-451C-97CA-4CA332F0A6C3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0" y="4908176"/>
            <a:ext cx="2895600" cy="137160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28600" y="4883970"/>
            <a:ext cx="1066800" cy="161366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791A4E5-56AB-42DE-AC5D-A891E511A47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69B0-6998-451C-97CA-4CA332F0A6C3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1A4E5-56AB-42DE-AC5D-A891E511A4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section.png"/>
          <p:cNvPicPr>
            <a:picLocks noChangeAspect="1"/>
          </p:cNvPicPr>
          <p:nvPr/>
        </p:nvPicPr>
        <p:blipFill>
          <a:blip r:embed="rId2"/>
          <a:srcRect l="6389" r="4959" b="27051"/>
          <a:stretch>
            <a:fillRect/>
          </a:stretch>
        </p:blipFill>
        <p:spPr>
          <a:xfrm>
            <a:off x="0" y="0"/>
            <a:ext cx="9144000" cy="51440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828801"/>
            <a:ext cx="7772400" cy="1021556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2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914650"/>
            <a:ext cx="7772400" cy="705971"/>
          </a:xfrm>
        </p:spPr>
        <p:txBody>
          <a:bodyPr anchor="t" anchorCtr="0">
            <a:normAutofit/>
          </a:bodyPr>
          <a:lstStyle>
            <a:lvl1pPr marL="0" indent="0" algn="ctr">
              <a:buNone/>
              <a:defRPr sz="20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69B0-6998-451C-97CA-4CA332F0A6C3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1A4E5-56AB-42DE-AC5D-A891E511A47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51407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94121"/>
            <a:ext cx="6019799" cy="60602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76438" y="1502569"/>
            <a:ext cx="2971800" cy="287417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502569"/>
            <a:ext cx="2971800" cy="287416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69B0-6998-451C-97CA-4CA332F0A6C3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1A4E5-56AB-42DE-AC5D-A891E511A4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51407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94121"/>
            <a:ext cx="6019799" cy="60602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1200" y="1275721"/>
            <a:ext cx="2971800" cy="563165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81200" y="1906121"/>
            <a:ext cx="2971800" cy="247061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199" y="1275721"/>
            <a:ext cx="2971800" cy="563165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906121"/>
            <a:ext cx="2971800" cy="247061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69B0-6998-451C-97CA-4CA332F0A6C3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1A4E5-56AB-42DE-AC5D-A891E511A4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69B0-6998-451C-97CA-4CA332F0A6C3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1A4E5-56AB-42DE-AC5D-A891E511A4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69B0-6998-451C-97CA-4CA332F0A6C3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1A4E5-56AB-42DE-AC5D-A891E511A4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51407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774954"/>
            <a:ext cx="1298448" cy="1968246"/>
          </a:xfrm>
        </p:spPr>
        <p:txBody>
          <a:bodyPr anchor="t" anchorCtr="0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028700"/>
            <a:ext cx="4953000" cy="29146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27248" y="4114800"/>
            <a:ext cx="4498848" cy="5692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69B0-6998-451C-97CA-4CA332F0A6C3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1A4E5-56AB-42DE-AC5D-A891E511A4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51407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75096"/>
            <a:ext cx="1295400" cy="1968104"/>
          </a:xfrm>
        </p:spPr>
        <p:txBody>
          <a:bodyPr anchor="t" anchorCtr="0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5000" y="685800"/>
            <a:ext cx="5486400" cy="3371850"/>
          </a:xfrm>
          <a:prstGeom prst="ellipse">
            <a:avLst/>
          </a:prstGeom>
          <a:effectLst>
            <a:innerShdw blurRad="254000">
              <a:schemeClr val="tx1"/>
            </a:innerShdw>
            <a:softEdge rad="1270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24200" y="4114800"/>
            <a:ext cx="4495800" cy="5715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69B0-6998-451C-97CA-4CA332F0A6C3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1A4E5-56AB-42DE-AC5D-A891E511A4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76439" y="1485901"/>
            <a:ext cx="5325315" cy="288103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69B0-6998-451C-97CA-4CA332F0A6C3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1A4E5-56AB-42DE-AC5D-A891E511A4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595313"/>
            <a:ext cx="1371600" cy="37814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76438" y="595313"/>
            <a:ext cx="4500562" cy="37814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69B0-6998-451C-97CA-4CA332F0A6C3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1A4E5-56AB-42DE-AC5D-A891E511A4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moonlight master 2.png"/>
          <p:cNvPicPr>
            <a:picLocks noChangeAspect="1"/>
          </p:cNvPicPr>
          <p:nvPr/>
        </p:nvPicPr>
        <p:blipFill>
          <a:blip r:embed="rId13"/>
          <a:srcRect l="2391" t="1099" r="198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1201" y="594121"/>
            <a:ext cx="5311562" cy="606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1" y="1485901"/>
            <a:ext cx="5015753" cy="2881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8600" y="4760931"/>
            <a:ext cx="2133600" cy="1371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/>
                </a:solidFill>
              </a:defRPr>
            </a:lvl1pPr>
          </a:lstStyle>
          <a:p>
            <a:fld id="{C9F369B0-6998-451C-97CA-4CA332F0A6C3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4908176"/>
            <a:ext cx="2895600" cy="1371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600" y="4524934"/>
            <a:ext cx="1066800" cy="16136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bg2"/>
                </a:solidFill>
              </a:defRPr>
            </a:lvl1pPr>
          </a:lstStyle>
          <a:p>
            <a:fld id="{A791A4E5-56AB-42DE-AC5D-A891E511A47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effectLst>
            <a:reflection blurRad="6350" stA="55000" endA="300" endPos="25500" dir="5400000" sy="-100000" algn="bl" rotWithShape="0"/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200"/>
        </a:spcBef>
        <a:buClr>
          <a:schemeClr val="bg2"/>
        </a:buClr>
        <a:buFontTx/>
        <a:buBlip>
          <a:blip r:embed="rId14"/>
        </a:buBlip>
        <a:defRPr sz="22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1.gif"/><Relationship Id="rId7" Type="http://schemas.openxmlformats.org/officeDocument/2006/relationships/hyperlink" Target="http://asiapacific.anu.edu.au/blogs/challenge/files/2013/07/KimJongUnCupcakes.jpg" TargetMode="External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hyperlink" Target="http://upload.wikimedia.org/wikipedia/commons/4/48/Kim_Jong-il_on_August_24,_2011.jpg" TargetMode="External"/><Relationship Id="rId4" Type="http://schemas.openxmlformats.org/officeDocument/2006/relationships/image" Target="../media/image12.tm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hyperlink" Target="http://upload.wikimedia.org/wikipedia/commons/1/15/Cuba.FidelCastro.02.jpg" TargetMode="Externa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3" Type="http://schemas.openxmlformats.org/officeDocument/2006/relationships/image" Target="../media/image28.gif"/><Relationship Id="rId7" Type="http://schemas.openxmlformats.org/officeDocument/2006/relationships/image" Target="../media/image32.gif"/><Relationship Id="rId12" Type="http://schemas.openxmlformats.org/officeDocument/2006/relationships/image" Target="../media/image37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gif"/><Relationship Id="rId11" Type="http://schemas.openxmlformats.org/officeDocument/2006/relationships/image" Target="../media/image36.gif"/><Relationship Id="rId5" Type="http://schemas.openxmlformats.org/officeDocument/2006/relationships/image" Target="../media/image30.gif"/><Relationship Id="rId10" Type="http://schemas.openxmlformats.org/officeDocument/2006/relationships/image" Target="../media/image35.gif"/><Relationship Id="rId4" Type="http://schemas.openxmlformats.org/officeDocument/2006/relationships/image" Target="../media/image29.gif"/><Relationship Id="rId9" Type="http://schemas.openxmlformats.org/officeDocument/2006/relationships/image" Target="../media/image34.gi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13" Type="http://schemas.openxmlformats.org/officeDocument/2006/relationships/image" Target="../media/image22.gif"/><Relationship Id="rId3" Type="http://schemas.openxmlformats.org/officeDocument/2006/relationships/image" Target="../media/image38.jpeg"/><Relationship Id="rId7" Type="http://schemas.openxmlformats.org/officeDocument/2006/relationships/image" Target="../media/image42.gif"/><Relationship Id="rId12" Type="http://schemas.openxmlformats.org/officeDocument/2006/relationships/image" Target="../media/image46.jpeg"/><Relationship Id="rId2" Type="http://schemas.openxmlformats.org/officeDocument/2006/relationships/hyperlink" Target="http://commons.wikimedia.org/wiki/File:Elizabeth_II_greets_NASA_GSFC_employees,_May_8,_2007_edit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gif"/><Relationship Id="rId11" Type="http://schemas.openxmlformats.org/officeDocument/2006/relationships/hyperlink" Target="http://upload.wikimedia.org/wikipedia/commons/d/d5/Pope_Francis_in_March_2013.jpg" TargetMode="External"/><Relationship Id="rId5" Type="http://schemas.openxmlformats.org/officeDocument/2006/relationships/image" Target="../media/image40.gif"/><Relationship Id="rId10" Type="http://schemas.openxmlformats.org/officeDocument/2006/relationships/image" Target="../media/image45.gif"/><Relationship Id="rId4" Type="http://schemas.openxmlformats.org/officeDocument/2006/relationships/image" Target="../media/image39.gif"/><Relationship Id="rId9" Type="http://schemas.openxmlformats.org/officeDocument/2006/relationships/image" Target="../media/image44.gif"/><Relationship Id="rId14" Type="http://schemas.openxmlformats.org/officeDocument/2006/relationships/image" Target="../media/image21.gi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hyperlink" Target="http://upload.wikimedia.org/wikipedia/commons/0/03/Map_of_unitary_states.svg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hyperlink" Target="http://upload.wikimedia.org/wikipedia/commons/6/69/Map_of_federal_states.svg" TargetMode="Externa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ojeco.cz/index.php?detail=1&amp;id_desc=102394&amp;s_lang=2&amp;title=Vatik%E1n" TargetMode="External"/><Relationship Id="rId3" Type="http://schemas.openxmlformats.org/officeDocument/2006/relationships/hyperlink" Target="http://cs.wikipedia.org/wiki/Demokracie" TargetMode="External"/><Relationship Id="rId7" Type="http://schemas.openxmlformats.org/officeDocument/2006/relationships/hyperlink" Target="http://www.cojeco.cz/index.php?detail=1&amp;id_desc=47792&amp;s_lang=2&amp;title=Korejsk%E1%20lidov%EC%20demokratick%E1%20republika" TargetMode="External"/><Relationship Id="rId2" Type="http://schemas.openxmlformats.org/officeDocument/2006/relationships/hyperlink" Target="http://zpravy.idnes.cz/gronsko-oslavuje-udelalo-vyznamny-krok-k-nezavislosti-na-dansku-pym-/zahranicni.aspx?c=A090621_121149_zahranicni_ip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ojeco.cz/index.php?s_lang=2&amp;detail=1&amp;id_desc=49940" TargetMode="External"/><Relationship Id="rId5" Type="http://schemas.openxmlformats.org/officeDocument/2006/relationships/hyperlink" Target="http://www.cojeco.cz/index.php?detail=1&amp;id_desc=49940&amp;s_lang=2&amp;title=Kuba" TargetMode="External"/><Relationship Id="rId10" Type="http://schemas.openxmlformats.org/officeDocument/2006/relationships/hyperlink" Target="http://www.cojeco.cz/index.php?detail=1&amp;id_desc=95297&amp;s_lang=2&amp;title=%8Av%FDcarsko" TargetMode="External"/><Relationship Id="rId4" Type="http://schemas.openxmlformats.org/officeDocument/2006/relationships/hyperlink" Target="http://cs.wikipedia.org/wiki/Politick%C3%BD_syst%C3%A9m_%C5%A0v%C3%BDcarska" TargetMode="External"/><Relationship Id="rId9" Type="http://schemas.openxmlformats.org/officeDocument/2006/relationships/hyperlink" Target="http://www.cojeco.cz/index.php?detail=1&amp;id_desc=84771&amp;s_lang=2&amp;title=Sa%FAdsk%E1%20Ar%E1bie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zpravy.idnes.cz/gronsko-oslavuje-udelalo-vyznamny-krok-k-nezavislosti-na-dansku-pym-/zahranicni.aspx?c=A090621_121149_zahranicni_ip" TargetMode="Externa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zpravy.idnes.cz/gronsko-oslavuje-udelalo-vyznamny-krok-k-nezavislosti-na-dansku-pym-/zahranicni.aspx?c=A090621_121149_zahranicni_ip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oup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5930526"/>
              </p:ext>
            </p:extLst>
          </p:nvPr>
        </p:nvGraphicFramePr>
        <p:xfrm>
          <a:off x="736723" y="1635646"/>
          <a:ext cx="7671562" cy="3096343"/>
        </p:xfrm>
        <a:graphic>
          <a:graphicData uri="http://schemas.openxmlformats.org/drawingml/2006/table">
            <a:tbl>
              <a:tblPr/>
              <a:tblGrid>
                <a:gridCol w="1955754"/>
                <a:gridCol w="5715808"/>
              </a:tblGrid>
              <a:tr h="2916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Číslo projektu</a:t>
                      </a:r>
                      <a:endParaRPr kumimoji="0" lang="cs-CZ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OP VK 1.5 25549863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79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Název projektu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Moderní škola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79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Název školy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Soukromá střední škola podnikání a managementu, o.p.s.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279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Předmět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Zeměpis </a:t>
                      </a: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(klíčová aktivita III/2)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79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Téma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Typy státního zřízení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279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Ročník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79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Jméno autora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Mgr. Dušan Kráčmar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8476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Anotace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 je – spolu s učivem o hospodářských a vojenských organizacích – součástí učiva politické geografie. Navazuje na učivo občanské výchovy na Základní škole a z geografického pohledu přibližuje žákům nejběžnější typy státního zřízení ve světě. Cílem rovněž je, aby se žák naučil dobře rozlišovat hlediska členění, nemísil je mezi sebou a přesto dokázal podle nich správně zařadit jednotlivě státy světa.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79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Datum tvorby</a:t>
                      </a: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19. 9. 2013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4" name="Skupina 3"/>
          <p:cNvGrpSpPr/>
          <p:nvPr/>
        </p:nvGrpSpPr>
        <p:grpSpPr>
          <a:xfrm>
            <a:off x="130145" y="0"/>
            <a:ext cx="8883709" cy="1531420"/>
            <a:chOff x="-92650" y="483518"/>
            <a:chExt cx="8883709" cy="1531420"/>
          </a:xfrm>
        </p:grpSpPr>
        <p:pic>
          <p:nvPicPr>
            <p:cNvPr id="5" name="Obrázek 4" descr="Výřez obrazovky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9592" y="483518"/>
              <a:ext cx="6614081" cy="1531420"/>
            </a:xfrm>
            <a:prstGeom prst="rect">
              <a:avLst/>
            </a:prstGeom>
          </p:spPr>
        </p:pic>
        <p:pic>
          <p:nvPicPr>
            <p:cNvPr id="8" name="Obrázek 7" descr="loga soukrškolyvjpeg.jp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221" b="6723"/>
            <a:stretch/>
          </p:blipFill>
          <p:spPr bwMode="auto">
            <a:xfrm>
              <a:off x="-92650" y="483518"/>
              <a:ext cx="992242" cy="998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Obrázek 8" descr="loga soukrškolyvjpeg.jp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334" b="10296"/>
            <a:stretch/>
          </p:blipFill>
          <p:spPr bwMode="auto">
            <a:xfrm>
              <a:off x="7513672" y="483518"/>
              <a:ext cx="1277387" cy="1531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Obdélník 9"/>
            <p:cNvSpPr/>
            <p:nvPr/>
          </p:nvSpPr>
          <p:spPr>
            <a:xfrm>
              <a:off x="-92650" y="1482004"/>
              <a:ext cx="992242" cy="5329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12114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707654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5706469" y="4079423"/>
            <a:ext cx="3168352" cy="61171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l" defTabSz="914400" rtl="0" eaLnBrk="1" latinLnBrk="0" hangingPunct="1">
              <a:spcBef>
                <a:spcPts val="1200"/>
              </a:spcBef>
              <a:buClr>
                <a:schemeClr val="bg2"/>
              </a:buClr>
              <a:buFontTx/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000" dirty="0" smtClean="0">
                <a:solidFill>
                  <a:schemeClr val="bg2"/>
                </a:solidFill>
              </a:rPr>
              <a:t>Mgr. Dušan Kráčmar</a:t>
            </a:r>
          </a:p>
          <a:p>
            <a:pPr algn="ctr"/>
            <a:r>
              <a:rPr lang="cs-CZ" sz="2000" dirty="0" smtClean="0">
                <a:solidFill>
                  <a:schemeClr val="bg2"/>
                </a:solidFill>
              </a:rPr>
              <a:t>©2013</a:t>
            </a:r>
            <a:endParaRPr lang="cs-CZ" sz="20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75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7920880" cy="3672408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podílu obyvatel na moc</a:t>
            </a:r>
            <a:r>
              <a:rPr lang="cs-CZ" b="1" dirty="0" smtClean="0">
                <a:solidFill>
                  <a:srgbClr val="FFFF00"/>
                </a:solidFill>
              </a:rPr>
              <a:t>i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sz="2100" b="1" dirty="0" smtClean="0">
                <a:solidFill>
                  <a:srgbClr val="FFFF00"/>
                </a:solidFill>
              </a:rPr>
              <a:t>Autokracie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sz="2100" dirty="0" smtClean="0">
                <a:solidFill>
                  <a:schemeClr val="bg2"/>
                </a:solidFill>
              </a:rPr>
              <a:t>samovláda (z řečtiny, autos – sám, kratein – vládnout)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sz="2100" dirty="0" smtClean="0">
                <a:solidFill>
                  <a:schemeClr val="bg2"/>
                </a:solidFill>
              </a:rPr>
              <a:t>moc ve státě drží jedna osoba nebo skupina lidí (např. strana), která rozhoduje na základě vlastní vůle, není za svá rozhodnutí občanům odpovědná 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sz="2100" dirty="0">
                <a:solidFill>
                  <a:schemeClr val="bg2"/>
                </a:solidFill>
              </a:rPr>
              <a:t>v</a:t>
            </a:r>
            <a:r>
              <a:rPr lang="cs-CZ" sz="2100" dirty="0" smtClean="0">
                <a:solidFill>
                  <a:schemeClr val="bg2"/>
                </a:solidFill>
              </a:rPr>
              <a:t> drtivé většině se jedná o totalitní nedemokratické státy a diktatury</a:t>
            </a:r>
          </a:p>
        </p:txBody>
      </p:sp>
    </p:spTree>
    <p:extLst>
      <p:ext uri="{BB962C8B-B14F-4D97-AF65-F5344CB8AC3E}">
        <p14:creationId xmlns:p14="http://schemas.microsoft.com/office/powerpoint/2010/main" val="340022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7704856" cy="3672408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podílu obyvatel na moc</a:t>
            </a:r>
            <a:r>
              <a:rPr lang="cs-CZ" b="1" dirty="0" smtClean="0">
                <a:solidFill>
                  <a:srgbClr val="FFFF00"/>
                </a:solidFill>
              </a:rPr>
              <a:t>i</a:t>
            </a:r>
          </a:p>
          <a:p>
            <a:r>
              <a:rPr lang="cs-CZ" u="sng" dirty="0" smtClean="0">
                <a:solidFill>
                  <a:schemeClr val="bg2"/>
                </a:solidFill>
              </a:rPr>
              <a:t>příklady autokratických států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u="sng" dirty="0" smtClean="0">
                <a:solidFill>
                  <a:schemeClr val="bg2"/>
                </a:solidFill>
              </a:rPr>
              <a:t>KLDR</a:t>
            </a:r>
            <a:r>
              <a:rPr lang="cs-CZ" dirty="0" smtClean="0">
                <a:solidFill>
                  <a:schemeClr val="bg2"/>
                </a:solidFill>
              </a:rPr>
              <a:t> – Korejská lidově demokratická republika („severní Korea“), komunistický diktátorský stát vzniklý rozdělení, Koreje v roce 1948, postupně se u moci vystřídali tři diktátoři: Kim Ir-sen, Kim </a:t>
            </a:r>
            <a:r>
              <a:rPr lang="cs-CZ" dirty="0" err="1" smtClean="0">
                <a:solidFill>
                  <a:schemeClr val="bg2"/>
                </a:solidFill>
              </a:rPr>
              <a:t>Čong-il</a:t>
            </a:r>
            <a:r>
              <a:rPr lang="cs-CZ" dirty="0" smtClean="0">
                <a:solidFill>
                  <a:schemeClr val="bg2"/>
                </a:solidFill>
              </a:rPr>
              <a:t>, Kim </a:t>
            </a:r>
            <a:r>
              <a:rPr lang="cs-CZ" dirty="0" err="1" smtClean="0">
                <a:solidFill>
                  <a:schemeClr val="bg2"/>
                </a:solidFill>
              </a:rPr>
              <a:t>Čong-un</a:t>
            </a:r>
            <a:r>
              <a:rPr lang="cs-CZ" dirty="0" smtClean="0">
                <a:solidFill>
                  <a:schemeClr val="bg2"/>
                </a:solidFill>
              </a:rPr>
              <a:t> (</a:t>
            </a:r>
            <a:r>
              <a:rPr lang="cs-CZ" dirty="0">
                <a:solidFill>
                  <a:schemeClr val="bg2"/>
                </a:solidFill>
              </a:rPr>
              <a:t>o</a:t>
            </a:r>
            <a:r>
              <a:rPr lang="cs-CZ" dirty="0" smtClean="0">
                <a:solidFill>
                  <a:schemeClr val="bg2"/>
                </a:solidFill>
              </a:rPr>
              <a:t>tec – syn – vnuk)  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4334147" y="4566419"/>
            <a:ext cx="1331614" cy="355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buClr>
                <a:schemeClr val="bg2"/>
              </a:buClr>
              <a:buFontTx/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600" dirty="0" smtClean="0">
                <a:solidFill>
                  <a:srgbClr val="FFFF00"/>
                </a:solidFill>
              </a:rPr>
              <a:t>Kim </a:t>
            </a:r>
            <a:r>
              <a:rPr lang="cs-CZ" sz="1600" dirty="0" err="1" smtClean="0">
                <a:solidFill>
                  <a:srgbClr val="FFFF00"/>
                </a:solidFill>
              </a:rPr>
              <a:t>Čong-il</a:t>
            </a:r>
            <a:endParaRPr lang="cs-CZ" sz="1600" dirty="0" smtClean="0">
              <a:solidFill>
                <a:srgbClr val="FFFF00"/>
              </a:solidFill>
            </a:endParaRPr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7381338" y="4566419"/>
            <a:ext cx="1296144" cy="3763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buClr>
                <a:schemeClr val="bg2"/>
              </a:buClr>
              <a:buFontTx/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600" dirty="0" smtClean="0">
                <a:solidFill>
                  <a:srgbClr val="FFFF00"/>
                </a:solidFill>
              </a:rPr>
              <a:t>Kim </a:t>
            </a:r>
            <a:r>
              <a:rPr lang="cs-CZ" sz="1600" dirty="0" err="1" smtClean="0">
                <a:solidFill>
                  <a:srgbClr val="FFFF00"/>
                </a:solidFill>
              </a:rPr>
              <a:t>Čong-un</a:t>
            </a:r>
            <a:endParaRPr lang="cs-CZ" sz="1600" dirty="0" smtClean="0">
              <a:solidFill>
                <a:srgbClr val="FFFF00"/>
              </a:solidFill>
            </a:endParaRPr>
          </a:p>
        </p:txBody>
      </p:sp>
      <p:pic>
        <p:nvPicPr>
          <p:cNvPr id="2050" name="Picture 2" descr="http://www.cojeco.cz/attach/image/med/db/8d05/db8d05a2552a0b57f45a2de474822c85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002" y="1088486"/>
            <a:ext cx="1656184" cy="110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cojeco.cz/Attach/ilustrations/cpos393640dd0236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478" y="1073672"/>
            <a:ext cx="1296144" cy="135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Podnadpis 2"/>
          <p:cNvSpPr txBox="1">
            <a:spLocks/>
          </p:cNvSpPr>
          <p:nvPr/>
        </p:nvSpPr>
        <p:spPr>
          <a:xfrm>
            <a:off x="1276341" y="4519796"/>
            <a:ext cx="1296144" cy="3763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buClr>
                <a:schemeClr val="bg2"/>
              </a:buClr>
              <a:buFontTx/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600" dirty="0" smtClean="0">
                <a:solidFill>
                  <a:srgbClr val="FFFF00"/>
                </a:solidFill>
              </a:rPr>
              <a:t>Kim Ir-sen</a:t>
            </a:r>
          </a:p>
        </p:txBody>
      </p:sp>
      <p:pic>
        <p:nvPicPr>
          <p:cNvPr id="15" name="Obrázek 14" descr="Výřez obrazovky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5"/>
          <a:stretch/>
        </p:blipFill>
        <p:spPr>
          <a:xfrm>
            <a:off x="251520" y="3385983"/>
            <a:ext cx="1024821" cy="1510121"/>
          </a:xfrm>
          <a:prstGeom prst="rect">
            <a:avLst/>
          </a:prstGeom>
        </p:spPr>
      </p:pic>
      <p:pic>
        <p:nvPicPr>
          <p:cNvPr id="1026" name="Picture 2" descr="File:Kim Jong-il on August 24, 2011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510877"/>
            <a:ext cx="1015484" cy="138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asiapacific.anu.edu.au/blogs/challenge/files/2013/07/KimJongUnCupcakes.jpg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0" t="10116" r="10106" b="16213"/>
          <a:stretch/>
        </p:blipFill>
        <p:spPr bwMode="auto">
          <a:xfrm>
            <a:off x="5959111" y="3574136"/>
            <a:ext cx="1445477" cy="1321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782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 build="p"/>
      <p:bldP spid="9" grpId="0" build="p"/>
      <p:bldP spid="1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4896544" cy="3672408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podílu obyvatel na moc</a:t>
            </a:r>
            <a:r>
              <a:rPr lang="cs-CZ" b="1" dirty="0" smtClean="0">
                <a:solidFill>
                  <a:srgbClr val="FFFF00"/>
                </a:solidFill>
              </a:rPr>
              <a:t>i</a:t>
            </a:r>
          </a:p>
          <a:p>
            <a:r>
              <a:rPr lang="cs-CZ" u="sng" dirty="0" smtClean="0">
                <a:solidFill>
                  <a:schemeClr val="bg2"/>
                </a:solidFill>
              </a:rPr>
              <a:t>příklady autokratických států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u="sng" dirty="0" smtClean="0">
                <a:solidFill>
                  <a:schemeClr val="bg2"/>
                </a:solidFill>
              </a:rPr>
              <a:t>Kuba</a:t>
            </a:r>
            <a:r>
              <a:rPr lang="cs-CZ" dirty="0" smtClean="0">
                <a:solidFill>
                  <a:schemeClr val="bg2"/>
                </a:solidFill>
              </a:rPr>
              <a:t> – po revoluci v roce 1959 vystřídala  proamerický diktátorský režim socialistická diktatura </a:t>
            </a:r>
            <a:r>
              <a:rPr lang="cs-CZ" b="1" dirty="0" smtClean="0">
                <a:solidFill>
                  <a:schemeClr val="bg2"/>
                </a:solidFill>
              </a:rPr>
              <a:t>Fidela Castra</a:t>
            </a:r>
            <a:r>
              <a:rPr lang="cs-CZ" dirty="0" smtClean="0">
                <a:solidFill>
                  <a:schemeClr val="bg2"/>
                </a:solidFill>
              </a:rPr>
              <a:t>, v současnosti je u moci jeho bratr Raul (naděje na postupnou demokratizaci???) </a:t>
            </a:r>
            <a:endParaRPr lang="cs-CZ" dirty="0">
              <a:solidFill>
                <a:schemeClr val="bg2"/>
              </a:solidFill>
            </a:endParaRPr>
          </a:p>
        </p:txBody>
      </p:sp>
      <p:pic>
        <p:nvPicPr>
          <p:cNvPr id="1026" name="Picture 2" descr="Načítám obráze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624" y="3762424"/>
            <a:ext cx="914968" cy="610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ačítám obráze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269050"/>
            <a:ext cx="1656184" cy="1850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Raúl Castro picture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726" y="1888836"/>
            <a:ext cx="11430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5674419" y="1543590"/>
            <a:ext cx="1331614" cy="355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buClr>
                <a:schemeClr val="bg2"/>
              </a:buClr>
              <a:buFontTx/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600" dirty="0" smtClean="0">
                <a:solidFill>
                  <a:srgbClr val="FFFF00"/>
                </a:solidFill>
              </a:rPr>
              <a:t>Raul Castro</a:t>
            </a:r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5120654" y="4332661"/>
            <a:ext cx="1296144" cy="3763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buClr>
                <a:schemeClr val="bg2"/>
              </a:buClr>
              <a:buFontTx/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600" dirty="0" smtClean="0">
                <a:solidFill>
                  <a:srgbClr val="FFFF00"/>
                </a:solidFill>
              </a:rPr>
              <a:t>Fidel Castro</a:t>
            </a:r>
          </a:p>
        </p:txBody>
      </p:sp>
      <p:pic>
        <p:nvPicPr>
          <p:cNvPr id="2050" name="Picture 2" descr="File:Cuba.FidelCastro.02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3236" y="3296274"/>
            <a:ext cx="1202104" cy="1602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884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 build="p"/>
      <p:bldP spid="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5904656" cy="3672408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podílu obyvatel na moc</a:t>
            </a:r>
            <a:r>
              <a:rPr lang="cs-CZ" b="1" dirty="0" smtClean="0">
                <a:solidFill>
                  <a:srgbClr val="FFFF00"/>
                </a:solidFill>
              </a:rPr>
              <a:t>i</a:t>
            </a:r>
          </a:p>
          <a:p>
            <a:r>
              <a:rPr lang="cs-CZ" u="sng" dirty="0" smtClean="0">
                <a:solidFill>
                  <a:schemeClr val="bg2"/>
                </a:solidFill>
              </a:rPr>
              <a:t>příklady autokratických států 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u="sng" dirty="0">
                <a:solidFill>
                  <a:schemeClr val="bg2"/>
                </a:solidFill>
              </a:rPr>
              <a:t>s</a:t>
            </a:r>
            <a:r>
              <a:rPr lang="cs-CZ" u="sng" dirty="0" smtClean="0">
                <a:solidFill>
                  <a:schemeClr val="bg2"/>
                </a:solidFill>
              </a:rPr>
              <a:t>táty arabského poloostrova a okolí</a:t>
            </a:r>
            <a:r>
              <a:rPr lang="cs-CZ" dirty="0" smtClean="0">
                <a:solidFill>
                  <a:schemeClr val="bg2"/>
                </a:solidFill>
              </a:rPr>
              <a:t> – dynastie u moci vládnou neomezeně (např. Saudská Arábie, Katar, Bahrajn, Omán, Kuvajt)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u="sng" dirty="0" smtClean="0">
                <a:solidFill>
                  <a:schemeClr val="bg2"/>
                </a:solidFill>
              </a:rPr>
              <a:t>Vatikán</a:t>
            </a:r>
            <a:r>
              <a:rPr lang="cs-CZ" dirty="0" smtClean="0">
                <a:solidFill>
                  <a:schemeClr val="bg2"/>
                </a:solidFill>
              </a:rPr>
              <a:t> </a:t>
            </a:r>
            <a:r>
              <a:rPr lang="cs-CZ" dirty="0">
                <a:solidFill>
                  <a:schemeClr val="bg2"/>
                </a:solidFill>
              </a:rPr>
              <a:t>– specifický případ, jde o církevní stát, jeho autokratičnost je dána tím, že moc papeže (hlavy Vatikánu a celé katolické církve) je podle církevního práva </a:t>
            </a:r>
            <a:r>
              <a:rPr lang="cs-CZ" dirty="0" smtClean="0">
                <a:solidFill>
                  <a:schemeClr val="bg2"/>
                </a:solidFill>
              </a:rPr>
              <a:t>neomezená</a:t>
            </a:r>
            <a:r>
              <a:rPr lang="cs-CZ" u="sng" dirty="0" smtClean="0">
                <a:solidFill>
                  <a:schemeClr val="bg2"/>
                </a:solidFill>
              </a:rPr>
              <a:t> 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endParaRPr lang="cs-CZ" dirty="0">
              <a:solidFill>
                <a:schemeClr val="bg2"/>
              </a:solidFill>
            </a:endParaRPr>
          </a:p>
        </p:txBody>
      </p:sp>
      <p:pic>
        <p:nvPicPr>
          <p:cNvPr id="3082" name="Picture 10" descr="http://www.cojeco.cz/Attach/ilustrations/cpos3936498674bc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078494"/>
            <a:ext cx="952846" cy="99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://www.cojeco.cz/attach/image/med/30/238d/30238d75671148614d77e3895b6992a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9410" y="2362326"/>
            <a:ext cx="844294" cy="562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://www.cojeco.cz/attach/image/med/57/02dd/5702dd0b0552f96c71f98970e5469836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513" y="3757659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http://www.cojeco.cz/Attach/ilustrations/cpos3935152968752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428" y="3601253"/>
            <a:ext cx="1428750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83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7920880" cy="3672408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podílu obyvatel na moc</a:t>
            </a:r>
            <a:r>
              <a:rPr lang="cs-CZ" b="1" dirty="0" smtClean="0">
                <a:solidFill>
                  <a:srgbClr val="FFFF00"/>
                </a:solidFill>
              </a:rPr>
              <a:t>i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sz="2100" b="1" dirty="0" smtClean="0">
                <a:solidFill>
                  <a:srgbClr val="FFFF00"/>
                </a:solidFill>
              </a:rPr>
              <a:t>Demokracie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sz="2100" dirty="0">
                <a:solidFill>
                  <a:schemeClr val="bg2"/>
                </a:solidFill>
              </a:rPr>
              <a:t>v</a:t>
            </a:r>
            <a:r>
              <a:rPr lang="cs-CZ" sz="2100" dirty="0" smtClean="0">
                <a:solidFill>
                  <a:schemeClr val="bg2"/>
                </a:solidFill>
              </a:rPr>
              <a:t>láda lidu (z řečtiny, demos – lid, kratein – vládnout)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sz="2100" dirty="0" smtClean="0">
                <a:solidFill>
                  <a:schemeClr val="bg2"/>
                </a:solidFill>
              </a:rPr>
              <a:t>občané se svým rozhodováním podílejí na vládě, která je jim za své jednání odpovědná 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sz="2100" dirty="0">
                <a:solidFill>
                  <a:schemeClr val="bg2"/>
                </a:solidFill>
              </a:rPr>
              <a:t>t</a:t>
            </a:r>
            <a:r>
              <a:rPr lang="cs-CZ" sz="2100" dirty="0" smtClean="0">
                <a:solidFill>
                  <a:schemeClr val="bg2"/>
                </a:solidFill>
              </a:rPr>
              <a:t>oto rozhodování se obvykle děje na základě hlasování – voleb, referend atd.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sz="2100" dirty="0" smtClean="0">
                <a:solidFill>
                  <a:schemeClr val="bg2"/>
                </a:solidFill>
              </a:rPr>
              <a:t>nejčastěji je demokratický způsob vlády kombinací dvou krajních demokratických způsobů vlády (oba systémy mají výhody i nevýhody)</a:t>
            </a:r>
          </a:p>
          <a:p>
            <a:pPr marL="1714500" lvl="3" indent="-342900" algn="l">
              <a:buFont typeface="Arial" panose="020B0604020202020204" pitchFamily="34" charset="0"/>
              <a:buChar char="•"/>
            </a:pPr>
            <a:r>
              <a:rPr lang="cs-CZ" sz="2100" dirty="0">
                <a:solidFill>
                  <a:srgbClr val="FFFF00"/>
                </a:solidFill>
              </a:rPr>
              <a:t>p</a:t>
            </a:r>
            <a:r>
              <a:rPr lang="cs-CZ" sz="2100" dirty="0" smtClean="0">
                <a:solidFill>
                  <a:srgbClr val="FFFF00"/>
                </a:solidFill>
              </a:rPr>
              <a:t>římá demokracie -</a:t>
            </a:r>
            <a:r>
              <a:rPr lang="cs-CZ" sz="2100" dirty="0" smtClean="0">
                <a:solidFill>
                  <a:schemeClr val="bg2"/>
                </a:solidFill>
              </a:rPr>
              <a:t>  o otázkách vlády rozhodují přímo samotní obyvatelé svou osobní volbou (přímé volby, referenda k určitým otázkám)</a:t>
            </a:r>
          </a:p>
          <a:p>
            <a:pPr marL="1714500" lvl="3" indent="-342900" algn="l">
              <a:buFont typeface="Arial" panose="020B0604020202020204" pitchFamily="34" charset="0"/>
              <a:buChar char="•"/>
            </a:pPr>
            <a:r>
              <a:rPr lang="cs-CZ" sz="2100" dirty="0" smtClean="0">
                <a:solidFill>
                  <a:srgbClr val="FFFF00"/>
                </a:solidFill>
              </a:rPr>
              <a:t>zastupitelská demokracie (nepřímá) </a:t>
            </a:r>
            <a:r>
              <a:rPr lang="cs-CZ" sz="2100" dirty="0" smtClean="0">
                <a:solidFill>
                  <a:schemeClr val="bg2"/>
                </a:solidFill>
              </a:rPr>
              <a:t>- občané rozhodují prostřednictvím zástupců (např. poslanci, senátoři, obecní zastupitelé), které si zvolí ve volbách  </a:t>
            </a:r>
            <a:endParaRPr lang="cs-CZ" sz="21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88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5904656" cy="367240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podílu obyvatel na moc</a:t>
            </a:r>
            <a:r>
              <a:rPr lang="cs-CZ" b="1" dirty="0" smtClean="0">
                <a:solidFill>
                  <a:srgbClr val="FFFF00"/>
                </a:solidFill>
              </a:rPr>
              <a:t>i</a:t>
            </a:r>
          </a:p>
          <a:p>
            <a:r>
              <a:rPr lang="cs-CZ" u="sng" dirty="0" smtClean="0">
                <a:solidFill>
                  <a:schemeClr val="bg2"/>
                </a:solidFill>
              </a:rPr>
              <a:t>příklad státu s převažující přímou demokracií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u="sng" dirty="0" smtClean="0">
                <a:solidFill>
                  <a:schemeClr val="bg2"/>
                </a:solidFill>
              </a:rPr>
              <a:t>Švýcarsko</a:t>
            </a:r>
            <a:r>
              <a:rPr lang="cs-CZ" dirty="0" smtClean="0">
                <a:solidFill>
                  <a:schemeClr val="bg2"/>
                </a:solidFill>
              </a:rPr>
              <a:t> – dáno historickým vývojem a formou státoprávního uspořádání, velmi častá referenda na všech úrovních státní správy</a:t>
            </a:r>
          </a:p>
          <a:p>
            <a:r>
              <a:rPr lang="cs-CZ" u="sng" dirty="0">
                <a:solidFill>
                  <a:schemeClr val="bg2"/>
                </a:solidFill>
              </a:rPr>
              <a:t>p</a:t>
            </a:r>
            <a:r>
              <a:rPr lang="cs-CZ" u="sng" dirty="0" smtClean="0">
                <a:solidFill>
                  <a:schemeClr val="bg2"/>
                </a:solidFill>
              </a:rPr>
              <a:t>říklad státu s převažující zastupitelskou demokracií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u="sng" dirty="0" smtClean="0">
                <a:solidFill>
                  <a:schemeClr val="bg2"/>
                </a:solidFill>
              </a:rPr>
              <a:t>Česká republika</a:t>
            </a:r>
            <a:r>
              <a:rPr lang="cs-CZ" dirty="0" smtClean="0">
                <a:solidFill>
                  <a:schemeClr val="bg2"/>
                </a:solidFill>
              </a:rPr>
              <a:t> –občané ve volbách volí své zástupce – zastupitele (obce a kraje), poslance a senátory (parlament ČR), od nich se pak odvíjí  zákonodárná a potažmo výkonná moc; od roku 2013 je  u nás přímá volba prezidenta (posun k přímé demokracii)</a:t>
            </a:r>
            <a:r>
              <a:rPr lang="cs-CZ" u="sng" dirty="0" smtClean="0">
                <a:solidFill>
                  <a:schemeClr val="bg2"/>
                </a:solidFill>
              </a:rPr>
              <a:t> 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endParaRPr lang="cs-CZ" dirty="0">
              <a:solidFill>
                <a:schemeClr val="bg2"/>
              </a:solidFill>
            </a:endParaRPr>
          </a:p>
        </p:txBody>
      </p:sp>
      <p:pic>
        <p:nvPicPr>
          <p:cNvPr id="1026" name="Picture 2" descr="http://www.cojeco.cz/attach/image/med/a6/bb95/a6bb952a3607493ee17841575148abbb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74" r="17744"/>
          <a:stretch/>
        </p:blipFill>
        <p:spPr bwMode="auto">
          <a:xfrm>
            <a:off x="6899564" y="1941449"/>
            <a:ext cx="602672" cy="624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ojeco.cz/Attach/ilustrations/cpos3933b7547d814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734536"/>
            <a:ext cx="1296144" cy="1002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cojeco.cz/attach/image/med/fc/5b5e/fc5b5ef38eeba9e5e0f9512d2890f744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852" y="3602679"/>
            <a:ext cx="733384" cy="488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cojeco.cz/Attach/ilustrations/cpos392e40e6c4ad6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358" y="3345966"/>
            <a:ext cx="1296144" cy="1002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0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7920880" cy="367240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hlavy státu</a:t>
            </a:r>
            <a:endParaRPr lang="cs-CZ" b="1" dirty="0" smtClean="0">
              <a:solidFill>
                <a:srgbClr val="FFFF00"/>
              </a:solidFill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FFFF00"/>
                </a:solidFill>
              </a:rPr>
              <a:t>Republika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2"/>
                </a:solidFill>
              </a:rPr>
              <a:t>z</a:t>
            </a:r>
            <a:r>
              <a:rPr lang="cs-CZ" dirty="0" smtClean="0">
                <a:solidFill>
                  <a:schemeClr val="bg2"/>
                </a:solidFill>
              </a:rPr>
              <a:t> latiny – res publica = věc veřejná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bg2"/>
                </a:solidFill>
              </a:rPr>
              <a:t>h</a:t>
            </a:r>
            <a:r>
              <a:rPr lang="cs-CZ" b="1" dirty="0" smtClean="0">
                <a:solidFill>
                  <a:schemeClr val="bg2"/>
                </a:solidFill>
              </a:rPr>
              <a:t>lava státu</a:t>
            </a:r>
            <a:r>
              <a:rPr lang="cs-CZ" dirty="0" smtClean="0">
                <a:solidFill>
                  <a:schemeClr val="bg2"/>
                </a:solidFill>
              </a:rPr>
              <a:t> je do své funkce </a:t>
            </a:r>
            <a:r>
              <a:rPr lang="cs-CZ" b="1" dirty="0" smtClean="0">
                <a:solidFill>
                  <a:schemeClr val="bg2"/>
                </a:solidFill>
              </a:rPr>
              <a:t>volena</a:t>
            </a:r>
            <a:r>
              <a:rPr lang="cs-CZ" dirty="0" smtClean="0">
                <a:solidFill>
                  <a:schemeClr val="bg2"/>
                </a:solidFill>
              </a:rPr>
              <a:t>, ať už přímou nebo nepřímou volbou 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2"/>
                </a:solidFill>
              </a:rPr>
              <a:t>h</a:t>
            </a:r>
            <a:r>
              <a:rPr lang="cs-CZ" dirty="0" smtClean="0">
                <a:solidFill>
                  <a:schemeClr val="bg2"/>
                </a:solidFill>
              </a:rPr>
              <a:t>lava státu nese obvykle titul </a:t>
            </a:r>
            <a:r>
              <a:rPr lang="cs-CZ" b="1" dirty="0" smtClean="0">
                <a:solidFill>
                  <a:schemeClr val="bg2"/>
                </a:solidFill>
              </a:rPr>
              <a:t>prezident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2"/>
                </a:solidFill>
              </a:rPr>
              <a:t>l</a:t>
            </a:r>
            <a:r>
              <a:rPr lang="cs-CZ" dirty="0" smtClean="0">
                <a:solidFill>
                  <a:schemeClr val="bg2"/>
                </a:solidFill>
              </a:rPr>
              <a:t>ze ji vydělit na:</a:t>
            </a:r>
          </a:p>
          <a:p>
            <a:pPr marL="1714500" lvl="3" indent="-342900" algn="l"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FFFF00"/>
                </a:solidFill>
              </a:rPr>
              <a:t>p</a:t>
            </a:r>
            <a:r>
              <a:rPr lang="cs-CZ" dirty="0" smtClean="0">
                <a:solidFill>
                  <a:srgbClr val="FFFF00"/>
                </a:solidFill>
              </a:rPr>
              <a:t>rezidentskou –</a:t>
            </a:r>
            <a:r>
              <a:rPr lang="cs-CZ" dirty="0" smtClean="0">
                <a:solidFill>
                  <a:schemeClr val="bg2"/>
                </a:solidFill>
              </a:rPr>
              <a:t> hlavní moc ve státě má prezident (USA, Francie)</a:t>
            </a:r>
          </a:p>
          <a:p>
            <a:pPr marL="1714500" lvl="3" indent="-342900" algn="l"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FFFF00"/>
                </a:solidFill>
              </a:rPr>
              <a:t>p</a:t>
            </a:r>
            <a:r>
              <a:rPr lang="cs-CZ" dirty="0" smtClean="0">
                <a:solidFill>
                  <a:srgbClr val="FFFF00"/>
                </a:solidFill>
              </a:rPr>
              <a:t>arlamentní </a:t>
            </a:r>
            <a:r>
              <a:rPr lang="cs-CZ" dirty="0" smtClean="0">
                <a:solidFill>
                  <a:schemeClr val="bg2"/>
                </a:solidFill>
              </a:rPr>
              <a:t>- hlavní moc ve státě má parlament (ČR)  </a:t>
            </a:r>
            <a:endParaRPr lang="cs-CZ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027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7920880" cy="3672408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hlavy státu</a:t>
            </a:r>
            <a:endParaRPr lang="cs-CZ" b="1" dirty="0">
              <a:solidFill>
                <a:srgbClr val="FFFF00"/>
              </a:solidFill>
            </a:endParaRPr>
          </a:p>
          <a:p>
            <a:r>
              <a:rPr lang="cs-CZ" b="1" dirty="0" smtClean="0">
                <a:solidFill>
                  <a:srgbClr val="FFFF00"/>
                </a:solidFill>
              </a:rPr>
              <a:t>Republiky ve světě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2"/>
                </a:solidFill>
              </a:rPr>
              <a:t>na světě je více okolo 140 republik 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2"/>
                </a:solidFill>
              </a:rPr>
              <a:t>s</a:t>
            </a:r>
            <a:r>
              <a:rPr lang="cs-CZ" dirty="0" smtClean="0">
                <a:solidFill>
                  <a:schemeClr val="bg2"/>
                </a:solidFill>
              </a:rPr>
              <a:t>amotný fakt, že stát je stát je republikou nevypovídá nic o tom, zda jde o stá autokratický či demokratický, popř. unitární či složený (viz dále)   </a:t>
            </a:r>
          </a:p>
          <a:p>
            <a:pPr lvl="2" algn="l"/>
            <a:r>
              <a:rPr lang="cs-CZ" dirty="0" smtClean="0">
                <a:solidFill>
                  <a:schemeClr val="bg2"/>
                </a:solidFill>
              </a:rPr>
              <a:t> </a:t>
            </a:r>
            <a:endParaRPr lang="cs-CZ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47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7920880" cy="3672408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hlavy státu</a:t>
            </a:r>
            <a:endParaRPr lang="cs-CZ" b="1" dirty="0">
              <a:solidFill>
                <a:srgbClr val="FFFF00"/>
              </a:solidFill>
            </a:endParaRPr>
          </a:p>
          <a:p>
            <a:r>
              <a:rPr lang="cs-CZ" b="1" dirty="0" smtClean="0">
                <a:solidFill>
                  <a:srgbClr val="FFFF00"/>
                </a:solidFill>
              </a:rPr>
              <a:t>Republiky ve světě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2"/>
                </a:solidFill>
              </a:rPr>
              <a:t>zajímavé příklady republik: 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u="sng" dirty="0" smtClean="0">
                <a:solidFill>
                  <a:schemeClr val="bg2"/>
                </a:solidFill>
              </a:rPr>
              <a:t>USA, Rusko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u="sng" dirty="0" smtClean="0">
                <a:solidFill>
                  <a:schemeClr val="bg2"/>
                </a:solidFill>
              </a:rPr>
              <a:t>Čínská lidová republika</a:t>
            </a:r>
            <a:r>
              <a:rPr lang="cs-CZ" dirty="0" smtClean="0">
                <a:solidFill>
                  <a:schemeClr val="bg2"/>
                </a:solidFill>
              </a:rPr>
              <a:t> a </a:t>
            </a:r>
            <a:r>
              <a:rPr lang="cs-CZ" u="sng" dirty="0" smtClean="0">
                <a:solidFill>
                  <a:schemeClr val="bg2"/>
                </a:solidFill>
              </a:rPr>
              <a:t>Čínská republika</a:t>
            </a:r>
            <a:r>
              <a:rPr lang="cs-CZ" dirty="0" smtClean="0">
                <a:solidFill>
                  <a:schemeClr val="bg2"/>
                </a:solidFill>
              </a:rPr>
              <a:t> – dva navzájem se neuznávající státy nárokující si území toho druhého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u="sng" dirty="0" smtClean="0">
                <a:solidFill>
                  <a:schemeClr val="bg2"/>
                </a:solidFill>
              </a:rPr>
              <a:t>Nauru </a:t>
            </a:r>
            <a:r>
              <a:rPr lang="cs-CZ" dirty="0" smtClean="0">
                <a:solidFill>
                  <a:schemeClr val="bg2"/>
                </a:solidFill>
              </a:rPr>
              <a:t>– nejmenší republika na světě, </a:t>
            </a:r>
            <a:r>
              <a:rPr lang="cs-CZ" dirty="0">
                <a:solidFill>
                  <a:schemeClr val="bg2"/>
                </a:solidFill>
              </a:rPr>
              <a:t>l</a:t>
            </a:r>
            <a:r>
              <a:rPr lang="cs-CZ" dirty="0" smtClean="0">
                <a:solidFill>
                  <a:schemeClr val="bg2"/>
                </a:solidFill>
              </a:rPr>
              <a:t>eží v Tichém oceánu (21 km</a:t>
            </a:r>
            <a:r>
              <a:rPr lang="cs-CZ" baseline="30000" dirty="0" smtClean="0">
                <a:solidFill>
                  <a:schemeClr val="bg2"/>
                </a:solidFill>
              </a:rPr>
              <a:t>2</a:t>
            </a:r>
            <a:r>
              <a:rPr lang="cs-CZ" dirty="0" smtClean="0">
                <a:solidFill>
                  <a:schemeClr val="bg2"/>
                </a:solidFill>
              </a:rPr>
              <a:t>, asi 711 x menší než Rusko)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u="sng" dirty="0" smtClean="0">
                <a:solidFill>
                  <a:schemeClr val="bg2"/>
                </a:solidFill>
              </a:rPr>
              <a:t>San Marino</a:t>
            </a:r>
            <a:r>
              <a:rPr lang="cs-CZ" dirty="0" smtClean="0">
                <a:solidFill>
                  <a:schemeClr val="bg2"/>
                </a:solidFill>
              </a:rPr>
              <a:t>  - druhá nejmenší republika na světě, stát obklopený Itálií (enkláva), hlavou státu není prezident, nýbrž dva současně vládnoucí kapitáni volení na půl roku (podoba s konzuly ve starověkém Římě)</a:t>
            </a:r>
            <a:r>
              <a:rPr lang="cs-CZ" u="sng" dirty="0" smtClean="0">
                <a:solidFill>
                  <a:schemeClr val="bg2"/>
                </a:solidFill>
              </a:rPr>
              <a:t> </a:t>
            </a:r>
            <a:r>
              <a:rPr lang="cs-CZ" dirty="0" smtClean="0">
                <a:solidFill>
                  <a:schemeClr val="bg2"/>
                </a:solidFill>
              </a:rPr>
              <a:t>  </a:t>
            </a:r>
          </a:p>
          <a:p>
            <a:pPr lvl="2" algn="l"/>
            <a:r>
              <a:rPr lang="cs-CZ" dirty="0" smtClean="0">
                <a:solidFill>
                  <a:schemeClr val="bg2"/>
                </a:solidFill>
              </a:rPr>
              <a:t> </a:t>
            </a:r>
            <a:endParaRPr lang="cs-CZ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64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75011" y="971075"/>
            <a:ext cx="7920880" cy="3672408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hlavy státu</a:t>
            </a:r>
            <a:endParaRPr lang="cs-CZ" b="1" dirty="0">
              <a:solidFill>
                <a:srgbClr val="FFFF00"/>
              </a:solidFill>
            </a:endParaRPr>
          </a:p>
          <a:p>
            <a:r>
              <a:rPr lang="cs-CZ" b="1" dirty="0" smtClean="0">
                <a:solidFill>
                  <a:srgbClr val="FFFF00"/>
                </a:solidFill>
              </a:rPr>
              <a:t>Republiky ve světě</a:t>
            </a:r>
          </a:p>
        </p:txBody>
      </p:sp>
      <p:grpSp>
        <p:nvGrpSpPr>
          <p:cNvPr id="9" name="Skupina 8"/>
          <p:cNvGrpSpPr/>
          <p:nvPr/>
        </p:nvGrpSpPr>
        <p:grpSpPr>
          <a:xfrm>
            <a:off x="2824422" y="1903390"/>
            <a:ext cx="1401389" cy="1146325"/>
            <a:chOff x="755576" y="2232442"/>
            <a:chExt cx="1401389" cy="1146325"/>
          </a:xfrm>
        </p:grpSpPr>
        <p:pic>
          <p:nvPicPr>
            <p:cNvPr id="4098" name="Picture 2" descr="http://www.cojeco.cz/Attach/ilustrations/cpos392e7a64205f4.gif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2232442"/>
              <a:ext cx="936104" cy="7239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0" name="Picture 4" descr="http://www.cojeco.cz/attach/image/med/97/e2ac/97e2aceff056732578f6194a2750a6a3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0861" y="2754698"/>
              <a:ext cx="936104" cy="6240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Skupina 10"/>
          <p:cNvGrpSpPr/>
          <p:nvPr/>
        </p:nvGrpSpPr>
        <p:grpSpPr>
          <a:xfrm>
            <a:off x="7381383" y="3500129"/>
            <a:ext cx="1237686" cy="1309261"/>
            <a:chOff x="4708492" y="1582137"/>
            <a:chExt cx="1921254" cy="1893927"/>
          </a:xfrm>
        </p:grpSpPr>
        <p:pic>
          <p:nvPicPr>
            <p:cNvPr id="4104" name="Picture 8" descr="http://www.cojeco.cz/Attach/ilustrations/cpos392e78caaacbd.gi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8492" y="1582137"/>
              <a:ext cx="1120282" cy="11725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2" name="Picture 6" descr="http://www.cojeco.cz/attach/image/med/c0/8508/c0850841c03f4f6e3787923570e73b60.gi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0996" y="2523564"/>
              <a:ext cx="1428750" cy="95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Skupina 11"/>
          <p:cNvGrpSpPr/>
          <p:nvPr/>
        </p:nvGrpSpPr>
        <p:grpSpPr>
          <a:xfrm>
            <a:off x="5167119" y="1913460"/>
            <a:ext cx="1617332" cy="1095375"/>
            <a:chOff x="5885461" y="1402063"/>
            <a:chExt cx="2331707" cy="1630031"/>
          </a:xfrm>
        </p:grpSpPr>
        <p:pic>
          <p:nvPicPr>
            <p:cNvPr id="4106" name="Picture 10" descr="http://www.cojeco.cz/Attach/ilustrations/cpos393f8d594ff29.gif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5461" y="1402063"/>
              <a:ext cx="1428750" cy="1095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8" name="Picture 12" descr="http://www.cojeco.cz/attach/image/med/ce/b031/ceb031471314be6c8d1170808d663fd7.gif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8418" y="2079594"/>
              <a:ext cx="1428750" cy="95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Skupina 9"/>
          <p:cNvGrpSpPr/>
          <p:nvPr/>
        </p:nvGrpSpPr>
        <p:grpSpPr>
          <a:xfrm>
            <a:off x="680716" y="3500129"/>
            <a:ext cx="1428750" cy="1209734"/>
            <a:chOff x="2586075" y="2169033"/>
            <a:chExt cx="2143125" cy="1904385"/>
          </a:xfrm>
        </p:grpSpPr>
        <p:pic>
          <p:nvPicPr>
            <p:cNvPr id="4110" name="Picture 14" descr="http://www.cojeco.cz/Attach/ilustrations/cpos393f5d5cda32b.gif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6075" y="2169033"/>
              <a:ext cx="1080120" cy="12097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12" name="Picture 16" descr="http://www.cojeco.cz/attach/image/med/3d/c6b8/3dc6b8bc64c12fc04d4a49a3f2161b4c.gif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0450" y="3120918"/>
              <a:ext cx="1428750" cy="95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" name="Skupina 12"/>
          <p:cNvGrpSpPr/>
          <p:nvPr/>
        </p:nvGrpSpPr>
        <p:grpSpPr>
          <a:xfrm>
            <a:off x="2924744" y="3500129"/>
            <a:ext cx="2889873" cy="1253068"/>
            <a:chOff x="-396552" y="3714754"/>
            <a:chExt cx="3697002" cy="2056592"/>
          </a:xfrm>
        </p:grpSpPr>
        <p:pic>
          <p:nvPicPr>
            <p:cNvPr id="4114" name="Picture 18" descr="http://www.cojeco.cz/Attach/ilustrations/cpos3936254b90f06.gif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3714754"/>
              <a:ext cx="1428750" cy="14954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16" name="Picture 20" descr="http://www.cojeco.cz/attach/image/med/3e/3e5d/3e3e5d11dfa5c4ebcbf4eb7b6213d9a3.gif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96552" y="4818846"/>
              <a:ext cx="1428750" cy="95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18" name="Picture 22" descr="http://www.cojeco.cz/attach/image/med/6b/f151/6bf15104f2d25b27cc99f97ebb247657.gif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1700" y="4815097"/>
              <a:ext cx="1428750" cy="95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5" name="Podnadpis 2"/>
          <p:cNvSpPr txBox="1">
            <a:spLocks/>
          </p:cNvSpPr>
          <p:nvPr/>
        </p:nvSpPr>
        <p:spPr>
          <a:xfrm>
            <a:off x="1953141" y="2664093"/>
            <a:ext cx="1331614" cy="355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buClr>
                <a:schemeClr val="bg2"/>
              </a:buClr>
              <a:buFontTx/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600" dirty="0" smtClean="0">
                <a:solidFill>
                  <a:srgbClr val="FFFF00"/>
                </a:solidFill>
              </a:rPr>
              <a:t>San Marino</a:t>
            </a:r>
          </a:p>
        </p:txBody>
      </p:sp>
      <p:sp>
        <p:nvSpPr>
          <p:cNvPr id="26" name="Podnadpis 2"/>
          <p:cNvSpPr txBox="1">
            <a:spLocks/>
          </p:cNvSpPr>
          <p:nvPr/>
        </p:nvSpPr>
        <p:spPr>
          <a:xfrm>
            <a:off x="4834995" y="2665084"/>
            <a:ext cx="980336" cy="355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buClr>
                <a:schemeClr val="bg2"/>
              </a:buClr>
              <a:buFontTx/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600" dirty="0" smtClean="0">
                <a:solidFill>
                  <a:srgbClr val="FFFF00"/>
                </a:solidFill>
              </a:rPr>
              <a:t>Nauru</a:t>
            </a:r>
          </a:p>
        </p:txBody>
      </p:sp>
      <p:sp>
        <p:nvSpPr>
          <p:cNvPr id="27" name="Podnadpis 2"/>
          <p:cNvSpPr txBox="1">
            <a:spLocks/>
          </p:cNvSpPr>
          <p:nvPr/>
        </p:nvSpPr>
        <p:spPr>
          <a:xfrm>
            <a:off x="190548" y="4302225"/>
            <a:ext cx="980336" cy="355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buClr>
                <a:schemeClr val="bg2"/>
              </a:buClr>
              <a:buFontTx/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600" dirty="0" smtClean="0">
                <a:solidFill>
                  <a:srgbClr val="FFFF00"/>
                </a:solidFill>
              </a:rPr>
              <a:t>USA</a:t>
            </a:r>
          </a:p>
        </p:txBody>
      </p:sp>
      <p:sp>
        <p:nvSpPr>
          <p:cNvPr id="28" name="Podnadpis 2"/>
          <p:cNvSpPr txBox="1">
            <a:spLocks/>
          </p:cNvSpPr>
          <p:nvPr/>
        </p:nvSpPr>
        <p:spPr>
          <a:xfrm>
            <a:off x="2992988" y="4766263"/>
            <a:ext cx="980336" cy="355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buClr>
                <a:schemeClr val="bg2"/>
              </a:buClr>
              <a:buFontTx/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600" dirty="0" smtClean="0">
                <a:solidFill>
                  <a:srgbClr val="FFFF00"/>
                </a:solidFill>
              </a:rPr>
              <a:t>ČLR</a:t>
            </a: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4766036" y="4726289"/>
            <a:ext cx="980336" cy="355872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l" defTabSz="914400" rtl="0" eaLnBrk="1" latinLnBrk="0" hangingPunct="1">
              <a:spcBef>
                <a:spcPts val="1200"/>
              </a:spcBef>
              <a:buClr>
                <a:schemeClr val="bg2"/>
              </a:buClr>
              <a:buFontTx/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600" dirty="0" smtClean="0">
                <a:solidFill>
                  <a:srgbClr val="FFFF00"/>
                </a:solidFill>
              </a:rPr>
              <a:t>Čínská republika</a:t>
            </a:r>
          </a:p>
        </p:txBody>
      </p:sp>
      <p:sp>
        <p:nvSpPr>
          <p:cNvPr id="30" name="Podnadpis 2"/>
          <p:cNvSpPr txBox="1">
            <a:spLocks/>
          </p:cNvSpPr>
          <p:nvPr/>
        </p:nvSpPr>
        <p:spPr>
          <a:xfrm>
            <a:off x="6732759" y="4349137"/>
            <a:ext cx="980336" cy="355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buClr>
                <a:schemeClr val="bg2"/>
              </a:buClr>
              <a:buFontTx/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600" dirty="0" smtClean="0">
                <a:solidFill>
                  <a:srgbClr val="FFFF00"/>
                </a:solidFill>
              </a:rPr>
              <a:t>Rusko</a:t>
            </a:r>
          </a:p>
        </p:txBody>
      </p:sp>
    </p:spTree>
    <p:extLst>
      <p:ext uri="{BB962C8B-B14F-4D97-AF65-F5344CB8AC3E}">
        <p14:creationId xmlns:p14="http://schemas.microsoft.com/office/powerpoint/2010/main" val="152231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7920880" cy="367240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hlavy státu</a:t>
            </a:r>
            <a:endParaRPr lang="cs-CZ" b="1" dirty="0" smtClean="0">
              <a:solidFill>
                <a:srgbClr val="FFFF00"/>
              </a:solidFill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rgbClr val="FFFF00"/>
                </a:solidFill>
              </a:rPr>
              <a:t>m</a:t>
            </a:r>
            <a:r>
              <a:rPr lang="cs-CZ" b="1" dirty="0" smtClean="0">
                <a:solidFill>
                  <a:srgbClr val="FFFF00"/>
                </a:solidFill>
              </a:rPr>
              <a:t>onarchie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2"/>
                </a:solidFill>
              </a:rPr>
              <a:t>s</a:t>
            </a:r>
            <a:r>
              <a:rPr lang="cs-CZ" dirty="0" smtClean="0">
                <a:solidFill>
                  <a:schemeClr val="bg2"/>
                </a:solidFill>
              </a:rPr>
              <a:t>tátní zřízení, ve kterém se </a:t>
            </a:r>
            <a:r>
              <a:rPr lang="cs-CZ" b="1" dirty="0" smtClean="0">
                <a:solidFill>
                  <a:schemeClr val="bg2"/>
                </a:solidFill>
              </a:rPr>
              <a:t>hlava státu dostává k moci dědičně</a:t>
            </a:r>
            <a:r>
              <a:rPr lang="cs-CZ" dirty="0" smtClean="0">
                <a:solidFill>
                  <a:schemeClr val="bg2"/>
                </a:solidFill>
              </a:rPr>
              <a:t> jakožto člen vládnoucí dynastie, není tedy volena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2"/>
                </a:solidFill>
              </a:rPr>
              <a:t>o</a:t>
            </a:r>
            <a:r>
              <a:rPr lang="cs-CZ" dirty="0" smtClean="0">
                <a:solidFill>
                  <a:schemeClr val="bg2"/>
                </a:solidFill>
              </a:rPr>
              <a:t>becně se tato hlava státu označuje jako </a:t>
            </a:r>
            <a:r>
              <a:rPr lang="cs-CZ" b="1" dirty="0" smtClean="0">
                <a:solidFill>
                  <a:schemeClr val="bg2"/>
                </a:solidFill>
              </a:rPr>
              <a:t>panovník, </a:t>
            </a:r>
            <a:r>
              <a:rPr lang="cs-CZ" dirty="0" smtClean="0">
                <a:solidFill>
                  <a:schemeClr val="bg2"/>
                </a:solidFill>
              </a:rPr>
              <a:t>v jednotlivých zemích má různé označení: </a:t>
            </a:r>
            <a:r>
              <a:rPr lang="cs-CZ" b="1" dirty="0" smtClean="0">
                <a:solidFill>
                  <a:schemeClr val="bg2"/>
                </a:solidFill>
              </a:rPr>
              <a:t>císař, král, kníže, vévoda, sultán, emír, papež </a:t>
            </a:r>
            <a:r>
              <a:rPr lang="cs-CZ" dirty="0" smtClean="0">
                <a:solidFill>
                  <a:schemeClr val="bg2"/>
                </a:solidFill>
              </a:rPr>
              <a:t>atd. 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2"/>
                </a:solidFill>
              </a:rPr>
              <a:t>Existují dva základní typy monarchie</a:t>
            </a:r>
          </a:p>
          <a:p>
            <a:pPr marL="1714500" lvl="3" indent="-3429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rgbClr val="FFFF00"/>
                </a:solidFill>
              </a:rPr>
              <a:t>absolutistická </a:t>
            </a:r>
            <a:r>
              <a:rPr lang="cs-CZ" dirty="0" smtClean="0">
                <a:solidFill>
                  <a:schemeClr val="bg2"/>
                </a:solidFill>
              </a:rPr>
              <a:t>- panovník vládne neomezeně, autokraticky</a:t>
            </a:r>
          </a:p>
          <a:p>
            <a:pPr marL="1714500" lvl="3" indent="-342900" algn="l"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FFFF00"/>
                </a:solidFill>
              </a:rPr>
              <a:t>k</a:t>
            </a:r>
            <a:r>
              <a:rPr lang="cs-CZ" dirty="0" smtClean="0">
                <a:solidFill>
                  <a:srgbClr val="FFFF00"/>
                </a:solidFill>
              </a:rPr>
              <a:t>onstituční (ústavní, parlamentní) </a:t>
            </a:r>
            <a:r>
              <a:rPr lang="cs-CZ" dirty="0" smtClean="0">
                <a:solidFill>
                  <a:schemeClr val="bg2"/>
                </a:solidFill>
              </a:rPr>
              <a:t>– panovníkova moc je přesně dána ústavou, kterou schvaluje parlament, často je moc panovníka jen formální (ceremoniální), bez faktických pravomocí 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0589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7920880" cy="3672408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hlavy státu</a:t>
            </a:r>
            <a:endParaRPr lang="cs-CZ" b="1" dirty="0" smtClean="0">
              <a:solidFill>
                <a:srgbClr val="FFFF00"/>
              </a:solidFill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rgbClr val="FFFF00"/>
                </a:solidFill>
              </a:rPr>
              <a:t>m</a:t>
            </a:r>
            <a:r>
              <a:rPr lang="cs-CZ" b="1" dirty="0" smtClean="0">
                <a:solidFill>
                  <a:srgbClr val="FFFF00"/>
                </a:solidFill>
              </a:rPr>
              <a:t>onarchie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2"/>
                </a:solidFill>
              </a:rPr>
              <a:t>udává se, že na světě je přibližně 45 monarchií, přičemž řada z nich je součástí tzv. </a:t>
            </a:r>
            <a:r>
              <a:rPr lang="cs-CZ" b="1" dirty="0" smtClean="0">
                <a:solidFill>
                  <a:schemeClr val="bg2"/>
                </a:solidFill>
              </a:rPr>
              <a:t>Commonwealthu – </a:t>
            </a:r>
            <a:r>
              <a:rPr lang="cs-CZ" dirty="0" smtClean="0">
                <a:solidFill>
                  <a:schemeClr val="bg2"/>
                </a:solidFill>
              </a:rPr>
              <a:t>britského společenství, jehož formální hlavou je britská královna Alžběta II. (mj. Kanada, Austrálie) 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2"/>
                </a:solidFill>
              </a:rPr>
              <a:t>s</a:t>
            </a:r>
            <a:r>
              <a:rPr lang="cs-CZ" dirty="0" smtClean="0">
                <a:solidFill>
                  <a:schemeClr val="bg2"/>
                </a:solidFill>
              </a:rPr>
              <a:t>amotný fakt, že je stát monarchií ještě nic nevypovídá o tom, zda se jedná o stát demokratický či autokratický, případně unitární nebo složený (viz dále)</a:t>
            </a:r>
          </a:p>
        </p:txBody>
      </p:sp>
    </p:spTree>
    <p:extLst>
      <p:ext uri="{BB962C8B-B14F-4D97-AF65-F5344CB8AC3E}">
        <p14:creationId xmlns:p14="http://schemas.microsoft.com/office/powerpoint/2010/main" val="1973745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7920880" cy="367240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hlavy státu</a:t>
            </a:r>
            <a:endParaRPr lang="cs-CZ" b="1" dirty="0">
              <a:solidFill>
                <a:srgbClr val="FFFF00"/>
              </a:solidFill>
            </a:endParaRPr>
          </a:p>
          <a:p>
            <a:r>
              <a:rPr lang="cs-CZ" b="1" dirty="0" smtClean="0">
                <a:solidFill>
                  <a:srgbClr val="FFFF00"/>
                </a:solidFill>
              </a:rPr>
              <a:t>Monarchie ve světě 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2"/>
                </a:solidFill>
              </a:rPr>
              <a:t>zajímavé příklady monarchií: 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u="sng" dirty="0" smtClean="0">
                <a:solidFill>
                  <a:srgbClr val="FFFF00"/>
                </a:solidFill>
              </a:rPr>
              <a:t>absolutistické: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smtClean="0">
                <a:solidFill>
                  <a:schemeClr val="bg2"/>
                </a:solidFill>
              </a:rPr>
              <a:t>Saudská Arábie a další státy regionu Arabského poloostrova, Vatikán (zvláštní případ – tzv. </a:t>
            </a:r>
            <a:r>
              <a:rPr lang="cs-CZ" b="1" dirty="0" smtClean="0">
                <a:solidFill>
                  <a:schemeClr val="bg2"/>
                </a:solidFill>
              </a:rPr>
              <a:t>teokracie – </a:t>
            </a:r>
            <a:r>
              <a:rPr lang="cs-CZ" dirty="0" smtClean="0">
                <a:solidFill>
                  <a:schemeClr val="bg2"/>
                </a:solidFill>
              </a:rPr>
              <a:t>„církevní monarchie“, v čele papež)</a:t>
            </a:r>
            <a:endParaRPr lang="cs-CZ" u="sng" dirty="0" smtClean="0">
              <a:solidFill>
                <a:schemeClr val="bg2"/>
              </a:solidFill>
            </a:endParaRP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u="sng" dirty="0">
                <a:solidFill>
                  <a:srgbClr val="FFFF00"/>
                </a:solidFill>
              </a:rPr>
              <a:t>k</a:t>
            </a:r>
            <a:r>
              <a:rPr lang="cs-CZ" u="sng" dirty="0" smtClean="0">
                <a:solidFill>
                  <a:srgbClr val="FFFF00"/>
                </a:solidFill>
              </a:rPr>
              <a:t>onstituční: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smtClean="0">
                <a:solidFill>
                  <a:schemeClr val="bg2"/>
                </a:solidFill>
              </a:rPr>
              <a:t>Velká Británie, Kanada, Austrálie, Švédsko, Norsko, Španělsko, Japonsko </a:t>
            </a:r>
            <a:r>
              <a:rPr lang="cs-CZ" dirty="0">
                <a:solidFill>
                  <a:schemeClr val="bg2"/>
                </a:solidFill>
              </a:rPr>
              <a:t>(</a:t>
            </a:r>
            <a:r>
              <a:rPr lang="cs-CZ" dirty="0" smtClean="0">
                <a:solidFill>
                  <a:schemeClr val="bg2"/>
                </a:solidFill>
              </a:rPr>
              <a:t>jediné císařství světa), Monako (knížectví), Lichtenštejnsko (velkovévodství), Brunej (sultanát), Spojené arabské emiráty (v čele emírové, kteří však mezi sebou volí „prezidenta“, paradoxní situace)</a:t>
            </a:r>
          </a:p>
        </p:txBody>
      </p:sp>
    </p:spTree>
    <p:extLst>
      <p:ext uri="{BB962C8B-B14F-4D97-AF65-F5344CB8AC3E}">
        <p14:creationId xmlns:p14="http://schemas.microsoft.com/office/powerpoint/2010/main" val="68739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Alžběta II">
            <a:hlinkClick r:id="rId2" tooltip="Alžběta II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794" y="2017664"/>
            <a:ext cx="2132526" cy="263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www.cojeco.cz/Attach/ilustrations/cpos393f535e188b7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412" y="2930890"/>
            <a:ext cx="1218431" cy="136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7920880" cy="3672408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hlavy státu</a:t>
            </a:r>
            <a:endParaRPr lang="cs-CZ" b="1" dirty="0">
              <a:solidFill>
                <a:srgbClr val="FFFF00"/>
              </a:solidFill>
            </a:endParaRPr>
          </a:p>
          <a:p>
            <a:r>
              <a:rPr lang="cs-CZ" b="1" dirty="0" smtClean="0">
                <a:solidFill>
                  <a:srgbClr val="FFFF00"/>
                </a:solidFill>
              </a:rPr>
              <a:t>Monarchie ve světě </a:t>
            </a:r>
          </a:p>
        </p:txBody>
      </p:sp>
      <p:pic>
        <p:nvPicPr>
          <p:cNvPr id="5126" name="Picture 6" descr="http://www.cojeco.cz/Attach/ilustrations/cpos3935f48c6ca1a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067" y="3214384"/>
            <a:ext cx="1428750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www.cojeco.cz/attach/image/med/09/b0d7/09b0d74c04df5ec33239fc5e18739cfc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4938" y="4011910"/>
            <a:ext cx="1428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Skupina 5"/>
          <p:cNvGrpSpPr/>
          <p:nvPr/>
        </p:nvGrpSpPr>
        <p:grpSpPr>
          <a:xfrm>
            <a:off x="6524171" y="1018805"/>
            <a:ext cx="2252341" cy="1476963"/>
            <a:chOff x="6340697" y="1158859"/>
            <a:chExt cx="2252341" cy="1476963"/>
          </a:xfrm>
        </p:grpSpPr>
        <p:pic>
          <p:nvPicPr>
            <p:cNvPr id="5134" name="Picture 14" descr="http://www.cojeco.cz/Attach/ilustrations/cpos393f8810e2783.gif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0697" y="1158859"/>
              <a:ext cx="1428750" cy="1095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2" name="Picture 12" descr="http://www.cojeco.cz/attach/image/med/8f/e792/8fe792ff99792a12b566fbf66f9fefe6.gif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288" y="1683322"/>
              <a:ext cx="1428750" cy="95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136" name="Picture 16" descr="Commonwealth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57287"/>
            <a:ext cx="1253610" cy="940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cojeco.cz/attach/image/med/ae/2f07/ae2f070f4109733137f4a7c652275802.gif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442" y="4080114"/>
            <a:ext cx="1224136" cy="816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ile:Pope Francis in March 2013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223" y="2813319"/>
            <a:ext cx="1489414" cy="1489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Podnadpis 2"/>
          <p:cNvSpPr txBox="1">
            <a:spLocks/>
          </p:cNvSpPr>
          <p:nvPr/>
        </p:nvSpPr>
        <p:spPr>
          <a:xfrm>
            <a:off x="5758928" y="4708051"/>
            <a:ext cx="1296144" cy="3763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buClr>
                <a:schemeClr val="bg2"/>
              </a:buClr>
              <a:buFontTx/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600" dirty="0" smtClean="0">
                <a:solidFill>
                  <a:srgbClr val="FFFF00"/>
                </a:solidFill>
              </a:rPr>
              <a:t>Alžběta II.</a:t>
            </a:r>
          </a:p>
        </p:txBody>
      </p:sp>
      <p:sp>
        <p:nvSpPr>
          <p:cNvPr id="16" name="Podnadpis 2"/>
          <p:cNvSpPr txBox="1">
            <a:spLocks/>
          </p:cNvSpPr>
          <p:nvPr/>
        </p:nvSpPr>
        <p:spPr>
          <a:xfrm>
            <a:off x="971600" y="4320602"/>
            <a:ext cx="1974660" cy="5086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buClr>
                <a:schemeClr val="bg2"/>
              </a:buClr>
              <a:buFontTx/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12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600" dirty="0">
                <a:solidFill>
                  <a:srgbClr val="FFFF00"/>
                </a:solidFill>
              </a:rPr>
              <a:t>p</a:t>
            </a:r>
            <a:r>
              <a:rPr lang="cs-CZ" sz="1600" dirty="0" smtClean="0">
                <a:solidFill>
                  <a:srgbClr val="FFFF00"/>
                </a:solidFill>
              </a:rPr>
              <a:t>apež František</a:t>
            </a:r>
          </a:p>
        </p:txBody>
      </p:sp>
      <p:pic>
        <p:nvPicPr>
          <p:cNvPr id="5" name="Picture 16" descr="http://www.cojeco.cz/Attach/ilustrations/cpos3935152968752.gif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225" y="2210749"/>
            <a:ext cx="1428750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http://www.cojeco.cz/attach/image/med/57/02dd/5702dd0b0552f96c71f98970e5469836.gif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010" y="2254234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76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1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7920880" cy="3672408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územní dělby moci ve státě</a:t>
            </a:r>
            <a:endParaRPr lang="cs-CZ" b="1" dirty="0" smtClean="0">
              <a:solidFill>
                <a:srgbClr val="FFFF00"/>
              </a:solidFill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FFFF00"/>
                </a:solidFill>
              </a:rPr>
              <a:t>unitární stát 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2"/>
                </a:solidFill>
              </a:rPr>
              <a:t>stát složený „z jednoho celku“, s jedním právním systémem, s jednou vládou a s nedělitelným územím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2"/>
                </a:solidFill>
              </a:rPr>
              <a:t>s</a:t>
            </a:r>
            <a:r>
              <a:rPr lang="cs-CZ" dirty="0" smtClean="0">
                <a:solidFill>
                  <a:schemeClr val="bg2"/>
                </a:solidFill>
              </a:rPr>
              <a:t>tát se i přesto může dělit na určité celky (např. v ČR na kraje), které mají částečnou autonomii, ty však nemají vlastní vládu a  vlastní zákony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2"/>
                </a:solidFill>
              </a:rPr>
              <a:t>mezi unitární státy patří tedy i Česká republika nebo Slovensko, největším unitárním státem světa je pak Čínská lidová republika </a:t>
            </a:r>
          </a:p>
        </p:txBody>
      </p:sp>
    </p:spTree>
    <p:extLst>
      <p:ext uri="{BB962C8B-B14F-4D97-AF65-F5344CB8AC3E}">
        <p14:creationId xmlns:p14="http://schemas.microsoft.com/office/powerpoint/2010/main" val="46646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7920880" cy="3672408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územní dělby moci ve státě</a:t>
            </a:r>
            <a:endParaRPr lang="cs-CZ" b="1" dirty="0" smtClean="0">
              <a:solidFill>
                <a:srgbClr val="FFFF00"/>
              </a:solidFill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FFFF00"/>
                </a:solidFill>
              </a:rPr>
              <a:t>unitární státy na světě</a:t>
            </a:r>
          </a:p>
        </p:txBody>
      </p:sp>
      <p:pic>
        <p:nvPicPr>
          <p:cNvPr id="7170" name="Picture 2" descr="Soubor:Map of unitary states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049333"/>
            <a:ext cx="5256584" cy="2700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560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7920880" cy="3672408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územní dělby moci ve státě</a:t>
            </a:r>
            <a:endParaRPr lang="cs-CZ" b="1" dirty="0" smtClean="0">
              <a:solidFill>
                <a:srgbClr val="FFFF00"/>
              </a:solidFill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FFFF00"/>
                </a:solidFill>
              </a:rPr>
              <a:t>složený stát 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2"/>
                </a:solidFill>
              </a:rPr>
              <a:t>stát složený z více do značné míry autonomních celků, které mají svou vlastní vládu s ministerstvy, své vlastní zákony platné na svém území (mohou se do jisté míry lišit od zákonů jiných celků téhož státu)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2"/>
                </a:solidFill>
              </a:rPr>
              <a:t>t</a:t>
            </a:r>
            <a:r>
              <a:rPr lang="cs-CZ" dirty="0" smtClean="0">
                <a:solidFill>
                  <a:schemeClr val="bg2"/>
                </a:solidFill>
              </a:rPr>
              <a:t>yto celky pak mohou mít různé názvy: </a:t>
            </a:r>
            <a:r>
              <a:rPr lang="cs-CZ" b="1" dirty="0" smtClean="0">
                <a:solidFill>
                  <a:schemeClr val="bg2"/>
                </a:solidFill>
              </a:rPr>
              <a:t>státy </a:t>
            </a:r>
            <a:r>
              <a:rPr lang="cs-CZ" dirty="0" smtClean="0">
                <a:solidFill>
                  <a:schemeClr val="bg2"/>
                </a:solidFill>
              </a:rPr>
              <a:t>(USA)</a:t>
            </a:r>
            <a:r>
              <a:rPr lang="cs-CZ" b="1" dirty="0" smtClean="0">
                <a:solidFill>
                  <a:schemeClr val="bg2"/>
                </a:solidFill>
              </a:rPr>
              <a:t>, republiky </a:t>
            </a:r>
            <a:r>
              <a:rPr lang="cs-CZ" dirty="0" smtClean="0">
                <a:solidFill>
                  <a:schemeClr val="bg2"/>
                </a:solidFill>
              </a:rPr>
              <a:t>(Rusko)</a:t>
            </a:r>
            <a:r>
              <a:rPr lang="cs-CZ" b="1" dirty="0" smtClean="0">
                <a:solidFill>
                  <a:schemeClr val="bg2"/>
                </a:solidFill>
              </a:rPr>
              <a:t>, provincie a teritoria </a:t>
            </a:r>
            <a:r>
              <a:rPr lang="cs-CZ" dirty="0" smtClean="0">
                <a:solidFill>
                  <a:schemeClr val="bg2"/>
                </a:solidFill>
              </a:rPr>
              <a:t>(Kanada, Austrálie), </a:t>
            </a:r>
            <a:r>
              <a:rPr lang="cs-CZ" b="1" dirty="0" smtClean="0">
                <a:solidFill>
                  <a:schemeClr val="bg2"/>
                </a:solidFill>
              </a:rPr>
              <a:t>spolkové země </a:t>
            </a:r>
            <a:r>
              <a:rPr lang="cs-CZ" dirty="0" smtClean="0">
                <a:solidFill>
                  <a:schemeClr val="bg2"/>
                </a:solidFill>
              </a:rPr>
              <a:t>(Německo, Rakousko)</a:t>
            </a:r>
            <a:r>
              <a:rPr lang="cs-CZ" b="1" dirty="0" smtClean="0">
                <a:solidFill>
                  <a:schemeClr val="bg2"/>
                </a:solidFill>
              </a:rPr>
              <a:t> kantony </a:t>
            </a:r>
            <a:r>
              <a:rPr lang="cs-CZ" dirty="0" smtClean="0">
                <a:solidFill>
                  <a:schemeClr val="bg2"/>
                </a:solidFill>
              </a:rPr>
              <a:t>(Švýcarsko)</a:t>
            </a:r>
          </a:p>
        </p:txBody>
      </p:sp>
    </p:spTree>
    <p:extLst>
      <p:ext uri="{BB962C8B-B14F-4D97-AF65-F5344CB8AC3E}">
        <p14:creationId xmlns:p14="http://schemas.microsoft.com/office/powerpoint/2010/main" val="102268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059582"/>
            <a:ext cx="7920880" cy="3939902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územní dělby moci ve státě</a:t>
            </a:r>
            <a:endParaRPr lang="cs-CZ" b="1" dirty="0" smtClean="0">
              <a:solidFill>
                <a:srgbClr val="FFFF00"/>
              </a:solidFill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FFFF00"/>
                </a:solidFill>
              </a:rPr>
              <a:t>složený stát 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2"/>
                </a:solidFill>
              </a:rPr>
              <a:t>složené státy se obvykle dělí do dvou typů:</a:t>
            </a:r>
          </a:p>
          <a:p>
            <a:pPr marL="1714500" lvl="3" indent="-3429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rgbClr val="FFFF00"/>
                </a:solidFill>
              </a:rPr>
              <a:t>federace</a:t>
            </a:r>
          </a:p>
          <a:p>
            <a:pPr marL="2171700" lvl="4" indent="-3429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2"/>
                </a:solidFill>
              </a:rPr>
              <a:t>nad autonomními vládami jednotlivých územních celků stojí </a:t>
            </a:r>
            <a:r>
              <a:rPr lang="cs-CZ" b="1" dirty="0" smtClean="0">
                <a:solidFill>
                  <a:schemeClr val="bg2"/>
                </a:solidFill>
              </a:rPr>
              <a:t>společná federální vláda </a:t>
            </a:r>
            <a:r>
              <a:rPr lang="cs-CZ" dirty="0" smtClean="0">
                <a:solidFill>
                  <a:schemeClr val="bg2"/>
                </a:solidFill>
              </a:rPr>
              <a:t>– bývá méně početná něž vlády celků, zabezpečuje </a:t>
            </a:r>
            <a:r>
              <a:rPr lang="cs-CZ" b="1" dirty="0" smtClean="0">
                <a:solidFill>
                  <a:schemeClr val="bg2"/>
                </a:solidFill>
              </a:rPr>
              <a:t>klíčová ministerstva</a:t>
            </a:r>
            <a:r>
              <a:rPr lang="cs-CZ" dirty="0" smtClean="0">
                <a:solidFill>
                  <a:schemeClr val="bg2"/>
                </a:solidFill>
              </a:rPr>
              <a:t>, která z logiky věci vyžadují jednotnou politiku (finance, zahraničí, obrana)</a:t>
            </a:r>
          </a:p>
          <a:p>
            <a:pPr marL="2171700" lvl="4" indent="-3429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2"/>
                </a:solidFill>
              </a:rPr>
              <a:t>za federaci se dají považovat prakticky všechny složené státy světa</a:t>
            </a:r>
          </a:p>
          <a:p>
            <a:pPr marL="1714500" lvl="3" indent="-3429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rgbClr val="FFFF00"/>
                </a:solidFill>
              </a:rPr>
              <a:t>konfederace</a:t>
            </a:r>
          </a:p>
          <a:p>
            <a:pPr marL="2171700" lvl="4" indent="-3429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2"/>
                </a:solidFill>
              </a:rPr>
              <a:t>„volná federace“, jednotlivé celky jsou de iure nezávislými státy, které se dobrovolně rozhodli vzdát se části své suverenity a postupovat v některých otázkách centralisticky</a:t>
            </a:r>
          </a:p>
          <a:p>
            <a:pPr marL="2171700" lvl="4" indent="-3429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2"/>
                </a:solidFill>
              </a:rPr>
              <a:t>de iure je jedinou konfederací na světě </a:t>
            </a:r>
            <a:r>
              <a:rPr lang="cs-CZ" b="1" dirty="0" smtClean="0">
                <a:solidFill>
                  <a:schemeClr val="bg2"/>
                </a:solidFill>
              </a:rPr>
              <a:t>Švýcarsko </a:t>
            </a:r>
            <a:r>
              <a:rPr lang="cs-CZ" dirty="0" smtClean="0">
                <a:solidFill>
                  <a:schemeClr val="bg2"/>
                </a:solidFill>
              </a:rPr>
              <a:t>(Helvétská konfederace), již po desítky let však de facto používá federativní uspořádání</a:t>
            </a:r>
          </a:p>
          <a:p>
            <a:pPr marL="2171700" lvl="4" indent="-342900" algn="l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2"/>
                </a:solidFill>
              </a:rPr>
              <a:t>j</a:t>
            </a:r>
            <a:r>
              <a:rPr lang="cs-CZ" dirty="0" smtClean="0">
                <a:solidFill>
                  <a:schemeClr val="bg2"/>
                </a:solidFill>
              </a:rPr>
              <a:t>ako  konfederace je někdy označována i </a:t>
            </a:r>
            <a:r>
              <a:rPr lang="cs-CZ" b="1" dirty="0" smtClean="0">
                <a:solidFill>
                  <a:schemeClr val="bg2"/>
                </a:solidFill>
              </a:rPr>
              <a:t>Evropská unie </a:t>
            </a:r>
            <a:r>
              <a:rPr lang="cs-CZ" dirty="0" smtClean="0">
                <a:solidFill>
                  <a:schemeClr val="bg2"/>
                </a:solidFill>
              </a:rPr>
              <a:t>(sporné)</a:t>
            </a:r>
          </a:p>
        </p:txBody>
      </p:sp>
    </p:spTree>
    <p:extLst>
      <p:ext uri="{BB962C8B-B14F-4D97-AF65-F5344CB8AC3E}">
        <p14:creationId xmlns:p14="http://schemas.microsoft.com/office/powerpoint/2010/main" val="24179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7920880" cy="3672408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Členění podle územní dělby moci ve státě</a:t>
            </a:r>
            <a:endParaRPr lang="cs-CZ" b="1" dirty="0" smtClean="0">
              <a:solidFill>
                <a:srgbClr val="FFFF00"/>
              </a:solidFill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rgbClr val="FFFF00"/>
                </a:solidFill>
              </a:rPr>
              <a:t>s</a:t>
            </a:r>
            <a:r>
              <a:rPr lang="cs-CZ" b="1" dirty="0" smtClean="0">
                <a:solidFill>
                  <a:srgbClr val="FFFF00"/>
                </a:solidFill>
              </a:rPr>
              <a:t>ložené státy na světě</a:t>
            </a:r>
          </a:p>
        </p:txBody>
      </p:sp>
      <p:pic>
        <p:nvPicPr>
          <p:cNvPr id="8194" name="Picture 2" descr="Soubor:Map of federal states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139702"/>
            <a:ext cx="5400600" cy="2774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3242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03598"/>
            <a:ext cx="7920880" cy="3672408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Závěrečné shrnutí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FFFF00"/>
                </a:solidFill>
              </a:rPr>
              <a:t>Dělení podle podílu obyvatel na moci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bg2"/>
                </a:solidFill>
              </a:rPr>
              <a:t>autokracie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bg2"/>
                </a:solidFill>
              </a:rPr>
              <a:t>Demokracie (přímá, zastupitelská)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FFFF00"/>
                </a:solidFill>
              </a:rPr>
              <a:t>Dělení podle hlavy státu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bg2"/>
                </a:solidFill>
              </a:rPr>
              <a:t>republika (prezidentská, parlamentní) 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bg2"/>
                </a:solidFill>
              </a:rPr>
              <a:t>m</a:t>
            </a:r>
            <a:r>
              <a:rPr lang="cs-CZ" b="1" dirty="0" smtClean="0">
                <a:solidFill>
                  <a:schemeClr val="bg2"/>
                </a:solidFill>
              </a:rPr>
              <a:t>onarchie (absolutistická, konstituční)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FFFF00"/>
                </a:solidFill>
              </a:rPr>
              <a:t>Dělení podle územní dělby moci ve státě 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bg2"/>
                </a:solidFill>
              </a:rPr>
              <a:t>u</a:t>
            </a:r>
            <a:r>
              <a:rPr lang="cs-CZ" b="1" dirty="0" smtClean="0">
                <a:solidFill>
                  <a:schemeClr val="bg2"/>
                </a:solidFill>
              </a:rPr>
              <a:t>nitární stát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bg2"/>
                </a:solidFill>
              </a:rPr>
              <a:t>s</a:t>
            </a:r>
            <a:r>
              <a:rPr lang="cs-CZ" b="1" dirty="0" smtClean="0">
                <a:solidFill>
                  <a:schemeClr val="bg2"/>
                </a:solidFill>
              </a:rPr>
              <a:t>ložený stát</a:t>
            </a:r>
            <a:r>
              <a:rPr lang="cs-CZ" b="1" dirty="0" smtClean="0">
                <a:solidFill>
                  <a:srgbClr val="FFFF00"/>
                </a:solidFill>
              </a:rPr>
              <a:t>  </a:t>
            </a:r>
            <a:r>
              <a:rPr lang="cs-CZ" b="1" dirty="0" smtClean="0">
                <a:solidFill>
                  <a:schemeClr val="bg2"/>
                </a:solidFill>
              </a:rPr>
              <a:t>(federace, konfederace)</a:t>
            </a:r>
          </a:p>
        </p:txBody>
      </p:sp>
    </p:spTree>
    <p:extLst>
      <p:ext uri="{BB962C8B-B14F-4D97-AF65-F5344CB8AC3E}">
        <p14:creationId xmlns:p14="http://schemas.microsoft.com/office/powerpoint/2010/main" val="215577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9502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2499742"/>
            <a:ext cx="7920880" cy="72008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rgbClr val="FFFF00"/>
                </a:solidFill>
              </a:rPr>
              <a:t>DĚKUJI ZA POZORNOST.</a:t>
            </a:r>
          </a:p>
        </p:txBody>
      </p:sp>
    </p:spTree>
    <p:extLst>
      <p:ext uri="{BB962C8B-B14F-4D97-AF65-F5344CB8AC3E}">
        <p14:creationId xmlns:p14="http://schemas.microsoft.com/office/powerpoint/2010/main" val="308698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23478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715040"/>
            <a:ext cx="8136904" cy="4392488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ZDROJE</a:t>
            </a:r>
          </a:p>
          <a:p>
            <a:pPr>
              <a:spcBef>
                <a:spcPts val="0"/>
              </a:spcBef>
            </a:pPr>
            <a:endParaRPr lang="cs-CZ" sz="1400" dirty="0" smtClean="0">
              <a:hlinkClick r:id="rId2"/>
            </a:endParaRPr>
          </a:p>
          <a:p>
            <a:pPr>
              <a:spcBef>
                <a:spcPts val="0"/>
              </a:spcBef>
            </a:pPr>
            <a:r>
              <a:rPr lang="cs-CZ" sz="1400" dirty="0"/>
              <a:t>KOLEKTIV AUTORŮ. </a:t>
            </a:r>
            <a:r>
              <a:rPr lang="cs-CZ" sz="1400" i="1" dirty="0"/>
              <a:t>Zeměpis světa</a:t>
            </a:r>
            <a:r>
              <a:rPr lang="cs-CZ" sz="1400" dirty="0"/>
              <a:t>. Praha: </a:t>
            </a:r>
            <a:r>
              <a:rPr lang="cs-CZ" sz="1400" dirty="0" err="1"/>
              <a:t>Columbus</a:t>
            </a:r>
            <a:r>
              <a:rPr lang="cs-CZ" sz="1400" dirty="0"/>
              <a:t>, 2002, ISBN 80-901727-6-8.</a:t>
            </a:r>
            <a:endParaRPr lang="cs-CZ" sz="1400" dirty="0">
              <a:hlinkClick r:id="rId2"/>
            </a:endParaRPr>
          </a:p>
          <a:p>
            <a:pPr>
              <a:spcBef>
                <a:spcPts val="0"/>
              </a:spcBef>
            </a:pPr>
            <a:r>
              <a:rPr lang="en-US" sz="1400" dirty="0"/>
              <a:t>PRESIDENTIAL PRESS AND INFORMATION OFFICE. </a:t>
            </a:r>
            <a:r>
              <a:rPr lang="en-US" sz="1400" i="1" dirty="0"/>
              <a:t>Wikimedia Commons</a:t>
            </a:r>
            <a:r>
              <a:rPr lang="en-US" sz="1400" dirty="0"/>
              <a:t> [online]. [cit. </a:t>
            </a:r>
            <a:r>
              <a:rPr lang="en-US" sz="1400" dirty="0" smtClean="0"/>
              <a:t>1</a:t>
            </a:r>
            <a:r>
              <a:rPr lang="cs-CZ" sz="1400" dirty="0" smtClean="0"/>
              <a:t>9</a:t>
            </a:r>
            <a:r>
              <a:rPr lang="en-US" sz="1400" dirty="0" smtClean="0"/>
              <a:t>.</a:t>
            </a:r>
            <a:r>
              <a:rPr lang="cs-CZ" sz="1400" dirty="0" smtClean="0"/>
              <a:t>9</a:t>
            </a:r>
            <a:r>
              <a:rPr lang="en-US" sz="1400" dirty="0" smtClean="0"/>
              <a:t>.201</a:t>
            </a:r>
            <a:r>
              <a:rPr lang="cs-CZ" sz="1400" dirty="0" smtClean="0"/>
              <a:t>3</a:t>
            </a:r>
            <a:r>
              <a:rPr lang="en-US" sz="1400" dirty="0" smtClean="0"/>
              <a:t>]. </a:t>
            </a:r>
            <a:r>
              <a:rPr lang="en-US" sz="1400" dirty="0" err="1"/>
              <a:t>Dostupný</a:t>
            </a:r>
            <a:r>
              <a:rPr lang="en-US" sz="1400" dirty="0"/>
              <a:t> </a:t>
            </a:r>
            <a:r>
              <a:rPr lang="en-US" sz="1400" dirty="0" err="1"/>
              <a:t>na</a:t>
            </a:r>
            <a:r>
              <a:rPr lang="en-US" sz="1400" dirty="0"/>
              <a:t> WWW: http://upload.wikimedia.org/wikipedia/commons/4/48/Kim_Jong-il_on_August_24%2C_2011.jpg </a:t>
            </a:r>
            <a:r>
              <a:rPr lang="cs-CZ" sz="1400" dirty="0" smtClean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cs-CZ" sz="1400" dirty="0"/>
              <a:t>AUTOR NEUVEDEN. </a:t>
            </a:r>
            <a:r>
              <a:rPr lang="cs-CZ" sz="1400" i="1" dirty="0"/>
              <a:t>asiapacific.anu.edu.au</a:t>
            </a:r>
            <a:r>
              <a:rPr lang="cs-CZ" sz="1400" dirty="0"/>
              <a:t> [online]. [cit. </a:t>
            </a:r>
            <a:r>
              <a:rPr lang="cs-CZ" sz="1400" dirty="0" smtClean="0"/>
              <a:t>19.9.2013]. </a:t>
            </a:r>
            <a:r>
              <a:rPr lang="cs-CZ" sz="1400" dirty="0"/>
              <a:t>Dostupný na WWW: http://asiapacific.anu.edu.au/blogs/challenge/2013/07/01/korea-kardashian-and-krudd-the-asia-pacific-primer-with-pop-culture</a:t>
            </a:r>
            <a:r>
              <a:rPr lang="cs-CZ" sz="1200" dirty="0"/>
              <a:t>/</a:t>
            </a:r>
            <a:endParaRPr lang="cs-CZ" sz="1400" dirty="0" smtClean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cs-CZ" sz="1400" dirty="0" smtClean="0"/>
              <a:t>AUTOR </a:t>
            </a:r>
            <a:r>
              <a:rPr lang="cs-CZ" sz="1400" dirty="0"/>
              <a:t>NEUVEDEN. </a:t>
            </a:r>
            <a:r>
              <a:rPr lang="cs-CZ" sz="1400" i="1" dirty="0"/>
              <a:t>Autokracie</a:t>
            </a:r>
            <a:r>
              <a:rPr lang="cs-CZ" sz="1400" dirty="0"/>
              <a:t> [online]. [cit. </a:t>
            </a:r>
            <a:r>
              <a:rPr lang="cs-CZ" sz="1400" dirty="0" smtClean="0"/>
              <a:t>19.9.2013]. </a:t>
            </a:r>
            <a:r>
              <a:rPr lang="cs-CZ" sz="1400" dirty="0"/>
              <a:t>Dostupný na WWW: http://cs.wikipedia.org/wiki/Autokracie </a:t>
            </a:r>
            <a:endParaRPr lang="cs-CZ" sz="1400" dirty="0" smtClean="0">
              <a:solidFill>
                <a:srgbClr val="FFFF00"/>
              </a:solidFill>
              <a:hlinkClick r:id="rId3"/>
            </a:endParaRPr>
          </a:p>
          <a:p>
            <a:pPr>
              <a:spcBef>
                <a:spcPts val="0"/>
              </a:spcBef>
            </a:pPr>
            <a:r>
              <a:rPr lang="cs-CZ" sz="1400" dirty="0"/>
              <a:t>AUTOR NEUVEDEN. </a:t>
            </a:r>
            <a:r>
              <a:rPr lang="cs-CZ" sz="1400" i="1" dirty="0"/>
              <a:t>Demokracie</a:t>
            </a:r>
            <a:r>
              <a:rPr lang="cs-CZ" sz="1400" dirty="0"/>
              <a:t> [online]. [cit. </a:t>
            </a:r>
            <a:r>
              <a:rPr lang="cs-CZ" sz="1400" dirty="0" smtClean="0"/>
              <a:t>19.9.2013]. </a:t>
            </a:r>
            <a:r>
              <a:rPr lang="cs-CZ" sz="1400" dirty="0"/>
              <a:t>Dostupný na WWW: http://cs.wikipedia.org/wiki/Demokracie </a:t>
            </a:r>
            <a:endParaRPr lang="cs-CZ" sz="1400" dirty="0" smtClean="0">
              <a:solidFill>
                <a:srgbClr val="FFFF00"/>
              </a:solidFill>
              <a:hlinkClick r:id="rId4"/>
            </a:endParaRPr>
          </a:p>
          <a:p>
            <a:pPr>
              <a:spcBef>
                <a:spcPts val="0"/>
              </a:spcBef>
            </a:pPr>
            <a:r>
              <a:rPr lang="cs-CZ" sz="1400" dirty="0"/>
              <a:t>AUTOR NEUVEDEN. </a:t>
            </a:r>
            <a:r>
              <a:rPr lang="cs-CZ" sz="1400" i="1" dirty="0"/>
              <a:t>politický systém Švýcarska</a:t>
            </a:r>
            <a:r>
              <a:rPr lang="cs-CZ" sz="1400" dirty="0"/>
              <a:t> [online]. [cit. </a:t>
            </a:r>
            <a:r>
              <a:rPr lang="cs-CZ" sz="1400" dirty="0" smtClean="0"/>
              <a:t>19.9.2013]. </a:t>
            </a:r>
            <a:r>
              <a:rPr lang="cs-CZ" sz="1400" dirty="0"/>
              <a:t>Dostupný na WWW: http://cs.wikipedia.org/wiki/Politick%C3%BD_syst%C3%A9m_%C5%A0v%C3%BDcarska </a:t>
            </a:r>
            <a:endParaRPr lang="cs-CZ" sz="1400" dirty="0" smtClean="0">
              <a:solidFill>
                <a:srgbClr val="FFFF00"/>
              </a:solidFill>
              <a:hlinkClick r:id="rId5"/>
            </a:endParaRPr>
          </a:p>
          <a:p>
            <a:pPr>
              <a:spcBef>
                <a:spcPts val="0"/>
              </a:spcBef>
            </a:pPr>
            <a:r>
              <a:rPr lang="pl-PL" sz="1400" dirty="0"/>
              <a:t>AUTOR NEUVEDEN. </a:t>
            </a:r>
            <a:r>
              <a:rPr lang="pl-PL" sz="1400" i="1" dirty="0"/>
              <a:t>Co je co</a:t>
            </a:r>
            <a:r>
              <a:rPr lang="pl-PL" sz="1400" dirty="0"/>
              <a:t> [online]. [cit. </a:t>
            </a:r>
            <a:r>
              <a:rPr lang="pl-PL" sz="1400" dirty="0" smtClean="0"/>
              <a:t>19.9.2013]. </a:t>
            </a:r>
            <a:r>
              <a:rPr lang="pl-PL" sz="1400" dirty="0"/>
              <a:t>Dostupný na WWW: http://www.cojeco.cz/index.php?detail=1&amp;id_desc=49940&amp;s_lang=2&amp;title=Kuba </a:t>
            </a:r>
            <a:endParaRPr lang="cs-CZ" sz="1400" dirty="0" smtClean="0">
              <a:solidFill>
                <a:srgbClr val="FFFF00"/>
              </a:solidFill>
              <a:hlinkClick r:id="rId6"/>
            </a:endParaRPr>
          </a:p>
          <a:p>
            <a:pPr>
              <a:spcBef>
                <a:spcPts val="0"/>
              </a:spcBef>
            </a:pPr>
            <a:r>
              <a:rPr lang="cs-CZ" sz="1400" dirty="0"/>
              <a:t>STUCKERT, Ricardo. </a:t>
            </a:r>
            <a:r>
              <a:rPr lang="cs-CZ" sz="1400" i="1" dirty="0"/>
              <a:t>wikipedia.org</a:t>
            </a:r>
            <a:r>
              <a:rPr lang="cs-CZ" sz="1400" dirty="0"/>
              <a:t> [online]. [cit. </a:t>
            </a:r>
            <a:r>
              <a:rPr lang="cs-CZ" sz="1400" dirty="0" smtClean="0"/>
              <a:t>19.9.2013]. </a:t>
            </a:r>
            <a:r>
              <a:rPr lang="cs-CZ" sz="1400" dirty="0"/>
              <a:t>Dostupný na WWW: http://en.wikipedia.org/wiki/File:Cuba.FidelCastro.02.jpg</a:t>
            </a:r>
            <a:endParaRPr lang="cs-CZ" sz="1400" dirty="0" smtClean="0"/>
          </a:p>
          <a:p>
            <a:pPr>
              <a:spcBef>
                <a:spcPts val="0"/>
              </a:spcBef>
            </a:pPr>
            <a:r>
              <a:rPr lang="cs-CZ" sz="1400" dirty="0" smtClean="0"/>
              <a:t>AUTOR </a:t>
            </a:r>
            <a:r>
              <a:rPr lang="cs-CZ" sz="1400" dirty="0"/>
              <a:t>NEUVEDEN. </a:t>
            </a:r>
            <a:r>
              <a:rPr lang="cs-CZ" sz="1400" i="1" dirty="0" err="1"/>
              <a:t>Cuba</a:t>
            </a:r>
            <a:r>
              <a:rPr lang="cs-CZ" sz="1400" i="1" dirty="0"/>
              <a:t> fiesta</a:t>
            </a:r>
            <a:r>
              <a:rPr lang="cs-CZ" sz="1400" dirty="0"/>
              <a:t> [online]. [cit. </a:t>
            </a:r>
            <a:r>
              <a:rPr lang="cs-CZ" sz="1400" dirty="0" smtClean="0"/>
              <a:t>19.9.2013]. </a:t>
            </a:r>
            <a:r>
              <a:rPr lang="cs-CZ" sz="1400" dirty="0"/>
              <a:t>Dostupný na WWW: http://en.cubafiesta.net/cuba-information/famous-cubans/raul-castro </a:t>
            </a:r>
            <a:endParaRPr lang="cs-CZ" sz="1400" dirty="0" smtClean="0">
              <a:solidFill>
                <a:srgbClr val="FFFF00"/>
              </a:solidFill>
              <a:hlinkClick r:id="rId7"/>
            </a:endParaRPr>
          </a:p>
          <a:p>
            <a:pPr>
              <a:spcBef>
                <a:spcPts val="0"/>
              </a:spcBef>
            </a:pPr>
            <a:r>
              <a:rPr lang="pl-PL" sz="1400" dirty="0"/>
              <a:t>AUTOR NEUVEDEN. </a:t>
            </a:r>
            <a:r>
              <a:rPr lang="pl-PL" sz="1400" i="1" dirty="0"/>
              <a:t>Co je co</a:t>
            </a:r>
            <a:r>
              <a:rPr lang="pl-PL" sz="1400" dirty="0"/>
              <a:t> [online]. [cit. </a:t>
            </a:r>
            <a:r>
              <a:rPr lang="pl-PL" sz="1400" dirty="0" smtClean="0"/>
              <a:t>19.9.2013]. </a:t>
            </a:r>
            <a:r>
              <a:rPr lang="pl-PL" sz="1400" dirty="0"/>
              <a:t>Dostupný na WWW: http://www.cojeco.cz/index.php?detail=1&amp;id_desc=47792&amp;s_lang=2&amp;title=Korejsk%E1%20lidov%EC%20demokratick%E1%20republika </a:t>
            </a:r>
            <a:endParaRPr lang="cs-CZ" sz="1400" dirty="0" smtClean="0">
              <a:solidFill>
                <a:srgbClr val="FFFF00"/>
              </a:solidFill>
              <a:hlinkClick r:id="rId8"/>
            </a:endParaRPr>
          </a:p>
          <a:p>
            <a:pPr>
              <a:spcBef>
                <a:spcPts val="0"/>
              </a:spcBef>
            </a:pPr>
            <a:r>
              <a:rPr lang="pl-PL" sz="1400" dirty="0"/>
              <a:t>AUTOR NEUVEDEN. </a:t>
            </a:r>
            <a:r>
              <a:rPr lang="pl-PL" sz="1400" i="1" dirty="0"/>
              <a:t>Co je co</a:t>
            </a:r>
            <a:r>
              <a:rPr lang="pl-PL" sz="1400" dirty="0"/>
              <a:t> [online]. [cit. </a:t>
            </a:r>
            <a:r>
              <a:rPr lang="pl-PL" sz="1400" dirty="0" smtClean="0"/>
              <a:t>19.9.2013]. </a:t>
            </a:r>
            <a:r>
              <a:rPr lang="pl-PL" sz="1400" dirty="0"/>
              <a:t>Dostupný na WWW: http://www.cojeco.cz/index.php?detail=1&amp;id_desc=102394&amp;s_lang=2&amp;title=Vatik%E1n </a:t>
            </a:r>
            <a:endParaRPr lang="cs-CZ" sz="1400" dirty="0" smtClean="0">
              <a:solidFill>
                <a:srgbClr val="FFFF00"/>
              </a:solidFill>
              <a:hlinkClick r:id="rId9"/>
            </a:endParaRPr>
          </a:p>
          <a:p>
            <a:pPr>
              <a:spcBef>
                <a:spcPts val="0"/>
              </a:spcBef>
            </a:pPr>
            <a:r>
              <a:rPr lang="pl-PL" sz="1400" dirty="0"/>
              <a:t>AUTOR NEUVEDEN. </a:t>
            </a:r>
            <a:r>
              <a:rPr lang="pl-PL" sz="1400" i="1" dirty="0"/>
              <a:t>Co je co</a:t>
            </a:r>
            <a:r>
              <a:rPr lang="pl-PL" sz="1400" dirty="0"/>
              <a:t> [online]. [cit. </a:t>
            </a:r>
            <a:r>
              <a:rPr lang="pl-PL" sz="1400" dirty="0" smtClean="0"/>
              <a:t>19.9.2013]. </a:t>
            </a:r>
            <a:r>
              <a:rPr lang="pl-PL" sz="1400" dirty="0"/>
              <a:t>Dostupný na WWW: http://www.cojeco.cz/index.php?detail=1&amp;id_desc=84771&amp;s_lang=2&amp;title=Sa%FAdsk%E1%20Ar%E1bie </a:t>
            </a:r>
            <a:endParaRPr lang="cs-CZ" sz="1400" dirty="0" smtClean="0">
              <a:solidFill>
                <a:srgbClr val="FFFF00"/>
              </a:solidFill>
              <a:hlinkClick r:id="rId10"/>
            </a:endParaRPr>
          </a:p>
          <a:p>
            <a:pPr>
              <a:spcBef>
                <a:spcPts val="0"/>
              </a:spcBef>
            </a:pPr>
            <a:r>
              <a:rPr lang="pl-PL" sz="1400" dirty="0"/>
              <a:t>AUTOR NEUVEDEN. </a:t>
            </a:r>
            <a:r>
              <a:rPr lang="pl-PL" sz="1400" i="1" dirty="0"/>
              <a:t>Co je co</a:t>
            </a:r>
            <a:r>
              <a:rPr lang="pl-PL" sz="1400" dirty="0"/>
              <a:t> [online]. [cit. </a:t>
            </a:r>
            <a:r>
              <a:rPr lang="pl-PL" sz="1400" dirty="0" smtClean="0"/>
              <a:t>19.9.2013]. </a:t>
            </a:r>
            <a:r>
              <a:rPr lang="pl-PL" sz="1400" dirty="0"/>
              <a:t>Dostupný na WWW: http://www.cojeco.cz/index.php?detail=1&amp;id_desc=95297&amp;s_lang=2&amp;title=%8Av%FDcarsko </a:t>
            </a:r>
            <a:endParaRPr lang="cs-CZ" sz="1400" dirty="0" smtClean="0">
              <a:solidFill>
                <a:srgbClr val="FFFF00"/>
              </a:solidFill>
            </a:endParaRPr>
          </a:p>
          <a:p>
            <a:pPr>
              <a:spcBef>
                <a:spcPts val="0"/>
              </a:spcBef>
            </a:pPr>
            <a:endParaRPr lang="cs-CZ" sz="1400" dirty="0" smtClean="0">
              <a:solidFill>
                <a:srgbClr val="FFFF00"/>
              </a:solidFill>
            </a:endParaRPr>
          </a:p>
          <a:p>
            <a:pPr>
              <a:spcBef>
                <a:spcPts val="0"/>
              </a:spcBef>
            </a:pPr>
            <a:endParaRPr lang="cs-CZ" sz="1400" dirty="0" smtClean="0">
              <a:solidFill>
                <a:srgbClr val="FFFF00"/>
              </a:solidFill>
            </a:endParaRPr>
          </a:p>
          <a:p>
            <a:pPr>
              <a:spcBef>
                <a:spcPts val="0"/>
              </a:spcBef>
            </a:pPr>
            <a:endParaRPr lang="cs-CZ" sz="1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07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303498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059582"/>
            <a:ext cx="8136904" cy="4176464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ZDROJE</a:t>
            </a:r>
          </a:p>
          <a:p>
            <a:pPr>
              <a:spcBef>
                <a:spcPts val="0"/>
              </a:spcBef>
            </a:pPr>
            <a:r>
              <a:rPr lang="pl-PL" sz="1200" dirty="0"/>
              <a:t>AUTOR NEUVEDEN. </a:t>
            </a:r>
            <a:r>
              <a:rPr lang="pl-PL" sz="1200" i="1" dirty="0"/>
              <a:t>Co je co</a:t>
            </a:r>
            <a:r>
              <a:rPr lang="pl-PL" sz="1200" dirty="0"/>
              <a:t> [online]. [cit. </a:t>
            </a:r>
            <a:r>
              <a:rPr lang="pl-PL" sz="1200" dirty="0" smtClean="0"/>
              <a:t>19.9.2013]. </a:t>
            </a:r>
            <a:r>
              <a:rPr lang="pl-PL" sz="1200" dirty="0"/>
              <a:t>Dostupný na WWW: http://www.cojeco.cz/index.php?detail=1&amp;id_desc=385760&amp;s_lang=2&amp;title=%C8esk%E1%20republika </a:t>
            </a:r>
            <a:endParaRPr lang="cs-CZ" sz="1200" dirty="0" smtClean="0">
              <a:hlinkClick r:id="rId2"/>
            </a:endParaRPr>
          </a:p>
          <a:p>
            <a:pPr>
              <a:spcBef>
                <a:spcPts val="0"/>
              </a:spcBef>
            </a:pPr>
            <a:r>
              <a:rPr lang="pl-PL" sz="1200" dirty="0"/>
              <a:t>AUTOR NEUVEDEN. </a:t>
            </a:r>
            <a:r>
              <a:rPr lang="pl-PL" sz="1200" i="1" dirty="0"/>
              <a:t>Co je co</a:t>
            </a:r>
            <a:r>
              <a:rPr lang="pl-PL" sz="1200" dirty="0"/>
              <a:t> [online]. [cit. </a:t>
            </a:r>
            <a:r>
              <a:rPr lang="pl-PL" sz="1200" dirty="0" smtClean="0"/>
              <a:t>19.9.2013]. </a:t>
            </a:r>
            <a:r>
              <a:rPr lang="pl-PL" sz="1200" dirty="0"/>
              <a:t>Dostupný na WWW: http://www.cojeco.cz/index.php?detail=1&amp;id_desc=385768&amp;s_lang=2&amp;title=Rusko </a:t>
            </a:r>
            <a:endParaRPr lang="cs-CZ" sz="1200" dirty="0" smtClean="0">
              <a:hlinkClick r:id="rId2"/>
            </a:endParaRPr>
          </a:p>
          <a:p>
            <a:pPr>
              <a:spcBef>
                <a:spcPts val="0"/>
              </a:spcBef>
            </a:pPr>
            <a:r>
              <a:rPr lang="pl-PL" sz="1200" dirty="0"/>
              <a:t>AUTOR NEUVEDEN. </a:t>
            </a:r>
            <a:r>
              <a:rPr lang="pl-PL" sz="1200" i="1" dirty="0"/>
              <a:t>Co je co</a:t>
            </a:r>
            <a:r>
              <a:rPr lang="pl-PL" sz="1200" dirty="0"/>
              <a:t> [online]. [cit. </a:t>
            </a:r>
            <a:r>
              <a:rPr lang="pl-PL" sz="1200" dirty="0" smtClean="0"/>
              <a:t>19.9.2013]. </a:t>
            </a:r>
            <a:r>
              <a:rPr lang="pl-PL" sz="1200" dirty="0"/>
              <a:t>Dostupný na WWW: http://www.cojeco.cz/index.php?detail=1&amp;id_desc=84383&amp;s_lang=2&amp;title=San%20Marino </a:t>
            </a:r>
            <a:endParaRPr lang="cs-CZ" sz="1200" dirty="0" smtClean="0">
              <a:hlinkClick r:id="rId2"/>
            </a:endParaRPr>
          </a:p>
          <a:p>
            <a:pPr>
              <a:spcBef>
                <a:spcPts val="0"/>
              </a:spcBef>
            </a:pPr>
            <a:r>
              <a:rPr lang="pl-PL" sz="1200" dirty="0"/>
              <a:t>AUTOR NEUVEDEN. </a:t>
            </a:r>
            <a:r>
              <a:rPr lang="pl-PL" sz="1200" i="1" dirty="0"/>
              <a:t>Co je co</a:t>
            </a:r>
            <a:r>
              <a:rPr lang="pl-PL" sz="1200" dirty="0"/>
              <a:t> [online]. [cit. </a:t>
            </a:r>
            <a:r>
              <a:rPr lang="pl-PL" sz="1200" dirty="0" smtClean="0"/>
              <a:t>19.9.2013]. </a:t>
            </a:r>
            <a:r>
              <a:rPr lang="pl-PL" sz="1200" dirty="0"/>
              <a:t>Dostupný na WWW: http://www.cojeco.cz/index.php?detail=1&amp;id_desc=63784&amp;s_lang=2&amp;title=Nauru </a:t>
            </a:r>
            <a:endParaRPr lang="cs-CZ" sz="1200" dirty="0" smtClean="0">
              <a:hlinkClick r:id="rId2"/>
            </a:endParaRPr>
          </a:p>
          <a:p>
            <a:pPr>
              <a:spcBef>
                <a:spcPts val="0"/>
              </a:spcBef>
            </a:pPr>
            <a:r>
              <a:rPr lang="pl-PL" sz="1200" dirty="0"/>
              <a:t>AUTOR NEUVEDEN. </a:t>
            </a:r>
            <a:r>
              <a:rPr lang="pl-PL" sz="1200" i="1" dirty="0"/>
              <a:t>Co je co</a:t>
            </a:r>
            <a:r>
              <a:rPr lang="pl-PL" sz="1200" dirty="0"/>
              <a:t> [online]. [cit. </a:t>
            </a:r>
            <a:r>
              <a:rPr lang="pl-PL" sz="1200" dirty="0" smtClean="0"/>
              <a:t>19.9.2013]. </a:t>
            </a:r>
            <a:r>
              <a:rPr lang="pl-PL" sz="1200" dirty="0"/>
              <a:t>Dostupný na WWW: http://www.cojeco.cz/index.php?detail=1&amp;id_desc=89835&amp;s_lang=2&amp;title=Spojen%E9%20st%E1ty%20americk%E9 </a:t>
            </a:r>
            <a:endParaRPr lang="cs-CZ" sz="1200" dirty="0" smtClean="0">
              <a:hlinkClick r:id="rId2"/>
            </a:endParaRPr>
          </a:p>
          <a:p>
            <a:pPr>
              <a:spcBef>
                <a:spcPts val="0"/>
              </a:spcBef>
            </a:pPr>
            <a:r>
              <a:rPr lang="pl-PL" sz="1200" dirty="0"/>
              <a:t>AUTOR NEUVEDEN. </a:t>
            </a:r>
            <a:r>
              <a:rPr lang="pl-PL" sz="1200" i="1" dirty="0"/>
              <a:t>Co je co</a:t>
            </a:r>
            <a:r>
              <a:rPr lang="pl-PL" sz="1200" dirty="0"/>
              <a:t> [online]. [cit. </a:t>
            </a:r>
            <a:r>
              <a:rPr lang="pl-PL" sz="1200" dirty="0" smtClean="0"/>
              <a:t>19.9.2013]. </a:t>
            </a:r>
            <a:r>
              <a:rPr lang="pl-PL" sz="1200" dirty="0"/>
              <a:t>Dostupný na WWW: http://www.cojeco.cz/index.php?detail=1&amp;id_desc=17249&amp;s_lang=2&amp;title=%C8%EDna </a:t>
            </a:r>
            <a:endParaRPr lang="cs-CZ" sz="1200" dirty="0" smtClean="0">
              <a:hlinkClick r:id="rId2"/>
            </a:endParaRPr>
          </a:p>
          <a:p>
            <a:pPr>
              <a:spcBef>
                <a:spcPts val="0"/>
              </a:spcBef>
            </a:pPr>
            <a:r>
              <a:rPr lang="pl-PL" sz="1200" dirty="0"/>
              <a:t>AUTOR NEUVEDEN. </a:t>
            </a:r>
            <a:r>
              <a:rPr lang="pl-PL" sz="1200" i="1" dirty="0"/>
              <a:t>Co je co</a:t>
            </a:r>
            <a:r>
              <a:rPr lang="pl-PL" sz="1200" dirty="0"/>
              <a:t> [online]. [cit. </a:t>
            </a:r>
            <a:r>
              <a:rPr lang="pl-PL" sz="1200" dirty="0" smtClean="0"/>
              <a:t>19.9.2013]. </a:t>
            </a:r>
            <a:r>
              <a:rPr lang="pl-PL" sz="1200" dirty="0"/>
              <a:t>Dostupný na WWW: http://www.cojeco.cz/index.php?detail=1&amp;id_desc=97509&amp;s_lang=2&amp;title=Tchaj-wan </a:t>
            </a:r>
            <a:endParaRPr lang="cs-CZ" sz="1200" dirty="0" smtClean="0">
              <a:hlinkClick r:id="rId2"/>
            </a:endParaRPr>
          </a:p>
          <a:p>
            <a:pPr>
              <a:spcBef>
                <a:spcPts val="0"/>
              </a:spcBef>
            </a:pPr>
            <a:r>
              <a:rPr lang="cs-CZ" sz="1200" dirty="0"/>
              <a:t>AUTOR NEUVEDEN. </a:t>
            </a:r>
            <a:r>
              <a:rPr lang="cs-CZ" sz="1200" i="1" dirty="0"/>
              <a:t>Seznam monarchií</a:t>
            </a:r>
            <a:r>
              <a:rPr lang="cs-CZ" sz="1200" dirty="0"/>
              <a:t> [online]. [cit. </a:t>
            </a:r>
            <a:r>
              <a:rPr lang="cs-CZ" sz="1200" dirty="0" smtClean="0"/>
              <a:t>19.9.2013]. </a:t>
            </a:r>
            <a:r>
              <a:rPr lang="cs-CZ" sz="1200" dirty="0"/>
              <a:t>Dostupný na WWW: http://cs.wikipedia.org/wiki/Seznam_monarchi%C3%AD </a:t>
            </a:r>
            <a:endParaRPr lang="cs-CZ" sz="1200" dirty="0" smtClean="0">
              <a:hlinkClick r:id="rId2"/>
            </a:endParaRPr>
          </a:p>
          <a:p>
            <a:pPr>
              <a:spcBef>
                <a:spcPts val="0"/>
              </a:spcBef>
            </a:pPr>
            <a:r>
              <a:rPr lang="cs-CZ" sz="1300" dirty="0"/>
              <a:t>CASA ROSADA. </a:t>
            </a:r>
            <a:r>
              <a:rPr lang="cs-CZ" sz="1300" i="1" dirty="0" err="1"/>
              <a:t>Wikimedia</a:t>
            </a:r>
            <a:r>
              <a:rPr lang="cs-CZ" sz="1300" i="1" dirty="0"/>
              <a:t> </a:t>
            </a:r>
            <a:r>
              <a:rPr lang="cs-CZ" sz="1300" i="1" dirty="0" err="1"/>
              <a:t>Commons</a:t>
            </a:r>
            <a:r>
              <a:rPr lang="cs-CZ" sz="1300" dirty="0"/>
              <a:t> [online]. [cit. </a:t>
            </a:r>
            <a:r>
              <a:rPr lang="cs-CZ" sz="1300" dirty="0" smtClean="0"/>
              <a:t>19.9.2013]. </a:t>
            </a:r>
            <a:r>
              <a:rPr lang="cs-CZ" sz="1300" dirty="0"/>
              <a:t>Dostupný na WWW: http://commons.wikimedia.org/wiki/File:Pope_Francis_in_March_2013.jpg </a:t>
            </a:r>
            <a:endParaRPr lang="pl-PL" sz="1300" dirty="0" smtClean="0"/>
          </a:p>
          <a:p>
            <a:pPr>
              <a:spcBef>
                <a:spcPts val="0"/>
              </a:spcBef>
            </a:pPr>
            <a:r>
              <a:rPr lang="pl-PL" sz="1200" dirty="0" smtClean="0"/>
              <a:t>AUTOR </a:t>
            </a:r>
            <a:r>
              <a:rPr lang="pl-PL" sz="1200" dirty="0"/>
              <a:t>NEUVEDEN. </a:t>
            </a:r>
            <a:r>
              <a:rPr lang="pl-PL" sz="1200" i="1" dirty="0"/>
              <a:t>Co je co</a:t>
            </a:r>
            <a:r>
              <a:rPr lang="pl-PL" sz="1200" dirty="0"/>
              <a:t> [online]. [cit. </a:t>
            </a:r>
            <a:r>
              <a:rPr lang="pl-PL" sz="1200" dirty="0" smtClean="0"/>
              <a:t>19.9.2013]. </a:t>
            </a:r>
            <a:r>
              <a:rPr lang="pl-PL" sz="1200" dirty="0"/>
              <a:t>Dostupný na WWW: http://www.cojeco.cz/index.php?detail=1&amp;id_desc=102751&amp;s_lang=2&amp;title=Velk%E1%20Brit%E1nie </a:t>
            </a:r>
            <a:endParaRPr lang="cs-CZ" sz="1200" dirty="0" smtClean="0">
              <a:hlinkClick r:id="rId2"/>
            </a:endParaRPr>
          </a:p>
          <a:p>
            <a:pPr>
              <a:spcBef>
                <a:spcPts val="0"/>
              </a:spcBef>
            </a:pPr>
            <a:r>
              <a:rPr lang="pl-PL" sz="1200" dirty="0"/>
              <a:t>AUTOR NEUVEDEN. </a:t>
            </a:r>
            <a:r>
              <a:rPr lang="pl-PL" sz="1200" i="1" dirty="0"/>
              <a:t>Co je co</a:t>
            </a:r>
            <a:r>
              <a:rPr lang="pl-PL" sz="1200" dirty="0"/>
              <a:t> [online]. [cit. </a:t>
            </a:r>
            <a:r>
              <a:rPr lang="pl-PL" sz="1200" dirty="0" smtClean="0"/>
              <a:t>19.9.2013]. </a:t>
            </a:r>
            <a:r>
              <a:rPr lang="pl-PL" sz="1200" dirty="0"/>
              <a:t>Dostupný na WWW: http://www.cojeco.cz/index.php?detail=1&amp;id_desc=42800&amp;s_lang=2&amp;title=Kanada </a:t>
            </a:r>
            <a:endParaRPr lang="cs-CZ" sz="1200" dirty="0" smtClean="0">
              <a:hlinkClick r:id="rId2"/>
            </a:endParaRPr>
          </a:p>
          <a:p>
            <a:pPr>
              <a:spcBef>
                <a:spcPts val="0"/>
              </a:spcBef>
            </a:pPr>
            <a:r>
              <a:rPr lang="pl-PL" sz="1200" dirty="0"/>
              <a:t>AUTOR NEUVEDEN. </a:t>
            </a:r>
            <a:r>
              <a:rPr lang="pl-PL" sz="1200" i="1" dirty="0"/>
              <a:t>Co je co</a:t>
            </a:r>
            <a:r>
              <a:rPr lang="pl-PL" sz="1200" dirty="0"/>
              <a:t> [online]. [cit. </a:t>
            </a:r>
            <a:r>
              <a:rPr lang="pl-PL" sz="1200" dirty="0" smtClean="0"/>
              <a:t>19.9.2013]. </a:t>
            </a:r>
            <a:r>
              <a:rPr lang="pl-PL" sz="1200" dirty="0"/>
              <a:t>Dostupný na WWW: http://www.cojeco.cz/index.php?detail=1&amp;id_desc=385791&amp;s_lang=2&amp;title=Austr%E1lie </a:t>
            </a:r>
            <a:endParaRPr lang="cs-CZ" sz="1200" dirty="0" smtClean="0">
              <a:hlinkClick r:id="rId2"/>
            </a:endParaRPr>
          </a:p>
          <a:p>
            <a:pPr>
              <a:spcBef>
                <a:spcPts val="0"/>
              </a:spcBef>
            </a:pPr>
            <a:r>
              <a:rPr lang="cs-CZ" sz="1200" dirty="0"/>
              <a:t>AUTOR NEUVEDEN. </a:t>
            </a:r>
            <a:r>
              <a:rPr lang="cs-CZ" sz="1200" i="1" dirty="0"/>
              <a:t>Vlajky-států.cz</a:t>
            </a:r>
            <a:r>
              <a:rPr lang="cs-CZ" sz="1200" dirty="0"/>
              <a:t> [online]. [cit. </a:t>
            </a:r>
            <a:r>
              <a:rPr lang="cs-CZ" sz="1200" dirty="0" smtClean="0"/>
              <a:t>19.9.2013]. </a:t>
            </a:r>
            <a:r>
              <a:rPr lang="cs-CZ" sz="1200" dirty="0"/>
              <a:t>Dostupný na WWW: http://www.vlajky-statu.cz/vlajka_nahled.php?id_vlajka=275&amp;rozmer=1100 </a:t>
            </a:r>
            <a:endParaRPr lang="cs-CZ" sz="1200" dirty="0" smtClean="0">
              <a:hlinkClick r:id="rId2"/>
            </a:endParaRPr>
          </a:p>
          <a:p>
            <a:pPr>
              <a:spcBef>
                <a:spcPts val="0"/>
              </a:spcBef>
            </a:pPr>
            <a:endParaRPr lang="cs-CZ" sz="1400" dirty="0" smtClean="0">
              <a:hlinkClick r:id="rId2"/>
            </a:endParaRPr>
          </a:p>
          <a:p>
            <a:pPr>
              <a:spcBef>
                <a:spcPts val="0"/>
              </a:spcBef>
            </a:pPr>
            <a:endParaRPr lang="cs-CZ" sz="1400" dirty="0" smtClean="0">
              <a:hlinkClick r:id="rId2"/>
            </a:endParaRPr>
          </a:p>
          <a:p>
            <a:pPr>
              <a:spcBef>
                <a:spcPts val="0"/>
              </a:spcBef>
            </a:pPr>
            <a:endParaRPr lang="cs-CZ" sz="1400" dirty="0" smtClean="0">
              <a:solidFill>
                <a:srgbClr val="FFFF00"/>
              </a:solidFill>
            </a:endParaRPr>
          </a:p>
          <a:p>
            <a:pPr>
              <a:spcBef>
                <a:spcPts val="0"/>
              </a:spcBef>
            </a:pPr>
            <a:endParaRPr lang="cs-CZ" sz="1400" dirty="0" smtClean="0">
              <a:solidFill>
                <a:srgbClr val="FFFF00"/>
              </a:solidFill>
            </a:endParaRPr>
          </a:p>
          <a:p>
            <a:pPr>
              <a:spcBef>
                <a:spcPts val="0"/>
              </a:spcBef>
            </a:pPr>
            <a:endParaRPr lang="cs-CZ" sz="1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88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303498"/>
            <a:ext cx="7772400" cy="6704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TYPY STÁTNÍHO ŽŘÍZENÍ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059582"/>
            <a:ext cx="8136904" cy="3672408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ZDROJE</a:t>
            </a:r>
          </a:p>
          <a:p>
            <a:pPr>
              <a:spcBef>
                <a:spcPts val="0"/>
              </a:spcBef>
            </a:pPr>
            <a:r>
              <a:rPr lang="cs-CZ" sz="1400" dirty="0"/>
              <a:t>NASA/BILL INGALLS.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</a:t>
            </a:r>
            <a:r>
              <a:rPr lang="cs-CZ" sz="1400" dirty="0" smtClean="0"/>
              <a:t>19.9.2013]. </a:t>
            </a:r>
            <a:r>
              <a:rPr lang="cs-CZ" sz="1400" dirty="0"/>
              <a:t>Dostupný na WWW: http://commons.wikimedia.org/wiki/File:Elizabeth_II_greets_NASA_GSFC_employees,_May_8,_</a:t>
            </a:r>
            <a:endParaRPr lang="cs-CZ" sz="1400" dirty="0" smtClean="0"/>
          </a:p>
          <a:p>
            <a:pPr>
              <a:spcBef>
                <a:spcPts val="0"/>
              </a:spcBef>
            </a:pPr>
            <a:r>
              <a:rPr lang="cs-CZ" sz="1400" dirty="0" smtClean="0"/>
              <a:t>AUTOR </a:t>
            </a:r>
            <a:r>
              <a:rPr lang="cs-CZ" sz="1400" dirty="0"/>
              <a:t>NEUVEDEN. </a:t>
            </a:r>
            <a:r>
              <a:rPr lang="cs-CZ" sz="1400" i="1" dirty="0"/>
              <a:t>Unitární stát</a:t>
            </a:r>
            <a:r>
              <a:rPr lang="cs-CZ" sz="1400" dirty="0"/>
              <a:t> [online]. [cit. </a:t>
            </a:r>
            <a:r>
              <a:rPr lang="cs-CZ" sz="1400" dirty="0" smtClean="0"/>
              <a:t>19.9.2013]. </a:t>
            </a:r>
            <a:r>
              <a:rPr lang="cs-CZ" sz="1400" dirty="0"/>
              <a:t>Dostupný na WWW: http://cs.wikipedia.org/wiki/Unit%C3%A1rn%C3%AD_st%C3%A1t </a:t>
            </a:r>
            <a:endParaRPr lang="cs-CZ" sz="1400" dirty="0">
              <a:hlinkClick r:id="rId2"/>
            </a:endParaRPr>
          </a:p>
          <a:p>
            <a:pPr>
              <a:spcBef>
                <a:spcPts val="0"/>
              </a:spcBef>
            </a:pPr>
            <a:r>
              <a:rPr lang="cs-CZ" sz="1400" dirty="0"/>
              <a:t>LOKAL PROFIL. </a:t>
            </a:r>
            <a:r>
              <a:rPr lang="cs-CZ" sz="1400" i="1" dirty="0"/>
              <a:t>cs.wikipedia.org</a:t>
            </a:r>
            <a:r>
              <a:rPr lang="cs-CZ" sz="1400" dirty="0"/>
              <a:t> [online]. [cit. </a:t>
            </a:r>
            <a:r>
              <a:rPr lang="cs-CZ" sz="1400" dirty="0" smtClean="0"/>
              <a:t>19.9.2013]. </a:t>
            </a:r>
            <a:r>
              <a:rPr lang="cs-CZ" sz="1400" dirty="0"/>
              <a:t>Dostupný na WWW: http://cs.wikipedia.org/wiki/Soubor:Map_of_unitary_states.svg </a:t>
            </a:r>
            <a:endParaRPr lang="cs-CZ" sz="1400" dirty="0" smtClean="0">
              <a:hlinkClick r:id="rId2"/>
            </a:endParaRPr>
          </a:p>
          <a:p>
            <a:pPr>
              <a:spcBef>
                <a:spcPts val="0"/>
              </a:spcBef>
            </a:pPr>
            <a:r>
              <a:rPr lang="cs-CZ" sz="1400" dirty="0"/>
              <a:t>AUTOR NEUVEDEN. </a:t>
            </a:r>
            <a:r>
              <a:rPr lang="cs-CZ" sz="1400" i="1" dirty="0"/>
              <a:t>Konfederace</a:t>
            </a:r>
            <a:r>
              <a:rPr lang="cs-CZ" sz="1400" dirty="0"/>
              <a:t> [online]. [cit. </a:t>
            </a:r>
            <a:r>
              <a:rPr lang="cs-CZ" sz="1400" dirty="0" smtClean="0"/>
              <a:t>19.9.2013]. </a:t>
            </a:r>
            <a:r>
              <a:rPr lang="cs-CZ" sz="1400" dirty="0"/>
              <a:t>Dostupný na WWW: http://cs.wikipedia.org/wiki/Konfederace </a:t>
            </a:r>
            <a:endParaRPr lang="cs-CZ" sz="1400" dirty="0" smtClean="0">
              <a:hlinkClick r:id="rId2"/>
            </a:endParaRPr>
          </a:p>
          <a:p>
            <a:pPr>
              <a:spcBef>
                <a:spcPts val="0"/>
              </a:spcBef>
            </a:pPr>
            <a:r>
              <a:rPr lang="cs-CZ" sz="1400" dirty="0"/>
              <a:t>LOKAL PROFIL. </a:t>
            </a:r>
            <a:r>
              <a:rPr lang="cs-CZ" sz="1400" i="1" dirty="0"/>
              <a:t>cs.wikipedia.org</a:t>
            </a:r>
            <a:r>
              <a:rPr lang="cs-CZ" sz="1400" dirty="0"/>
              <a:t> [online]. [cit. </a:t>
            </a:r>
            <a:r>
              <a:rPr lang="cs-CZ" sz="1400" dirty="0" smtClean="0"/>
              <a:t>19.9.2013]. </a:t>
            </a:r>
            <a:r>
              <a:rPr lang="cs-CZ" sz="1400" dirty="0"/>
              <a:t>Dostupný na WWW: http://cs.wikipedia.org/wiki/Soubor:Map_of_federal_states.svg </a:t>
            </a:r>
            <a:endParaRPr lang="cs-CZ" sz="1400" dirty="0" smtClean="0">
              <a:hlinkClick r:id="rId2"/>
            </a:endParaRPr>
          </a:p>
          <a:p>
            <a:pPr>
              <a:spcBef>
                <a:spcPts val="0"/>
              </a:spcBef>
            </a:pPr>
            <a:endParaRPr lang="cs-CZ" sz="1400" dirty="0" smtClean="0">
              <a:hlinkClick r:id="rId2"/>
            </a:endParaRPr>
          </a:p>
          <a:p>
            <a:pPr>
              <a:spcBef>
                <a:spcPts val="0"/>
              </a:spcBef>
            </a:pPr>
            <a:endParaRPr lang="cs-CZ" sz="1400" dirty="0">
              <a:hlinkClick r:id="rId2"/>
            </a:endParaRPr>
          </a:p>
          <a:p>
            <a:pPr>
              <a:spcBef>
                <a:spcPts val="0"/>
              </a:spcBef>
            </a:pPr>
            <a:endParaRPr lang="cs-CZ" sz="1400" dirty="0" smtClean="0">
              <a:hlinkClick r:id="rId2"/>
            </a:endParaRPr>
          </a:p>
          <a:p>
            <a:pPr>
              <a:spcBef>
                <a:spcPts val="0"/>
              </a:spcBef>
            </a:pPr>
            <a:endParaRPr lang="cs-CZ" sz="1400" dirty="0" smtClean="0">
              <a:solidFill>
                <a:srgbClr val="FFFF00"/>
              </a:solidFill>
            </a:endParaRPr>
          </a:p>
          <a:p>
            <a:pPr>
              <a:spcBef>
                <a:spcPts val="0"/>
              </a:spcBef>
            </a:pPr>
            <a:endParaRPr lang="cs-CZ" sz="1400" dirty="0" smtClean="0">
              <a:solidFill>
                <a:srgbClr val="FFFF00"/>
              </a:solidFill>
            </a:endParaRPr>
          </a:p>
          <a:p>
            <a:pPr>
              <a:spcBef>
                <a:spcPts val="0"/>
              </a:spcBef>
            </a:pPr>
            <a:endParaRPr lang="cs-CZ" sz="1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34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Moonlight">
      <a:dk1>
        <a:srgbClr val="595959"/>
      </a:dk1>
      <a:lt1>
        <a:srgbClr val="FFFFFF"/>
      </a:lt1>
      <a:dk2>
        <a:srgbClr val="2AB7FF"/>
      </a:dk2>
      <a:lt2>
        <a:srgbClr val="DBE5F1"/>
      </a:lt2>
      <a:accent1>
        <a:srgbClr val="20378C"/>
      </a:accent1>
      <a:accent2>
        <a:srgbClr val="A20000"/>
      </a:accent2>
      <a:accent3>
        <a:srgbClr val="534088"/>
      </a:accent3>
      <a:accent4>
        <a:srgbClr val="2D9123"/>
      </a:accent4>
      <a:accent5>
        <a:srgbClr val="7E2C80"/>
      </a:accent5>
      <a:accent6>
        <a:srgbClr val="4A4EC5"/>
      </a:accent6>
      <a:hlink>
        <a:srgbClr val="BBECFF"/>
      </a:hlink>
      <a:folHlink>
        <a:srgbClr val="DDDDDD"/>
      </a:folHlink>
    </a:clrScheme>
    <a:fontScheme name="Moonlight">
      <a:majorFont>
        <a:latin typeface="Candara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ndara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onlight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50000"/>
              </a:schemeClr>
            </a:gs>
            <a:gs pos="35000">
              <a:schemeClr val="phClr">
                <a:tint val="80000"/>
                <a:satMod val="200000"/>
              </a:schemeClr>
            </a:gs>
            <a:gs pos="100000">
              <a:schemeClr val="phClr">
                <a:tint val="75000"/>
                <a:satMod val="250000"/>
              </a:schemeClr>
            </a:gs>
          </a:gsLst>
          <a:path path="rect">
            <a:fillToRect l="100000" t="100000"/>
          </a:path>
        </a:gradFill>
        <a:gradFill rotWithShape="1">
          <a:gsLst>
            <a:gs pos="0">
              <a:schemeClr val="phClr">
                <a:shade val="60000"/>
                <a:satMod val="150000"/>
              </a:schemeClr>
            </a:gs>
            <a:gs pos="80000">
              <a:schemeClr val="phClr">
                <a:shade val="100000"/>
                <a:satMod val="130000"/>
              </a:schemeClr>
            </a:gs>
            <a:gs pos="100000">
              <a:schemeClr val="phClr">
                <a:tint val="9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6350" cap="flat" cmpd="sng" algn="ctr">
          <a:solidFill>
            <a:schemeClr val="phClr">
              <a:shade val="95000"/>
              <a:satMod val="115000"/>
            </a:schemeClr>
          </a:solidFill>
          <a:prstDash val="solid"/>
        </a:ln>
        <a:ln w="12700" cap="flat" cmpd="sng" algn="ctr">
          <a:solidFill>
            <a:schemeClr val="phClr">
              <a:satMod val="110000"/>
            </a:schemeClr>
          </a:solidFill>
          <a:prstDash val="solid"/>
        </a:ln>
        <a:ln w="25400" cap="flat" cmpd="sng" algn="ctr">
          <a:solidFill>
            <a:schemeClr val="phClr">
              <a:shade val="90000"/>
              <a:satMod val="115000"/>
            </a:schemeClr>
          </a:solidFill>
          <a:prstDash val="solid"/>
        </a:ln>
      </a:lnStyleLst>
      <a:effectStyleLst>
        <a:effectStyle>
          <a:effectLst>
            <a:outerShdw blurRad="50800" dist="25400" dir="5400000" sx="101000" sy="101000" algn="ctr" rotWithShape="0">
              <a:srgbClr val="000000">
                <a:alpha val="60000"/>
              </a:srgbClr>
            </a:outerShdw>
          </a:effectLst>
        </a:effectStyle>
        <a:effectStyle>
          <a:effectLst>
            <a:innerShdw blurRad="76200" dist="25400" dir="13500000">
              <a:srgbClr val="000000">
                <a:alpha val="60000"/>
              </a:srgbClr>
            </a:innerShdw>
          </a:effectLst>
          <a:scene3d>
            <a:camera prst="orthographicFront">
              <a:rot lat="0" lon="0" rev="0"/>
            </a:camera>
            <a:lightRig rig="balanced" dir="tl">
              <a:rot lat="0" lon="0" rev="4200000"/>
            </a:lightRig>
          </a:scene3d>
          <a:sp3d>
            <a:bevelT w="25400" h="12700" prst="softRound"/>
          </a:sp3d>
        </a:effectStyle>
        <a:effectStyle>
          <a:effectLst>
            <a:innerShdw blurRad="76200" dist="25400" dir="13500000">
              <a:srgbClr val="000000">
                <a:alpha val="60000"/>
              </a:srgbClr>
            </a:innerShdw>
            <a:softEdge rad="3175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lumMod val="90000"/>
              </a:schemeClr>
            </a:gs>
            <a:gs pos="30000">
              <a:schemeClr val="phClr">
                <a:lumMod val="75000"/>
              </a:schemeClr>
            </a:gs>
            <a:gs pos="100000">
              <a:schemeClr val="phClr">
                <a:lumMod val="1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lumMod val="90000"/>
              </a:schemeClr>
            </a:gs>
            <a:gs pos="30000">
              <a:schemeClr val="phClr">
                <a:lumMod val="75000"/>
              </a:schemeClr>
            </a:gs>
            <a:gs pos="100000">
              <a:schemeClr val="phClr">
                <a:lumMod val="10000"/>
              </a:schemeClr>
            </a:gs>
          </a:gsLst>
          <a:path path="rect">
            <a:fillToRect l="100000" t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Měsíční svit</Template>
  <TotalTime>624</TotalTime>
  <Words>2121</Words>
  <Application>Microsoft Office PowerPoint</Application>
  <PresentationFormat>Předvádění na obrazovce (16:9)</PresentationFormat>
  <Paragraphs>204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1</vt:lpstr>
      <vt:lpstr>Prezentace aplikace PowerPoint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  <vt:lpstr>TYPY STÁTNÍHO ŽŘÍZENÍ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Dušan</dc:creator>
  <cp:lastModifiedBy>Dušan</cp:lastModifiedBy>
  <cp:revision>75</cp:revision>
  <dcterms:created xsi:type="dcterms:W3CDTF">2013-12-30T10:49:36Z</dcterms:created>
  <dcterms:modified xsi:type="dcterms:W3CDTF">2014-03-31T17:12:10Z</dcterms:modified>
</cp:coreProperties>
</file>