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58" r:id="rId13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756" y="-9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20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C7BD7-CEDE-434E-8D76-6DAFE025F4C0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03DF7-1137-4084-BC90-462FBCFBA4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97089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C7BD7-CEDE-434E-8D76-6DAFE025F4C0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03DF7-1137-4084-BC90-462FBCFBA4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8032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C7BD7-CEDE-434E-8D76-6DAFE025F4C0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03DF7-1137-4084-BC90-462FBCFBA4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98602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900114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900114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C7BD7-CEDE-434E-8D76-6DAFE025F4C0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03DF7-1137-4084-BC90-462FBCFBA4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52433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8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8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C7BD7-CEDE-434E-8D76-6DAFE025F4C0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03DF7-1137-4084-BC90-462FBCFBA4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31742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C7BD7-CEDE-434E-8D76-6DAFE025F4C0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03DF7-1137-4084-BC90-462FBCFBA4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24754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C7BD7-CEDE-434E-8D76-6DAFE025F4C0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03DF7-1137-4084-BC90-462FBCFBA4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39321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3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9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3" y="1076327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C7BD7-CEDE-434E-8D76-6DAFE025F4C0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03DF7-1137-4084-BC90-462FBCFBA4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88479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1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4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C7BD7-CEDE-434E-8D76-6DAFE025F4C0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03DF7-1137-4084-BC90-462FBCFBA4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46441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C7BD7-CEDE-434E-8D76-6DAFE025F4C0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03DF7-1137-4084-BC90-462FBCFBA4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1486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54782"/>
            <a:ext cx="2057400" cy="3290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54782"/>
            <a:ext cx="6019800" cy="329088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C7BD7-CEDE-434E-8D76-6DAFE025F4C0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03DF7-1137-4084-BC90-462FBCFBA4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44504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CC7BD7-CEDE-434E-8D76-6DAFE025F4C0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C03DF7-1137-4084-BC90-462FBCFBA4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7606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2.tmp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hyperlink" Target="http://upload.wikimedia.org/wikipedia/commons/3/37/Flag_of_NATO.sv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3" Type="http://schemas.microsoft.com/office/2007/relationships/hdphoto" Target="../media/hdphoto1.wdp"/><Relationship Id="rId7" Type="http://schemas.openxmlformats.org/officeDocument/2006/relationships/hyperlink" Target="http://www.google.cz/url?sa=i&amp;rct=j&amp;q=&amp;esrc=s&amp;source=images&amp;cd=&amp;cad=rja&amp;docid=TbiJQnDhVhvjAM&amp;tbnid=sCiVggghCd4lVM:&amp;ved=0CAUQjRw&amp;url=http://worldhistory.phillipmartin.info/worldhistory_nato.htm&amp;ei=pkS-UsipDYeW0AX_3IDYDQ&amp;bvm=bv.58187178,d.ZG4&amp;psig=AFQjCNGel6FOfqC9EVopz48J-tvYWncA5g&amp;ust=1388287456656955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hyperlink" Target="http://upload.wikimedia.org/wikipedia/commons/1/1b/Warsaw_Pact_Logo.svg" TargetMode="Externa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jpeg"/><Relationship Id="rId4" Type="http://schemas.openxmlformats.org/officeDocument/2006/relationships/hyperlink" Target="http://www.google.cz/url?sa=i&amp;rct=j&amp;q=&amp;esrc=s&amp;source=images&amp;cd=&amp;cad=rja&amp;docid=VHNF8-AP_S0NoM&amp;tbnid=6PE-tv_TZJVMAM:&amp;ved=0CAUQjRw&amp;url=http://breakingnews.sy/en/article/24684.html&amp;ei=n0y-UqHxE4OL0AW7jIGYDA&amp;bvm=bv.58187178,d.ZG4&amp;psig=AFQjCNG3V500tXSUMSkExXPAKKxA7oFnQA&amp;ust=1388289552869499" TargetMode="External"/></Relationships>
</file>

<file path=ppt/slides/_rels/slide6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4.png"/><Relationship Id="rId18" Type="http://schemas.openxmlformats.org/officeDocument/2006/relationships/hyperlink" Target="http://www.statnivlajky.cz/italie" TargetMode="External"/><Relationship Id="rId26" Type="http://schemas.openxmlformats.org/officeDocument/2006/relationships/hyperlink" Target="http://www.statnivlajky.cz/lucembursko" TargetMode="External"/><Relationship Id="rId39" Type="http://schemas.openxmlformats.org/officeDocument/2006/relationships/image" Target="../media/image27.png"/><Relationship Id="rId21" Type="http://schemas.openxmlformats.org/officeDocument/2006/relationships/image" Target="../media/image18.png"/><Relationship Id="rId34" Type="http://schemas.openxmlformats.org/officeDocument/2006/relationships/hyperlink" Target="http://www.statnivlajky.cz/norsko" TargetMode="External"/><Relationship Id="rId42" Type="http://schemas.openxmlformats.org/officeDocument/2006/relationships/hyperlink" Target="http://www.statnivlajky.cz/recko" TargetMode="External"/><Relationship Id="rId47" Type="http://schemas.openxmlformats.org/officeDocument/2006/relationships/image" Target="../media/image31.png"/><Relationship Id="rId50" Type="http://schemas.openxmlformats.org/officeDocument/2006/relationships/hyperlink" Target="http://www.statnivlajky.cz/spanelsko" TargetMode="External"/><Relationship Id="rId55" Type="http://schemas.openxmlformats.org/officeDocument/2006/relationships/image" Target="../media/image35.png"/><Relationship Id="rId7" Type="http://schemas.openxmlformats.org/officeDocument/2006/relationships/image" Target="../media/image11.png"/><Relationship Id="rId12" Type="http://schemas.openxmlformats.org/officeDocument/2006/relationships/hyperlink" Target="http://www.statnivlajky.cz/estonsko" TargetMode="External"/><Relationship Id="rId17" Type="http://schemas.openxmlformats.org/officeDocument/2006/relationships/image" Target="../media/image16.png"/><Relationship Id="rId25" Type="http://schemas.openxmlformats.org/officeDocument/2006/relationships/image" Target="../media/image20.png"/><Relationship Id="rId33" Type="http://schemas.openxmlformats.org/officeDocument/2006/relationships/image" Target="../media/image24.png"/><Relationship Id="rId38" Type="http://schemas.openxmlformats.org/officeDocument/2006/relationships/hyperlink" Target="http://www.statnivlajky.cz/portugalsko" TargetMode="External"/><Relationship Id="rId46" Type="http://schemas.openxmlformats.org/officeDocument/2006/relationships/hyperlink" Target="http://www.statnivlajky.cz/slovinsko" TargetMode="External"/><Relationship Id="rId2" Type="http://schemas.openxmlformats.org/officeDocument/2006/relationships/image" Target="../media/image1.png"/><Relationship Id="rId16" Type="http://schemas.openxmlformats.org/officeDocument/2006/relationships/hyperlink" Target="http://www.statnivlajky.cz/island" TargetMode="External"/><Relationship Id="rId20" Type="http://schemas.openxmlformats.org/officeDocument/2006/relationships/hyperlink" Target="http://www.statnivlajky.cz/kanada" TargetMode="External"/><Relationship Id="rId29" Type="http://schemas.openxmlformats.org/officeDocument/2006/relationships/image" Target="../media/image22.png"/><Relationship Id="rId41" Type="http://schemas.openxmlformats.org/officeDocument/2006/relationships/image" Target="../media/image28.png"/><Relationship Id="rId54" Type="http://schemas.openxmlformats.org/officeDocument/2006/relationships/hyperlink" Target="http://www.statnivlajky.cz/velka-britanie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statnivlajky.cz/bulharsko" TargetMode="External"/><Relationship Id="rId11" Type="http://schemas.openxmlformats.org/officeDocument/2006/relationships/image" Target="../media/image13.png"/><Relationship Id="rId24" Type="http://schemas.openxmlformats.org/officeDocument/2006/relationships/hyperlink" Target="http://www.statnivlajky.cz/lotyssko" TargetMode="External"/><Relationship Id="rId32" Type="http://schemas.openxmlformats.org/officeDocument/2006/relationships/hyperlink" Target="http://www.statnivlajky.cz/nizozemsko" TargetMode="External"/><Relationship Id="rId37" Type="http://schemas.openxmlformats.org/officeDocument/2006/relationships/image" Target="../media/image26.png"/><Relationship Id="rId40" Type="http://schemas.openxmlformats.org/officeDocument/2006/relationships/hyperlink" Target="http://www.statnivlajky.cz/rumunsko" TargetMode="External"/><Relationship Id="rId45" Type="http://schemas.openxmlformats.org/officeDocument/2006/relationships/image" Target="../media/image30.png"/><Relationship Id="rId53" Type="http://schemas.openxmlformats.org/officeDocument/2006/relationships/image" Target="../media/image34.png"/><Relationship Id="rId5" Type="http://schemas.openxmlformats.org/officeDocument/2006/relationships/image" Target="../media/image10.png"/><Relationship Id="rId15" Type="http://schemas.openxmlformats.org/officeDocument/2006/relationships/image" Target="../media/image15.png"/><Relationship Id="rId23" Type="http://schemas.openxmlformats.org/officeDocument/2006/relationships/image" Target="../media/image19.png"/><Relationship Id="rId28" Type="http://schemas.openxmlformats.org/officeDocument/2006/relationships/hyperlink" Target="http://www.statnivlajky.cz/madarsko" TargetMode="External"/><Relationship Id="rId36" Type="http://schemas.openxmlformats.org/officeDocument/2006/relationships/hyperlink" Target="http://www.statnivlajky.cz/polsko" TargetMode="External"/><Relationship Id="rId49" Type="http://schemas.openxmlformats.org/officeDocument/2006/relationships/image" Target="../media/image32.png"/><Relationship Id="rId57" Type="http://schemas.openxmlformats.org/officeDocument/2006/relationships/image" Target="../media/image37.png"/><Relationship Id="rId10" Type="http://schemas.openxmlformats.org/officeDocument/2006/relationships/hyperlink" Target="http://www.statnivlajky.cz/dansko" TargetMode="External"/><Relationship Id="rId19" Type="http://schemas.openxmlformats.org/officeDocument/2006/relationships/image" Target="../media/image17.png"/><Relationship Id="rId31" Type="http://schemas.openxmlformats.org/officeDocument/2006/relationships/image" Target="../media/image23.png"/><Relationship Id="rId44" Type="http://schemas.openxmlformats.org/officeDocument/2006/relationships/hyperlink" Target="http://www.statnivlajky.cz/slovensko" TargetMode="External"/><Relationship Id="rId52" Type="http://schemas.openxmlformats.org/officeDocument/2006/relationships/hyperlink" Target="http://www.statnivlajky.cz/turecko" TargetMode="External"/><Relationship Id="rId4" Type="http://schemas.openxmlformats.org/officeDocument/2006/relationships/hyperlink" Target="http://www.statnivlajky.cz/ceska-republika" TargetMode="External"/><Relationship Id="rId9" Type="http://schemas.openxmlformats.org/officeDocument/2006/relationships/image" Target="../media/image12.png"/><Relationship Id="rId14" Type="http://schemas.openxmlformats.org/officeDocument/2006/relationships/hyperlink" Target="http://www.statnivlajky.cz/francie" TargetMode="External"/><Relationship Id="rId22" Type="http://schemas.openxmlformats.org/officeDocument/2006/relationships/hyperlink" Target="http://www.statnivlajky.cz/litva" TargetMode="External"/><Relationship Id="rId27" Type="http://schemas.openxmlformats.org/officeDocument/2006/relationships/image" Target="../media/image21.png"/><Relationship Id="rId30" Type="http://schemas.openxmlformats.org/officeDocument/2006/relationships/hyperlink" Target="http://www.statnivlajky.cz/nemecko" TargetMode="External"/><Relationship Id="rId35" Type="http://schemas.openxmlformats.org/officeDocument/2006/relationships/image" Target="../media/image25.png"/><Relationship Id="rId43" Type="http://schemas.openxmlformats.org/officeDocument/2006/relationships/image" Target="../media/image29.png"/><Relationship Id="rId48" Type="http://schemas.openxmlformats.org/officeDocument/2006/relationships/hyperlink" Target="http://www.statnivlajky.cz/spojene-staty-americke" TargetMode="External"/><Relationship Id="rId56" Type="http://schemas.openxmlformats.org/officeDocument/2006/relationships/image" Target="../media/image36.png"/><Relationship Id="rId8" Type="http://schemas.openxmlformats.org/officeDocument/2006/relationships/hyperlink" Target="http://www.statnivlajky.cz/belgie" TargetMode="External"/><Relationship Id="rId51" Type="http://schemas.openxmlformats.org/officeDocument/2006/relationships/image" Target="../media/image33.png"/><Relationship Id="rId3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13" Type="http://schemas.openxmlformats.org/officeDocument/2006/relationships/hyperlink" Target="http://www.statnivlajky.cz/francie" TargetMode="External"/><Relationship Id="rId18" Type="http://schemas.openxmlformats.org/officeDocument/2006/relationships/image" Target="../media/image12.png"/><Relationship Id="rId26" Type="http://schemas.openxmlformats.org/officeDocument/2006/relationships/image" Target="../media/image25.png"/><Relationship Id="rId39" Type="http://schemas.openxmlformats.org/officeDocument/2006/relationships/hyperlink" Target="http://www.statnivlajky.cz/ceska-republika" TargetMode="External"/><Relationship Id="rId21" Type="http://schemas.openxmlformats.org/officeDocument/2006/relationships/hyperlink" Target="http://www.statnivlajky.cz/nizozemsko" TargetMode="External"/><Relationship Id="rId34" Type="http://schemas.openxmlformats.org/officeDocument/2006/relationships/image" Target="../media/image34.png"/><Relationship Id="rId42" Type="http://schemas.openxmlformats.org/officeDocument/2006/relationships/image" Target="../media/image26.png"/><Relationship Id="rId47" Type="http://schemas.openxmlformats.org/officeDocument/2006/relationships/hyperlink" Target="http://www.statnivlajky.cz/lotyssko" TargetMode="External"/><Relationship Id="rId50" Type="http://schemas.openxmlformats.org/officeDocument/2006/relationships/image" Target="../media/image46.png"/><Relationship Id="rId55" Type="http://schemas.openxmlformats.org/officeDocument/2006/relationships/hyperlink" Target="http://www.statnivlajky.cz/slovinsko" TargetMode="External"/><Relationship Id="rId7" Type="http://schemas.openxmlformats.org/officeDocument/2006/relationships/hyperlink" Target="http://www.statnivlajky.cz/spojene-staty-americke" TargetMode="External"/><Relationship Id="rId12" Type="http://schemas.openxmlformats.org/officeDocument/2006/relationships/image" Target="../media/image35.png"/><Relationship Id="rId17" Type="http://schemas.openxmlformats.org/officeDocument/2006/relationships/hyperlink" Target="http://www.statnivlajky.cz/belgie" TargetMode="External"/><Relationship Id="rId25" Type="http://schemas.openxmlformats.org/officeDocument/2006/relationships/hyperlink" Target="http://www.statnivlajky.cz/norsko" TargetMode="External"/><Relationship Id="rId33" Type="http://schemas.openxmlformats.org/officeDocument/2006/relationships/hyperlink" Target="http://www.statnivlajky.cz/turecko" TargetMode="External"/><Relationship Id="rId38" Type="http://schemas.openxmlformats.org/officeDocument/2006/relationships/image" Target="../media/image33.png"/><Relationship Id="rId46" Type="http://schemas.openxmlformats.org/officeDocument/2006/relationships/image" Target="../media/image44.png"/><Relationship Id="rId59" Type="http://schemas.openxmlformats.org/officeDocument/2006/relationships/image" Target="../media/image49.png"/><Relationship Id="rId2" Type="http://schemas.openxmlformats.org/officeDocument/2006/relationships/image" Target="../media/image1.png"/><Relationship Id="rId16" Type="http://schemas.openxmlformats.org/officeDocument/2006/relationships/image" Target="../media/image27.png"/><Relationship Id="rId20" Type="http://schemas.openxmlformats.org/officeDocument/2006/relationships/image" Target="../media/image40.png"/><Relationship Id="rId29" Type="http://schemas.openxmlformats.org/officeDocument/2006/relationships/hyperlink" Target="http://www.statnivlajky.cz/island" TargetMode="External"/><Relationship Id="rId41" Type="http://schemas.openxmlformats.org/officeDocument/2006/relationships/hyperlink" Target="http://www.statnivlajky.cz/polsko" TargetMode="External"/><Relationship Id="rId54" Type="http://schemas.openxmlformats.org/officeDocument/2006/relationships/image" Target="../media/image4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8.png"/><Relationship Id="rId11" Type="http://schemas.openxmlformats.org/officeDocument/2006/relationships/hyperlink" Target="http://www.statnivlajky.cz/velka-britanie" TargetMode="External"/><Relationship Id="rId24" Type="http://schemas.openxmlformats.org/officeDocument/2006/relationships/image" Target="../media/image13.png"/><Relationship Id="rId32" Type="http://schemas.openxmlformats.org/officeDocument/2006/relationships/image" Target="../media/image29.png"/><Relationship Id="rId37" Type="http://schemas.openxmlformats.org/officeDocument/2006/relationships/hyperlink" Target="http://www.statnivlajky.cz/spanelsko" TargetMode="External"/><Relationship Id="rId40" Type="http://schemas.openxmlformats.org/officeDocument/2006/relationships/image" Target="../media/image42.png"/><Relationship Id="rId45" Type="http://schemas.openxmlformats.org/officeDocument/2006/relationships/hyperlink" Target="http://www.statnivlajky.cz/litva" TargetMode="External"/><Relationship Id="rId53" Type="http://schemas.openxmlformats.org/officeDocument/2006/relationships/hyperlink" Target="http://www.statnivlajky.cz/bulharsko" TargetMode="External"/><Relationship Id="rId58" Type="http://schemas.openxmlformats.org/officeDocument/2006/relationships/image" Target="../media/image48.png"/><Relationship Id="rId5" Type="http://schemas.openxmlformats.org/officeDocument/2006/relationships/hyperlink" Target="http://www.google.cz/url?sa=i&amp;rct=j&amp;q=&amp;esrc=s&amp;source=images&amp;cd=&amp;cad=rja&amp;docid=5ZlBvov84N_OBM&amp;tbnid=CR518H4d4svhOM:&amp;ved=0CAUQjRw&amp;url=http://commons.wikimedia.org/wiki/File:Map_of_NATO_countries.png&amp;ei=spS-UtCuMIXz0gWetoGQCg&amp;bvm=bv.58187178,d.ZG4&amp;psig=AFQjCNHTlk2c_a4fP_--pSfi7zvkEvpOGw&amp;ust=1388307973615579" TargetMode="External"/><Relationship Id="rId15" Type="http://schemas.openxmlformats.org/officeDocument/2006/relationships/hyperlink" Target="http://www.statnivlajky.cz/portugalsko" TargetMode="External"/><Relationship Id="rId23" Type="http://schemas.openxmlformats.org/officeDocument/2006/relationships/hyperlink" Target="http://www.statnivlajky.cz/dansko" TargetMode="External"/><Relationship Id="rId28" Type="http://schemas.openxmlformats.org/officeDocument/2006/relationships/image" Target="../media/image17.png"/><Relationship Id="rId36" Type="http://schemas.openxmlformats.org/officeDocument/2006/relationships/image" Target="../media/image23.png"/><Relationship Id="rId49" Type="http://schemas.openxmlformats.org/officeDocument/2006/relationships/hyperlink" Target="http://www.statnivlajky.cz/estonsko" TargetMode="External"/><Relationship Id="rId57" Type="http://schemas.openxmlformats.org/officeDocument/2006/relationships/hyperlink" Target="http://www.statnivlajky.cz/slovensko" TargetMode="External"/><Relationship Id="rId10" Type="http://schemas.openxmlformats.org/officeDocument/2006/relationships/image" Target="../media/image18.png"/><Relationship Id="rId19" Type="http://schemas.openxmlformats.org/officeDocument/2006/relationships/hyperlink" Target="http://www.statnivlajky.cz/lucembursko" TargetMode="External"/><Relationship Id="rId31" Type="http://schemas.openxmlformats.org/officeDocument/2006/relationships/hyperlink" Target="http://www.statnivlajky.cz/recko" TargetMode="External"/><Relationship Id="rId44" Type="http://schemas.openxmlformats.org/officeDocument/2006/relationships/image" Target="../media/image43.png"/><Relationship Id="rId52" Type="http://schemas.openxmlformats.org/officeDocument/2006/relationships/image" Target="../media/image28.png"/><Relationship Id="rId60" Type="http://schemas.openxmlformats.org/officeDocument/2006/relationships/image" Target="../media/image50.png"/><Relationship Id="rId4" Type="http://schemas.openxmlformats.org/officeDocument/2006/relationships/hyperlink" Target="http://www.google.cz/url?sa=i&amp;rct=j&amp;q=&amp;esrc=s&amp;source=images&amp;cd=&amp;cad=rja&amp;docid=VHNF8-AP_S0NoM&amp;tbnid=6PE-tv_TZJVMAM:&amp;ved=0CAUQjRw&amp;url=http://breakingnews.sy/en/article/24684.html&amp;ei=n0y-UqHxE4OL0AW7jIGYDA&amp;bvm=bv.58187178,d.ZG4&amp;psig=AFQjCNG3V500tXSUMSkExXPAKKxA7oFnQA&amp;ust=1388289552869499" TargetMode="External"/><Relationship Id="rId9" Type="http://schemas.openxmlformats.org/officeDocument/2006/relationships/hyperlink" Target="http://www.statnivlajky.cz/kanada" TargetMode="External"/><Relationship Id="rId14" Type="http://schemas.openxmlformats.org/officeDocument/2006/relationships/image" Target="../media/image39.png"/><Relationship Id="rId22" Type="http://schemas.openxmlformats.org/officeDocument/2006/relationships/image" Target="../media/image41.png"/><Relationship Id="rId27" Type="http://schemas.openxmlformats.org/officeDocument/2006/relationships/hyperlink" Target="http://www.statnivlajky.cz/italie" TargetMode="External"/><Relationship Id="rId30" Type="http://schemas.openxmlformats.org/officeDocument/2006/relationships/image" Target="../media/image16.png"/><Relationship Id="rId35" Type="http://schemas.openxmlformats.org/officeDocument/2006/relationships/hyperlink" Target="http://www.statnivlajky.cz/nemecko" TargetMode="External"/><Relationship Id="rId43" Type="http://schemas.openxmlformats.org/officeDocument/2006/relationships/hyperlink" Target="http://www.statnivlajky.cz/madarsko" TargetMode="External"/><Relationship Id="rId48" Type="http://schemas.openxmlformats.org/officeDocument/2006/relationships/image" Target="../media/image45.png"/><Relationship Id="rId56" Type="http://schemas.openxmlformats.org/officeDocument/2006/relationships/image" Target="../media/image31.png"/><Relationship Id="rId8" Type="http://schemas.openxmlformats.org/officeDocument/2006/relationships/image" Target="../media/image32.png"/><Relationship Id="rId51" Type="http://schemas.openxmlformats.org/officeDocument/2006/relationships/hyperlink" Target="http://www.statnivlajky.cz/rumunsko" TargetMode="External"/><Relationship Id="rId3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google.cz/url?sa=i&amp;rct=j&amp;q=&amp;esrc=s&amp;source=images&amp;cd=&amp;cad=rja&amp;docid=VHNF8-AP_S0NoM&amp;tbnid=6PE-tv_TZJVMAM:&amp;ved=0CAUQjRw&amp;url=http://breakingnews.sy/en/article/24684.html&amp;ei=n0y-UqHxE4OL0AW7jIGYDA&amp;bvm=bv.58187178,d.ZG4&amp;psig=AFQjCNG3V500tXSUMSkExXPAKKxA7oFnQA&amp;ust=1388289552869499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1.tmp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orldhistory.phillipmartin.info/worldhistory_nato.htm" TargetMode="External"/><Relationship Id="rId13" Type="http://schemas.openxmlformats.org/officeDocument/2006/relationships/hyperlink" Target="http://upload.wikimedia.org/wikipedia/commons/6/65/Map_of_NATO_countries.png" TargetMode="External"/><Relationship Id="rId3" Type="http://schemas.microsoft.com/office/2007/relationships/hdphoto" Target="../media/hdphoto1.wdp"/><Relationship Id="rId7" Type="http://schemas.openxmlformats.org/officeDocument/2006/relationships/hyperlink" Target="http://upload.wikimedia.org/wikipedia/commons/thumb/8/8b/EiserneVorhang.png/220px-EiserneVorhang.png" TargetMode="External"/><Relationship Id="rId12" Type="http://schemas.openxmlformats.org/officeDocument/2006/relationships/hyperlink" Target="http://www.statnivlajky.cz/albanie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Warsaw_Pact_Logo.svg" TargetMode="External"/><Relationship Id="rId11" Type="http://schemas.openxmlformats.org/officeDocument/2006/relationships/hyperlink" Target="http://www.statnivlajky.cz/chorvatsko" TargetMode="External"/><Relationship Id="rId5" Type="http://schemas.openxmlformats.org/officeDocument/2006/relationships/hyperlink" Target="http://www.vlajky-statu.cz/vlajka_nahled.php?id_vlajka=276&amp;rozmer=1100" TargetMode="External"/><Relationship Id="rId10" Type="http://schemas.openxmlformats.org/officeDocument/2006/relationships/hyperlink" Target="http://www.statnivlajky.cz/organizace/nato" TargetMode="External"/><Relationship Id="rId4" Type="http://schemas.openxmlformats.org/officeDocument/2006/relationships/hyperlink" Target="http://www.luko2.com/images/mapy/svet_mapa.jpg" TargetMode="External"/><Relationship Id="rId9" Type="http://schemas.openxmlformats.org/officeDocument/2006/relationships/hyperlink" Target="http://www.greatdecisionsonpbs.com/watch/nato-and-the-u-s-in-the-21st-century/anders-fogh-rasmusse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Znak NATO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LineDrawing/>
                    </a14:imgEffect>
                    <a14:imgEffect>
                      <a14:brightnessContrast bright="43000" contrast="-1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305" t="12787" r="307" b="11085"/>
          <a:stretch/>
        </p:blipFill>
        <p:spPr bwMode="auto">
          <a:xfrm>
            <a:off x="-34816" y="-94878"/>
            <a:ext cx="9178815" cy="5269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8" name="Group 4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90191464"/>
              </p:ext>
            </p:extLst>
          </p:nvPr>
        </p:nvGraphicFramePr>
        <p:xfrm>
          <a:off x="1079051" y="1363196"/>
          <a:ext cx="7056784" cy="3780304"/>
        </p:xfrm>
        <a:graphic>
          <a:graphicData uri="http://schemas.openxmlformats.org/drawingml/2006/table">
            <a:tbl>
              <a:tblPr/>
              <a:tblGrid>
                <a:gridCol w="1799025"/>
                <a:gridCol w="5257759"/>
              </a:tblGrid>
              <a:tr h="31472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Číslo projektu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264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Název projektu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1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Název školy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264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Zeměpis (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klíčová aktivita III/2)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64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Téma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Severoatlantická aliance - NATO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264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642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Jméno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7697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Žák se seznámí s mezinárodní vojenskou organizací, jejímž členem je i ČR. Po stručném seznámení s historií organizace následuje prezentace jejích cílů, principů fungování. Následně se žáci seznámí s členskými zeměmi NATO, perspektivou dalšího rozšiřování a vojenskými misemi této organizace. Žákům jsou tak poskytnuta základní fakta k vytváření vlastních názorů.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64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Datum tvorby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17. 11. 2013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7" name="Skupina 6"/>
          <p:cNvGrpSpPr/>
          <p:nvPr/>
        </p:nvGrpSpPr>
        <p:grpSpPr>
          <a:xfrm>
            <a:off x="112736" y="-94878"/>
            <a:ext cx="8883709" cy="1531420"/>
            <a:chOff x="-92650" y="483518"/>
            <a:chExt cx="8883709" cy="1531420"/>
          </a:xfrm>
        </p:grpSpPr>
        <p:pic>
          <p:nvPicPr>
            <p:cNvPr id="10" name="Obrázek 9" descr="Výřez obrazovky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11" name="Obrázek 10" descr="loga soukrškolyvjpeg.jpg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" name="Obrázek 11" descr="loga soukrškolyvjpeg.jpg"/>
            <p:cNvPicPr>
              <a:picLocks noChangeAspect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Obdélník 12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459122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Znak NATO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LineDrawing/>
                    </a14:imgEffect>
                    <a14:imgEffect>
                      <a14:brightnessContrast bright="43000" contrast="-1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305" t="12787" r="307" b="11085"/>
          <a:stretch/>
        </p:blipFill>
        <p:spPr bwMode="auto">
          <a:xfrm>
            <a:off x="-34816" y="-94878"/>
            <a:ext cx="9178815" cy="5269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4191" y="771550"/>
            <a:ext cx="6400800" cy="1314450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SEVEROATLANTICKÁ ALIANCE</a:t>
            </a:r>
          </a:p>
          <a:p>
            <a:r>
              <a:rPr lang="cs-CZ" sz="4400" b="1" dirty="0" smtClean="0">
                <a:solidFill>
                  <a:srgbClr val="FF0000"/>
                </a:solidFill>
              </a:rPr>
              <a:t>NATO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6" name="Rectangle 15"/>
          <p:cNvSpPr>
            <a:spLocks noChangeArrowheads="1"/>
          </p:cNvSpPr>
          <p:nvPr/>
        </p:nvSpPr>
        <p:spPr bwMode="auto">
          <a:xfrm>
            <a:off x="5508104" y="4371950"/>
            <a:ext cx="3528541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srgbClr val="FF0000"/>
                </a:solidFill>
              </a:rPr>
              <a:t>©</a:t>
            </a:r>
            <a:r>
              <a:rPr lang="cs-CZ" dirty="0">
                <a:solidFill>
                  <a:srgbClr val="FF0000"/>
                </a:solidFill>
              </a:rPr>
              <a:t> Mgr. Dušan </a:t>
            </a:r>
            <a:r>
              <a:rPr lang="cs-CZ" dirty="0" err="1">
                <a:solidFill>
                  <a:srgbClr val="FF0000"/>
                </a:solidFill>
              </a:rPr>
              <a:t>Kráčmar</a:t>
            </a:r>
            <a:endParaRPr lang="cs-CZ" dirty="0">
              <a:solidFill>
                <a:srgbClr val="FF0000"/>
              </a:solidFill>
            </a:endParaRPr>
          </a:p>
          <a:p>
            <a:pPr algn="ctr"/>
            <a:r>
              <a:rPr lang="cs-CZ" dirty="0" smtClean="0">
                <a:solidFill>
                  <a:srgbClr val="FF0000"/>
                </a:solidFill>
              </a:rPr>
              <a:t>2013</a:t>
            </a:r>
            <a:endParaRPr lang="cs-CZ" dirty="0">
              <a:solidFill>
                <a:srgbClr val="FF0000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3215255" y="2154932"/>
            <a:ext cx="2678672" cy="2088232"/>
            <a:chOff x="3215255" y="2154932"/>
            <a:chExt cx="2678672" cy="2088232"/>
          </a:xfrm>
        </p:grpSpPr>
        <p:sp>
          <p:nvSpPr>
            <p:cNvPr id="8" name="Obdélník 7"/>
            <p:cNvSpPr/>
            <p:nvPr/>
          </p:nvSpPr>
          <p:spPr>
            <a:xfrm>
              <a:off x="3215255" y="2154932"/>
              <a:ext cx="2678672" cy="208823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7" name="Picture 3" descr="File:Flag of NATO.svg">
              <a:hlinkClick r:id="rId4"/>
            </p:cNvPr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47863" y="2283718"/>
              <a:ext cx="2400267" cy="18002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918343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Znak NATO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LineDrawing/>
                    </a14:imgEffect>
                    <a14:imgEffect>
                      <a14:brightnessContrast bright="43000" contrast="-1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305" t="12787" r="307" b="11085"/>
          <a:stretch/>
        </p:blipFill>
        <p:spPr bwMode="auto">
          <a:xfrm>
            <a:off x="-34815" y="0"/>
            <a:ext cx="9178815" cy="5269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4191" y="123478"/>
            <a:ext cx="6400800" cy="1314450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SEVEROATLANTICKÁ ALIANCE</a:t>
            </a:r>
          </a:p>
          <a:p>
            <a:r>
              <a:rPr lang="cs-CZ" sz="4400" b="1" dirty="0" smtClean="0">
                <a:solidFill>
                  <a:srgbClr val="FFC000"/>
                </a:solidFill>
              </a:rPr>
              <a:t>Základní údaje</a:t>
            </a:r>
            <a:endParaRPr lang="cs-CZ" sz="4400" b="1" dirty="0">
              <a:solidFill>
                <a:srgbClr val="FFC00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271186" y="1368541"/>
            <a:ext cx="8424935" cy="36499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 algn="l">
              <a:buFont typeface="Wingdings" panose="05000000000000000000" pitchFamily="2" charset="2"/>
              <a:buChar char="§"/>
            </a:pPr>
            <a:r>
              <a:rPr lang="cs-CZ" sz="2800" b="1" dirty="0">
                <a:solidFill>
                  <a:srgbClr val="002060"/>
                </a:solidFill>
              </a:rPr>
              <a:t>z</a:t>
            </a:r>
            <a:r>
              <a:rPr lang="cs-CZ" sz="2800" b="1" dirty="0" smtClean="0">
                <a:solidFill>
                  <a:srgbClr val="002060"/>
                </a:solidFill>
              </a:rPr>
              <a:t>aloženo roku </a:t>
            </a:r>
            <a:r>
              <a:rPr lang="cs-CZ" sz="2800" b="1" dirty="0" smtClean="0">
                <a:solidFill>
                  <a:srgbClr val="FF0000"/>
                </a:solidFill>
              </a:rPr>
              <a:t>1949</a:t>
            </a:r>
          </a:p>
          <a:p>
            <a:pPr marL="571500" indent="-571500" algn="l">
              <a:buFont typeface="Wingdings" panose="05000000000000000000" pitchFamily="2" charset="2"/>
              <a:buChar char="§"/>
            </a:pPr>
            <a:r>
              <a:rPr lang="cs-CZ" sz="2800" b="1" dirty="0" smtClean="0">
                <a:solidFill>
                  <a:srgbClr val="002060"/>
                </a:solidFill>
              </a:rPr>
              <a:t>vojenský pakt, hojně se používá zkratka </a:t>
            </a:r>
            <a:r>
              <a:rPr lang="cs-CZ" sz="2800" b="1" dirty="0" smtClean="0">
                <a:solidFill>
                  <a:srgbClr val="FF0000"/>
                </a:solidFill>
              </a:rPr>
              <a:t>NATO</a:t>
            </a:r>
            <a:r>
              <a:rPr lang="cs-CZ" sz="2800" b="1" dirty="0" smtClean="0">
                <a:solidFill>
                  <a:srgbClr val="002060"/>
                </a:solidFill>
              </a:rPr>
              <a:t>                (z anglického </a:t>
            </a:r>
            <a:r>
              <a:rPr lang="cs-CZ" sz="2800" b="1" dirty="0" err="1" smtClean="0">
                <a:solidFill>
                  <a:srgbClr val="002060"/>
                </a:solidFill>
              </a:rPr>
              <a:t>North</a:t>
            </a:r>
            <a:r>
              <a:rPr lang="cs-CZ" sz="2800" b="1" dirty="0" smtClean="0">
                <a:solidFill>
                  <a:srgbClr val="002060"/>
                </a:solidFill>
              </a:rPr>
              <a:t> </a:t>
            </a:r>
            <a:r>
              <a:rPr lang="cs-CZ" sz="2800" b="1" dirty="0" err="1" smtClean="0">
                <a:solidFill>
                  <a:srgbClr val="002060"/>
                </a:solidFill>
              </a:rPr>
              <a:t>Atlantic</a:t>
            </a:r>
            <a:r>
              <a:rPr lang="cs-CZ" sz="2800" b="1" dirty="0" smtClean="0">
                <a:solidFill>
                  <a:srgbClr val="002060"/>
                </a:solidFill>
              </a:rPr>
              <a:t> </a:t>
            </a:r>
            <a:r>
              <a:rPr lang="cs-CZ" sz="2800" b="1" dirty="0" err="1" smtClean="0">
                <a:solidFill>
                  <a:srgbClr val="002060"/>
                </a:solidFill>
              </a:rPr>
              <a:t>Threaty</a:t>
            </a:r>
            <a:r>
              <a:rPr lang="cs-CZ" sz="2800" b="1" dirty="0" smtClean="0">
                <a:solidFill>
                  <a:srgbClr val="002060"/>
                </a:solidFill>
              </a:rPr>
              <a:t> </a:t>
            </a:r>
            <a:r>
              <a:rPr lang="cs-CZ" sz="2800" b="1" dirty="0" err="1" smtClean="0">
                <a:solidFill>
                  <a:srgbClr val="002060"/>
                </a:solidFill>
              </a:rPr>
              <a:t>Organization</a:t>
            </a:r>
            <a:r>
              <a:rPr lang="cs-CZ" sz="2800" b="1" dirty="0" smtClean="0">
                <a:solidFill>
                  <a:srgbClr val="002060"/>
                </a:solidFill>
              </a:rPr>
              <a:t>) </a:t>
            </a:r>
          </a:p>
          <a:p>
            <a:pPr marL="571500" indent="-571500" algn="l">
              <a:buFont typeface="Wingdings" panose="05000000000000000000" pitchFamily="2" charset="2"/>
              <a:buChar char="§"/>
            </a:pPr>
            <a:r>
              <a:rPr lang="cs-CZ" sz="2800" b="1" dirty="0">
                <a:solidFill>
                  <a:srgbClr val="002060"/>
                </a:solidFill>
              </a:rPr>
              <a:t>s</a:t>
            </a:r>
            <a:r>
              <a:rPr lang="cs-CZ" sz="2800" b="1" dirty="0" smtClean="0">
                <a:solidFill>
                  <a:srgbClr val="002060"/>
                </a:solidFill>
              </a:rPr>
              <a:t>ídlí v </a:t>
            </a:r>
            <a:r>
              <a:rPr lang="cs-CZ" sz="2800" b="1" dirty="0" smtClean="0">
                <a:solidFill>
                  <a:srgbClr val="FF0000"/>
                </a:solidFill>
              </a:rPr>
              <a:t>Bruselu</a:t>
            </a:r>
            <a:r>
              <a:rPr lang="cs-CZ" sz="2800" b="1" dirty="0" smtClean="0">
                <a:solidFill>
                  <a:srgbClr val="002060"/>
                </a:solidFill>
              </a:rPr>
              <a:t> (Belgie)</a:t>
            </a:r>
          </a:p>
          <a:p>
            <a:pPr marL="571500" indent="-571500" algn="l">
              <a:buFont typeface="Wingdings" panose="05000000000000000000" pitchFamily="2" charset="2"/>
              <a:buChar char="§"/>
            </a:pPr>
            <a:r>
              <a:rPr lang="cs-CZ" sz="2800" b="1" dirty="0" smtClean="0">
                <a:solidFill>
                  <a:srgbClr val="002060"/>
                </a:solidFill>
              </a:rPr>
              <a:t>v současnosti má </a:t>
            </a:r>
            <a:r>
              <a:rPr lang="cs-CZ" sz="2800" b="1" dirty="0" smtClean="0">
                <a:solidFill>
                  <a:srgbClr val="FF0000"/>
                </a:solidFill>
              </a:rPr>
              <a:t>28 členských států </a:t>
            </a:r>
            <a:r>
              <a:rPr lang="cs-CZ" sz="2800" b="1" dirty="0" smtClean="0">
                <a:solidFill>
                  <a:srgbClr val="002060"/>
                </a:solidFill>
              </a:rPr>
              <a:t>z Evropy a Severní Ameriky a díky Turecku zasahuje i do Asie</a:t>
            </a:r>
          </a:p>
          <a:p>
            <a:pPr marL="571500" indent="-571500" algn="l">
              <a:buFont typeface="Wingdings" panose="05000000000000000000" pitchFamily="2" charset="2"/>
              <a:buChar char="§"/>
            </a:pPr>
            <a:r>
              <a:rPr lang="cs-CZ" sz="2800" b="1" dirty="0" smtClean="0">
                <a:solidFill>
                  <a:srgbClr val="FF0000"/>
                </a:solidFill>
              </a:rPr>
              <a:t>Česká republika </a:t>
            </a:r>
            <a:r>
              <a:rPr lang="cs-CZ" sz="2800" b="1" dirty="0" smtClean="0">
                <a:solidFill>
                  <a:srgbClr val="002060"/>
                </a:solidFill>
              </a:rPr>
              <a:t>je členem NATO </a:t>
            </a:r>
            <a:r>
              <a:rPr lang="cs-CZ" sz="2800" b="1" dirty="0" smtClean="0">
                <a:solidFill>
                  <a:srgbClr val="FF0000"/>
                </a:solidFill>
              </a:rPr>
              <a:t>od roku 1999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4554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Znak NATO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LineDrawing/>
                    </a14:imgEffect>
                    <a14:imgEffect>
                      <a14:brightnessContrast bright="43000" contrast="-1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305" t="12787" r="307" b="11085"/>
          <a:stretch/>
        </p:blipFill>
        <p:spPr bwMode="auto">
          <a:xfrm>
            <a:off x="-34815" y="0"/>
            <a:ext cx="9178815" cy="5269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6590" y="0"/>
            <a:ext cx="6400800" cy="1314450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SEVEROATLANTICKÁ ALIANCE</a:t>
            </a:r>
          </a:p>
          <a:p>
            <a:r>
              <a:rPr lang="cs-CZ" sz="4400" b="1" dirty="0" smtClean="0">
                <a:solidFill>
                  <a:srgbClr val="FFC000"/>
                </a:solidFill>
              </a:rPr>
              <a:t>Historie</a:t>
            </a:r>
            <a:endParaRPr lang="cs-CZ" sz="4400" b="1" dirty="0">
              <a:solidFill>
                <a:srgbClr val="FFC00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84414" y="1131590"/>
            <a:ext cx="6389046" cy="390120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 algn="l">
              <a:buFont typeface="Wingdings" panose="05000000000000000000" pitchFamily="2" charset="2"/>
              <a:buChar char="§"/>
            </a:pPr>
            <a:r>
              <a:rPr lang="cs-CZ" sz="1400" b="1" dirty="0" smtClean="0">
                <a:solidFill>
                  <a:srgbClr val="002060"/>
                </a:solidFill>
              </a:rPr>
              <a:t>po skončení druhé světové války se svět rozdělil na dvě části</a:t>
            </a:r>
          </a:p>
          <a:p>
            <a:pPr marL="1028700" lvl="1" indent="-571500" algn="l">
              <a:buClr>
                <a:srgbClr val="002060"/>
              </a:buClr>
              <a:buFont typeface="Courier New" panose="02070309020205020404" pitchFamily="49" charset="0"/>
              <a:buChar char="o"/>
            </a:pPr>
            <a:r>
              <a:rPr lang="cs-CZ" sz="1400" b="1" dirty="0" smtClean="0">
                <a:solidFill>
                  <a:srgbClr val="FF0000"/>
                </a:solidFill>
              </a:rPr>
              <a:t>svobodný západ - </a:t>
            </a:r>
            <a:r>
              <a:rPr lang="cs-CZ" sz="1400" b="1" dirty="0" smtClean="0">
                <a:solidFill>
                  <a:srgbClr val="002060"/>
                </a:solidFill>
              </a:rPr>
              <a:t>státy pod hegemonií USA se snahou o demokratické uspořádání</a:t>
            </a:r>
          </a:p>
          <a:p>
            <a:pPr marL="1028700" lvl="1" indent="-571500" algn="l">
              <a:buClr>
                <a:srgbClr val="002060"/>
              </a:buClr>
              <a:buFont typeface="Courier New" panose="02070309020205020404" pitchFamily="49" charset="0"/>
              <a:buChar char="o"/>
            </a:pPr>
            <a:r>
              <a:rPr lang="cs-CZ" sz="1400" b="1" dirty="0">
                <a:solidFill>
                  <a:srgbClr val="FF0000"/>
                </a:solidFill>
              </a:rPr>
              <a:t>t</a:t>
            </a:r>
            <a:r>
              <a:rPr lang="cs-CZ" sz="1400" b="1" dirty="0" smtClean="0">
                <a:solidFill>
                  <a:srgbClr val="FF0000"/>
                </a:solidFill>
              </a:rPr>
              <a:t>otalitní východ - </a:t>
            </a:r>
            <a:r>
              <a:rPr lang="cs-CZ" sz="1400" b="1" dirty="0" smtClean="0">
                <a:solidFill>
                  <a:srgbClr val="002060"/>
                </a:solidFill>
              </a:rPr>
              <a:t>státy pod hegemonií SSSR, socialistické (komunistické) státy s nedemokratickým zřízením</a:t>
            </a:r>
            <a:r>
              <a:rPr lang="cs-CZ" sz="1400" b="1" dirty="0" smtClean="0">
                <a:solidFill>
                  <a:srgbClr val="FF0000"/>
                </a:solidFill>
              </a:rPr>
              <a:t>  </a:t>
            </a:r>
            <a:r>
              <a:rPr lang="cs-CZ" sz="1400" b="1" dirty="0" smtClean="0">
                <a:solidFill>
                  <a:srgbClr val="002060"/>
                </a:solidFill>
              </a:rPr>
              <a:t> </a:t>
            </a:r>
          </a:p>
          <a:p>
            <a:pPr marL="571500" indent="-571500" algn="l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1400" b="1" dirty="0" smtClean="0">
                <a:solidFill>
                  <a:srgbClr val="FF0000"/>
                </a:solidFill>
              </a:rPr>
              <a:t>NATO</a:t>
            </a:r>
            <a:r>
              <a:rPr lang="cs-CZ" sz="1400" b="1" dirty="0" smtClean="0">
                <a:solidFill>
                  <a:srgbClr val="002060"/>
                </a:solidFill>
              </a:rPr>
              <a:t> se od roku 1949 stalo vojenskou </a:t>
            </a:r>
            <a:r>
              <a:rPr lang="cs-CZ" sz="1400" b="1" dirty="0" smtClean="0">
                <a:solidFill>
                  <a:srgbClr val="FF0000"/>
                </a:solidFill>
              </a:rPr>
              <a:t>organizací vybraných zemí svobodného světa, totalitní východ </a:t>
            </a:r>
            <a:r>
              <a:rPr lang="cs-CZ" sz="1400" b="1" dirty="0" smtClean="0">
                <a:solidFill>
                  <a:srgbClr val="002060"/>
                </a:solidFill>
              </a:rPr>
              <a:t>pak v roce 1955 založil svou vlastní organizaci s názvem </a:t>
            </a:r>
            <a:r>
              <a:rPr lang="cs-CZ" sz="1400" b="1" dirty="0" smtClean="0">
                <a:solidFill>
                  <a:srgbClr val="FF0000"/>
                </a:solidFill>
              </a:rPr>
              <a:t>Varšavská smlouva </a:t>
            </a:r>
            <a:r>
              <a:rPr lang="cs-CZ" sz="1400" b="1" dirty="0" smtClean="0">
                <a:solidFill>
                  <a:srgbClr val="002060"/>
                </a:solidFill>
              </a:rPr>
              <a:t>(členem většina států komunistického bloku)</a:t>
            </a:r>
            <a:r>
              <a:rPr lang="cs-CZ" sz="1400" b="1" dirty="0" smtClean="0">
                <a:solidFill>
                  <a:srgbClr val="FF0000"/>
                </a:solidFill>
              </a:rPr>
              <a:t> </a:t>
            </a:r>
            <a:r>
              <a:rPr lang="cs-CZ" sz="1400" b="1" dirty="0" smtClean="0">
                <a:solidFill>
                  <a:srgbClr val="002060"/>
                </a:solidFill>
              </a:rPr>
              <a:t> </a:t>
            </a:r>
          </a:p>
          <a:p>
            <a:pPr marL="571500" indent="-571500" algn="l">
              <a:buFont typeface="Wingdings" panose="05000000000000000000" pitchFamily="2" charset="2"/>
              <a:buChar char="§"/>
            </a:pPr>
            <a:r>
              <a:rPr lang="cs-CZ" sz="1400" b="1" dirty="0">
                <a:solidFill>
                  <a:srgbClr val="002060"/>
                </a:solidFill>
              </a:rPr>
              <a:t>t</a:t>
            </a:r>
            <a:r>
              <a:rPr lang="cs-CZ" sz="1400" b="1" dirty="0" smtClean="0">
                <a:solidFill>
                  <a:srgbClr val="002060"/>
                </a:solidFill>
              </a:rPr>
              <a:t>oto vojenské rozdělení světa platilo až do </a:t>
            </a:r>
            <a:r>
              <a:rPr lang="cs-CZ" sz="1400" b="1" dirty="0" smtClean="0">
                <a:solidFill>
                  <a:srgbClr val="FF0000"/>
                </a:solidFill>
              </a:rPr>
              <a:t>pádu železné opony roce 1989 </a:t>
            </a:r>
            <a:r>
              <a:rPr lang="cs-CZ" sz="1400" b="1" dirty="0" smtClean="0">
                <a:solidFill>
                  <a:srgbClr val="002060"/>
                </a:solidFill>
              </a:rPr>
              <a:t>– Varšavská smlouva v roce 1991 zanikla (rozpuštěna v Praze) a </a:t>
            </a:r>
            <a:r>
              <a:rPr lang="cs-CZ" sz="1400" b="1" dirty="0" smtClean="0">
                <a:solidFill>
                  <a:srgbClr val="FF0000"/>
                </a:solidFill>
              </a:rPr>
              <a:t>bývalé socialistické státy</a:t>
            </a:r>
            <a:r>
              <a:rPr lang="cs-CZ" sz="1400" b="1" dirty="0" smtClean="0">
                <a:solidFill>
                  <a:srgbClr val="002060"/>
                </a:solidFill>
              </a:rPr>
              <a:t> se (včetně zemí bývalé Varšavské smlouvy) </a:t>
            </a:r>
            <a:r>
              <a:rPr lang="cs-CZ" sz="1400" b="1" dirty="0" smtClean="0">
                <a:solidFill>
                  <a:srgbClr val="FF0000"/>
                </a:solidFill>
              </a:rPr>
              <a:t>postupně stávají členy NATO</a:t>
            </a:r>
          </a:p>
          <a:p>
            <a:pPr marL="571500" indent="-571500" algn="l">
              <a:buFont typeface="Wingdings" panose="05000000000000000000" pitchFamily="2" charset="2"/>
              <a:buChar char="§"/>
            </a:pPr>
            <a:r>
              <a:rPr lang="cs-CZ" sz="1400" b="1" dirty="0">
                <a:solidFill>
                  <a:srgbClr val="002060"/>
                </a:solidFill>
              </a:rPr>
              <a:t>r</a:t>
            </a:r>
            <a:r>
              <a:rPr lang="cs-CZ" sz="1400" b="1" dirty="0" smtClean="0">
                <a:solidFill>
                  <a:srgbClr val="002060"/>
                </a:solidFill>
              </a:rPr>
              <a:t>ole NATO se tímto zásadně mění – stává se </a:t>
            </a:r>
            <a:r>
              <a:rPr lang="cs-CZ" sz="1400" b="1" dirty="0" smtClean="0">
                <a:solidFill>
                  <a:srgbClr val="FF0000"/>
                </a:solidFill>
              </a:rPr>
              <a:t>vojenským uskupením mnoha demokratických států Evropy a Severní Ameriky</a:t>
            </a:r>
          </a:p>
          <a:p>
            <a:pPr marL="571500" indent="-571500" algn="l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1400" b="1" dirty="0">
                <a:solidFill>
                  <a:srgbClr val="FF0000"/>
                </a:solidFill>
              </a:rPr>
              <a:t>p</a:t>
            </a:r>
            <a:r>
              <a:rPr lang="cs-CZ" sz="1400" b="1" dirty="0" smtClean="0">
                <a:solidFill>
                  <a:srgbClr val="FF0000"/>
                </a:solidFill>
              </a:rPr>
              <a:t>roti dalšímu rozšiřování NATO se staví Rusko</a:t>
            </a:r>
            <a:r>
              <a:rPr lang="cs-CZ" sz="1400" b="1" dirty="0" smtClean="0">
                <a:solidFill>
                  <a:srgbClr val="002060"/>
                </a:solidFill>
              </a:rPr>
              <a:t>, které v něm vidí ohrožení vlastní bezpečnosti </a:t>
            </a:r>
          </a:p>
        </p:txBody>
      </p:sp>
      <p:sp>
        <p:nvSpPr>
          <p:cNvPr id="8" name="Obdélník 7"/>
          <p:cNvSpPr/>
          <p:nvPr/>
        </p:nvSpPr>
        <p:spPr bwMode="auto">
          <a:xfrm>
            <a:off x="6448502" y="1268712"/>
            <a:ext cx="1247999" cy="2088232"/>
          </a:xfrm>
          <a:prstGeom prst="rect">
            <a:avLst/>
          </a:prstGeom>
          <a:solidFill>
            <a:srgbClr val="FF535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9" name="Skupina 25"/>
          <p:cNvGrpSpPr>
            <a:grpSpLocks/>
          </p:cNvGrpSpPr>
          <p:nvPr/>
        </p:nvGrpSpPr>
        <p:grpSpPr bwMode="auto">
          <a:xfrm>
            <a:off x="6579257" y="1268712"/>
            <a:ext cx="2448680" cy="2088232"/>
            <a:chOff x="0" y="0"/>
            <a:chExt cx="2190307" cy="2349795"/>
          </a:xfrm>
        </p:grpSpPr>
        <p:sp>
          <p:nvSpPr>
            <p:cNvPr id="10" name="Obdélník 9"/>
            <p:cNvSpPr/>
            <p:nvPr/>
          </p:nvSpPr>
          <p:spPr>
            <a:xfrm>
              <a:off x="999358" y="0"/>
              <a:ext cx="1190949" cy="2349795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pic>
          <p:nvPicPr>
            <p:cNvPr id="11" name="Picture 2" descr="http://upload.wikimedia.org/wikipedia/commons/thumb/8/8b/EiserneVorhang.png/220px-EiserneVorhang.png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106326"/>
              <a:ext cx="2094614" cy="21371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2050" name="Picture 2" descr="Soubor:Warsaw Pact Logo.sv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288" y="3609569"/>
            <a:ext cx="1107686" cy="1339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orldhistory.phillipmartin.info/nato_logo.gif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9257" y="3719988"/>
            <a:ext cx="1110561" cy="1119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7650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Znak NATO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LineDrawing/>
                    </a14:imgEffect>
                    <a14:imgEffect>
                      <a14:brightnessContrast bright="43000" contrast="-1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305" t="12787" r="307" b="11085"/>
          <a:stretch/>
        </p:blipFill>
        <p:spPr bwMode="auto">
          <a:xfrm>
            <a:off x="-34815" y="0"/>
            <a:ext cx="9178815" cy="5269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4191" y="123478"/>
            <a:ext cx="6400800" cy="1314450"/>
          </a:xfrm>
        </p:spPr>
        <p:txBody>
          <a:bodyPr>
            <a:normAutofit fontScale="85000" lnSpcReduction="1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SEVEROATLANTICKÁ ALIANCE</a:t>
            </a:r>
          </a:p>
          <a:p>
            <a:r>
              <a:rPr lang="cs-CZ" sz="4400" b="1" dirty="0" smtClean="0">
                <a:solidFill>
                  <a:srgbClr val="FFC000"/>
                </a:solidFill>
              </a:rPr>
              <a:t>Hlavní cíle a principy fungování</a:t>
            </a:r>
            <a:endParaRPr lang="cs-CZ" sz="4400" b="1" dirty="0">
              <a:solidFill>
                <a:srgbClr val="FFC00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-581" y="1368541"/>
            <a:ext cx="6156757" cy="3774959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 algn="l">
              <a:buFont typeface="Wingdings" panose="05000000000000000000" pitchFamily="2" charset="2"/>
              <a:buChar char="§"/>
            </a:pPr>
            <a:r>
              <a:rPr lang="cs-CZ" sz="2800" b="1" dirty="0">
                <a:solidFill>
                  <a:srgbClr val="002060"/>
                </a:solidFill>
              </a:rPr>
              <a:t>h</a:t>
            </a:r>
            <a:r>
              <a:rPr lang="cs-CZ" sz="2800" b="1" dirty="0" smtClean="0">
                <a:solidFill>
                  <a:srgbClr val="002060"/>
                </a:solidFill>
              </a:rPr>
              <a:t>lavním cílem NATO je </a:t>
            </a:r>
            <a:r>
              <a:rPr lang="cs-CZ" sz="2800" b="1" dirty="0" smtClean="0">
                <a:solidFill>
                  <a:srgbClr val="FF0000"/>
                </a:solidFill>
              </a:rPr>
              <a:t>společná</a:t>
            </a:r>
            <a:r>
              <a:rPr lang="cs-CZ" sz="2800" b="1" dirty="0" smtClean="0">
                <a:solidFill>
                  <a:srgbClr val="00206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obrana bezpečnosti všech jeho členů a obrana demokracie ve světe</a:t>
            </a:r>
          </a:p>
          <a:p>
            <a:pPr marL="571500" indent="-571500" algn="l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2800" b="1" dirty="0" smtClean="0">
                <a:solidFill>
                  <a:srgbClr val="FF0000"/>
                </a:solidFill>
              </a:rPr>
              <a:t>útok na kterýkoli členský stát NATO je považován za útok proti všem </a:t>
            </a:r>
            <a:r>
              <a:rPr lang="cs-CZ" sz="2800" b="1" dirty="0" smtClean="0">
                <a:solidFill>
                  <a:srgbClr val="002060"/>
                </a:solidFill>
              </a:rPr>
              <a:t>členským zemím, a tyto jsou následně povinny napadený stát bránit  </a:t>
            </a:r>
          </a:p>
          <a:p>
            <a:pPr marL="571500" indent="-571500" algn="l">
              <a:buFont typeface="Wingdings" panose="05000000000000000000" pitchFamily="2" charset="2"/>
              <a:buChar char="§"/>
            </a:pPr>
            <a:r>
              <a:rPr lang="cs-CZ" sz="2800" b="1" dirty="0" smtClean="0">
                <a:solidFill>
                  <a:srgbClr val="002060"/>
                </a:solidFill>
              </a:rPr>
              <a:t>v čele NATO stojí </a:t>
            </a:r>
            <a:r>
              <a:rPr lang="cs-CZ" sz="2800" b="1" dirty="0" smtClean="0">
                <a:solidFill>
                  <a:srgbClr val="FF0000"/>
                </a:solidFill>
              </a:rPr>
              <a:t>generální tajemník </a:t>
            </a:r>
            <a:r>
              <a:rPr lang="cs-CZ" sz="2800" b="1" dirty="0" smtClean="0">
                <a:solidFill>
                  <a:srgbClr val="002060"/>
                </a:solidFill>
              </a:rPr>
              <a:t>– od roku 2009 je jím </a:t>
            </a:r>
            <a:r>
              <a:rPr lang="cs-CZ" sz="2800" b="1" dirty="0" err="1" smtClean="0">
                <a:solidFill>
                  <a:srgbClr val="002060"/>
                </a:solidFill>
              </a:rPr>
              <a:t>Anders</a:t>
            </a:r>
            <a:r>
              <a:rPr lang="cs-CZ" sz="2800" b="1" dirty="0" smtClean="0">
                <a:solidFill>
                  <a:srgbClr val="002060"/>
                </a:solidFill>
              </a:rPr>
              <a:t> </a:t>
            </a:r>
            <a:r>
              <a:rPr lang="cs-CZ" sz="2800" b="1" dirty="0" err="1" smtClean="0">
                <a:solidFill>
                  <a:srgbClr val="002060"/>
                </a:solidFill>
              </a:rPr>
              <a:t>Fogh</a:t>
            </a:r>
            <a:r>
              <a:rPr lang="cs-CZ" sz="2800" b="1" dirty="0" smtClean="0">
                <a:solidFill>
                  <a:srgbClr val="002060"/>
                </a:solidFill>
              </a:rPr>
              <a:t> </a:t>
            </a:r>
            <a:r>
              <a:rPr lang="cs-CZ" sz="2800" b="1" dirty="0" err="1" smtClean="0">
                <a:solidFill>
                  <a:srgbClr val="002060"/>
                </a:solidFill>
              </a:rPr>
              <a:t>Rasmussen</a:t>
            </a:r>
            <a:r>
              <a:rPr lang="cs-CZ" sz="2800" b="1" dirty="0" smtClean="0">
                <a:solidFill>
                  <a:srgbClr val="002060"/>
                </a:solidFill>
              </a:rPr>
              <a:t> z </a:t>
            </a:r>
            <a:r>
              <a:rPr lang="cs-CZ" sz="2800" b="1" dirty="0">
                <a:solidFill>
                  <a:srgbClr val="002060"/>
                </a:solidFill>
              </a:rPr>
              <a:t>D</a:t>
            </a:r>
            <a:r>
              <a:rPr lang="cs-CZ" sz="2800" b="1" dirty="0" smtClean="0">
                <a:solidFill>
                  <a:srgbClr val="002060"/>
                </a:solidFill>
              </a:rPr>
              <a:t>ánska  </a:t>
            </a:r>
          </a:p>
          <a:p>
            <a:pPr marL="571500" indent="-571500" algn="l">
              <a:buFont typeface="Wingdings" panose="05000000000000000000" pitchFamily="2" charset="2"/>
              <a:buChar char="§"/>
            </a:pPr>
            <a:r>
              <a:rPr lang="cs-CZ" sz="2800" b="1" dirty="0">
                <a:solidFill>
                  <a:srgbClr val="002060"/>
                </a:solidFill>
              </a:rPr>
              <a:t>t</a:t>
            </a:r>
            <a:r>
              <a:rPr lang="cs-CZ" sz="2800" b="1" dirty="0" smtClean="0">
                <a:solidFill>
                  <a:srgbClr val="002060"/>
                </a:solidFill>
              </a:rPr>
              <a:t>en pak předsedá </a:t>
            </a:r>
            <a:r>
              <a:rPr lang="cs-CZ" sz="2800" b="1" dirty="0" smtClean="0">
                <a:solidFill>
                  <a:srgbClr val="FF0000"/>
                </a:solidFill>
              </a:rPr>
              <a:t>Severoatlantické radě </a:t>
            </a:r>
            <a:r>
              <a:rPr lang="cs-CZ" sz="2800" b="1" dirty="0" smtClean="0">
                <a:solidFill>
                  <a:srgbClr val="002060"/>
                </a:solidFill>
              </a:rPr>
              <a:t>- nejvyšší rozhodovací a konzultační orgán</a:t>
            </a:r>
          </a:p>
        </p:txBody>
      </p:sp>
      <p:sp>
        <p:nvSpPr>
          <p:cNvPr id="4" name="AutoShape 2" descr="data:image/jpeg;base64,/9j/4AAQSkZJRgABAQAAAQABAAD/2wCEAAkGBxAQEhQQEBQQDw8QDxAVEBAPDw8PDxQQFBQWFhQVFBQYHCggGBolHBQUITEhJikrLi4uFx8zODMuNygtLisBCgoKDg0OGhAQGCwkHCUsLCwsLCwsLCwsLCwtLCwsLCwsLCwsLCwsLCwsLCwsLCwsLCwsLCwsLCwsLCwsLCwsLP/AABEIALcBEwMBIgACEQEDEQH/xAAcAAACAgMBAQAAAAAAAAAAAAACAwEEAAUGBwj/xABAEAACAQIDBQQIBAMGBwAAAAABAgADEQQSIQUxQVFhBiJxgQcTMpGhscHwFELR4SNSYiRDcoKS8TNUY5OissL/xAAaAQACAwEBAAAAAAAAAAAAAAABAgADBAUG/8QAJhEAAgICAgEDBAMAAAAAAAAAAAECEQMhEjEEIkFREzJhcQWBsf/aAAwDAQACEQMRAD8AsoI5RBQRoE9aclIlRGASFEMCQJIEICYBDAithMAhATAIQEVsJIENRMUQcRiUpC7m19w3sT0EqlJJWwpN9DVWNVZQbH8BkU29mq6o3uvrKOM7RNh9atNGXnTqa+VxY++ZH5mK65FywT+DoVWMCzU7K7R4XEaI4VjuSp3CT0vo3kZ0FGheN9SLVpg4NOhdOleWqeH5xhssS9UmVOTkWKKXY+yiGEsJWpC5l6qLCVy06GWyxh1uJXqUwDLeC3QcZTlClUqHa0VjTUxT0JF7Q0qy3a6F0ysyQSsvsoaVqlO0eMxXGivaCRGkSCI6YKElYBWPIgER0wCSIDCOIi2EZMgkiLYRzRTSxCsSwiKglhol5ahSqRMhkTI4pQURiiCsYolpWEohgSAIYEASQIYEgCGBFbIYBGKJAEHFYlKKNUc2VBc8TyAHUmw85XKVK2FKxG1dpJh0LsRe2gJt5mcVVxprv63NlQqc1WqCmh/LTTQ2+90tY7GJVYtV1Vr+13aa8lAI18LWiDjrDuuhA3K6qgAG72FsfMTgeT5Dyy/B0cWLgvyCRhspZSjWJ3U7kX43vcE/4r6TS4zEJf8AhOWB9pC17eAa3zM2lSlRrd5Qq1MtjlzajkWtqOkpPsfB07F87te+YN3eug1+cyWi2maIFi10zU7f9NwvLgP1nW9mO21fDWp4hvWU72VmfMV6DjbTjNbi8U+ioEdDewFP2TbeVO/x+MqPsqpWOuXNbvMBkG8EKbC1xbeOdpbjm4u0xXGz2PZnaGhiMuVwHfcjd1vAA75tgJ4zQxNSgVvawsMwsSCp3Zhpy+GhnsGzKwqU0cHMGUEHTXxtxnSxZecfyZpw4s2WDp6yxiYWBpwcVvlbdzGqolrA7pYrJcSvgZdImebqRZHo0dZLGLl/G05RImqErRU1TMVrR4IYSsZKtaFqyJmVadooiXfaEqVFtDFgaoWYDQzAaWIUW0W0Y0UxliALaLaG0WxlqEYpol41jEuZagMUZkgmZLKFKiw1gqIxYwgQEMCCIxZGEkQxIEMRGQITmO2mOsaVAGxIaowF72BCqdBzJnUKJwvpAq2xFMcBQ01IBzMw1A32t8Zi82VYmXYV60aWhRbENlGYDMBa5sTzNvv6+h4LsXRooMwDNYXJGnkJzXZlRZWOnja5b8xM9BqYnuixvpPMZ37HZ8ePuapuzlJltaw5CwmtxXY2kRYfqZ01GqTzjWcjn8JlNhzOG7MBBl0bpulirsCmFsVFzvI3+M3qOevyicS3hDyfyLxXweZ9pNltRYU99N9Qeo3D76zufRi4bDMoNzTqkEcNQCCOV+XO/C0q7fw4ekWt3k7w56QvRNiF/FYiguqVaS1kFt2RsjAn/OPvf1/Fy0jm+Tj2el4dLCUsQdZtmTSarEIQZpxu3ZnmtFrAGbCa7ATZCVZfuGj0VsVTuJqaiTeORKtSgDHxzrsEo2akiDL1TCyrUokTTGaZW00RSe0PELxiDH02uLSNVsi3optFsYytoYhjL4iMhjFMYTGKYyyKFbIYxTGExgMZahBbRLxrRTCWIDFGRCtMj2AqiMWCIYEItBiGBBAhiRhJEMSBCERkGohM859JYKYlCQDfDLYWub531PwnpFOpaeeekykalZWXOHWgP8BTM2g5G5+InO8+fHHv5NXjQcpa+LKnZG71QCbhd9t3UCekrZUzMwUcSTunnXo6oMHJNrHPbytNr2nNWo2S7LTBAIQFncngoE83mVzOthdQ0b+t2iwdO16y3vuF7+4S7g9tUq4vTbMOeo+c8/wXZWo7gPQy0yNXetnZdRe9NbDdfiZusDsN6RVvWWXNZlTNYjnqSR75XOCitFuOUpPZ1ZxqqBmNu7fnwE0lftfgg2X1huDYjK0tbb2UrhFDFL6EgncBuOs5fEdjiWBz0suucMgLbxbKSPHfz4RcUU+xsrklo6OltfD4pStNgSQRlO/XpKHospMu1DbcMNiQ999g9MfMLKWzdhtSqq9gMp0NMMabr1GtiPd15dV2C2WKeMxGLLfkamigWt611d78/wDhJ7zN/jJXSMfkXxtnpxlTFULyPxgkHFAzXGMkzLoVhRYy3UrACUmfXST6stHlG3bFX4F1sSTFjEkRxwhgnBmWJwF9Rgxcn16mLOEMA4Uw1AlyDdFMSUtuknDtBNN46/ZP6KmIvKrGbF6bcpUqUDL4SRXJMrMYtjHPSIigl5emitpizAaWDRMU6WjpoFMSYBEaRIKx7BQjLMjcsyTkGjXCMWAIaywrGCGIIhCAIYhCCIQikCE1e2MHmYVAAxFN1ykXBvY2I8psxMdcwt+0x+dg+thcV32v2jT4uX6WVS9un+mchsHZ/qHRw1gVOamL2DsBublpfzM6pKStrYXPE2PxlXE4YG1hlyg6FQCetxof3g4HFWBzbwZ5PIpL7ltHdhxv09Mtvhzuy+d+77onFEiygDxl04xSBxJ0AHEzT7Y2j6k5mp1ag0sKSNU+Uq7LdI21ZS1NTuI+kTSRmG5T4gTXr2ow7pZblt+QA5/AqdxlvCYo5cxBQHUqd6xmqVgtMtNRyjXU+Gkt9l8MctV95err0AFgPr5zU4vGX3TsuztBaVIA2LP3mt1AsPhNvgcuXJGTzOPGgLGWcNSJl/1SmOp0wJ1JZtHNUBDUbCLoVrG0tV9009RrGLBclsMnRvFN5hEo4SteXC8qlFp0MnZJEBhF1K4EqVscBGjCTA2kWmtFO4E1tXHnhKxrs00RwP3FeRexsKuKUSjWxnKKxC2lUzTDFEqlNh1KxMWGtMtMtL0kivZPrDAY3hWmWk0TYq0i0blmZYeQaFZZEblkwcg0aRYxYCwxNBUMWEIKwhAQMQhBEMSEJkiQIQihF4gDLc8Prp9ZzuIF7gG2+dM1IVFqoCMyUcxAOozGyk8hcN45TOHqYzvX4g2dePlPO/yyTyKvg6vg3wf7NhiccuHbvEiyrlubCx3sOZvp5R1Haq1BcEMOV4GzsTnGSoNU9kncVO4iLxWDpIxb1KNcHWyj36TlwaRuq+2P9VTBL5EQ/wA1gD+8w7RVdMwvwM19OnT/AOXReoOc+5lsJfo4amq3CKvE6DN5kSxvRJRiumM0sCOJ0HQgH6ztaVQiw5ATitlMa9ZVAOVO854AcB56CdgDOr/GYqg2/c53mTuSRuMFiSd82iNOcw1Sxm8w73EuzwplEHY2sdJpcRvm4qHSafEb5MBJ9FnBmFi69oGFOkq419Y6jcyN1ETVrkyu7yGMAma4xSKWTePwy6xCiXaK2F4JukGK2JxZ1la0bUNzBtGjpAe2BlmWjMszLDZKF5ZOWHlk2kslC8si0ZaCYLCBaRJmQENEsMRaxizWUDBDWAIxYAhAQwJCiMVYCEASvtLHU8PTNWobKNwHtM3BV6zTbe7XUcPdKVq9YaWB/hqf6m4noPhOF2rtmtiLGs2e1yqgBUW/IDymXN5MYaXZbHG32elejDaIxX401LesqVULKOFEoVRQeQsw8+s03arYb0apYaHUo/5XXr9RvHhOK7M7ffZ+JWut2pnu1kH5qRIzAX0uLAjqOpnuqVaWJpB1K1qNVQwvqpUi4IvuPyt0nKyYfrq79Rrx5fpvrR5Xg9rZGy1BkZRx1BHQzp6G0KTrcZSLdDF9pOxQcFqBOlyEa91P9LjUeBv11M4DFYLFYdiuotwN1Pw0PjMGTxnD7tf4bIZlL7d/6eirWpD8qi/ICVsbi1JWlT1dyAAN+pAH0nHbOo4x7F3KpxsxBt0M7Ts7g0OIVaS6UwHdjcm4PduTqSTfyUxceLlNKxpT9LdHSbP2WMOmUWLHV2HFv0j5r9n9sMBXFvXJTbdlrfwjfxbQ+Rm2yBhmQhlO5lIIPgRPR46ilFdHJmm3yAQzb4CrpNPaXMHUsYMsbQIumbh20moxJ1mzzaTV4r2pnwrZZPosUmss1+Ie5lpmssoOZoxrbYk2AZAEICOpUby5uhErMoUrxtd+ENmCiVWN5UvU7HelQNoQEkCGFjtig5ZmWMtMtFsNCrTCIZEFobIAYtobGKYwkBMyATJhAaNY1YpY5BNNlIxY1RNftHadHDLmqta/sqNXbwH13TkNs9r6tUZKINBDva/8Vh4j2R4a9ZVkzRh2PGDkdhtLb2Hw2jtmcf3dPvP58F8yJxO3e1NbEXVb0qX8iHvMP624+G6c+W9/3eCW4zn5fKlLS0XxxpEMfKC24E66c5DGD6wEWuLgm485kLDKq3HDynW+jntUcLUGFrH+z1G7jE6U6hPE/wApPuNjuJnKofD4xdSmOGvjGi2naFez6UoODp9/evx53MjGbFo1hZ1DcjuI8CN33wE4f0a9o/xNL8PVb+00F7pOrVKI0B6sL2PO4PE26Ttd2rTZ2G9abNXqHJh6Z1zVLXLEcVUannoOIEvm0437CK09HIdpqVDBVloetS7KGIZHZ0BOmbIp8efTdOr7EnBmmVw9Za1T2qtwUqk/zFDrbW3LdPFnxBrO1RnNWpUYtUdic7Md5Nvlu5AAQ/xFWmUfDllxCNmpMmrK6i5Om8WvccRcHQzJiUYy9K7N005Q2+inih/Grpxp4rELboKrASzs3auIwpzYeq9LmFPdPip0PmIO3h/afxCjLTxyfiAOC1HJ9cl+lUVB4ERAPlNO1+zKdts70k1xYYilTqji1O9J/G2oPwnY7D7VYPEkBKnq6h/uq1ke/IHc3kZ4taRGjna0xXBH01RbSUcSO9PFdhdtMbhLBKnraY/uq13W3Q718jad3sDt/RxlUUaiHD1X9i750Y/y3sLHpHg1ZJdHWVTpErRJjWaEa0uTa6E0QlADfJeoBui2qExRhUb7JfwYzXmATAIQEcBKiMAkKIcrbCkRBMIwGMiICximMJjEu0dIBDGKdpLNEu0dIBhaZFEyY1Es1iTR9o+1dPCk0ktUr21H5EvuzczxtNhtnaAw1CpXNrovdB3FycqD/URPG6lZnYsxLMxJZjvLE3JPnKPK8h4/THsGOF7Ztq+0nqsXqMXZt7Nv/YdIHrpRU/T6RyG4H3xnN5N9mgsZjv8AvSQeI93zEGk9x10vGSEAB+/vxkGkD4jiDY+/3TCLeR/b6yM+tjx+J+/lAQlFYbyCOGgB8zCBhqOEwrCAdgcZUw9RK9FslWm11O8ciCOKkEgjkTPStr9nU29QpbQo1Wp1FpsnqiSyU3UkvTK8ydcw3gqddJ5fadh6L+0f4PFepqG2GxjKj33JX3U38DfKfFf5YyeqZPychjsBiMIwWsjU2IDLfVWBAOjcd+s6rsJiU/G0C6nK/rFBOSyu1NgNDzOn+abj0ztcYaiNMrVmPPL3FUHzNT4TicFUZFVlOV0KlTyYEFW8jaVuoT0aIXONM7b0tbESnRpV6ShVFc5wBopqLZivIMVS45qDzv56pvr4T23bYTaeymelrnoF1XitVNSviGBE8QwzXUS+TuX7M61oaDw8pBk2mEfOI0MZaVqlVldGUlWU3BG8MCCCPO0tLKNf2wPGB9EPoPY2N/EYelX41aSMRyYjvD33lu05L0VbQ9bgzRJu+HqstuPq376nwuWH+WdiROhGVqymhdploVpEayUQBDAkQhAyBCZIkEwBIYxbNMZopmjpAMZolmks0UxjpCkM0UxhGLaMQGZImQ2A4b0iVP4NOlwqVGJ6hB+rg+U4AYQ8Os7b0l17eppLYsM1Q87HugeBs3+kTiVxGcW3eGhnJ8iankbRdBNKmDVAQakXPCZSqj78YpsJcm5J3798XVwzJquo1mfY5sL2uff741Xv8Zr8PWvod+satSxt1EawF1x8fmREkXtf7trGI9wPvjAYW9/7fWFkDoPfQ+0Pu8fKbgg3G+1xyOmoPuj6VTMLjT5/7wpgD+chlBFuB0Ik3kwkNtt3brY0UPWXNajh1Sqx/O61G7/iUyk9SZVVdLch7wf2mvfQhuW/wO+bNBp8VMqn2a8LtHWejHbfqMQcK5vQxWgB3CsB3W6Zh3evc5TisfhvU161HcKeIqKB/SrEL8LRwdkZXQ2dGVkPJwbg+RHwju1VQPjKlVdFrilWUdKlNT87yyMrRVmjUrNf9/GHT4wf3mKbH3R2VE7pQxH/ABVHQ/KbFhNdiltUQ9GHyivoh3HoerWxdVCwAfDmynezK6kW8AW989dInzpsXHPh6yV09qnUDDrbePAi4859E0ay1EWohulRFZTzVhcfOasT1QjRBEiEYMuAZMkTLwgJJgM0wmLYwpEIZopjJYwDHACYBhNAMIAGgGG0BobIAZkEmZJZDyrttXzYpv6UpqP9Ob/6nL10scyzedpnBxDWN+6l/G1vlaaknScKP2o0vsmk+YffOSfGVQ+U9LxjLe3Xj5xkwBNQBJPsnXUbovEC1tb77xZLDXeOkjMGHWBshcw1T6yy2t/C/wALzV0Km7xmypPe3lGi7RGEdwP3zidV7w3j2hzA4jrHL+n6QWX4j7+IhANp1AwuPv8AaHKJJQ5huPtDl18JbRwdR5iFMgfyMtYN9Mp4bvpKl/jJpNlbodDBJWh8UuMi84+pPj92PkZX2jVzepv7SJUpm/FVYVFv/wB1h4KJZP6fsfvnNVjzZlPNv9pXF0aMyuJYU/P9YY+kVf5/rCzC4v1mj2Mg4HSUMdvB5E/Iy3nt+812OckXHMWk9mQZSFh1t8Z7V6Mto+uwKKT38OzUmH9I7yf+LAeU8Qo0/wAzG5t5TsvRZ2gGHxJoVDanisqgk6LVUnJ78xHmI2GVOgM9lMAmG0WZsEIvMJkGCTCAxjFMYRMGMiAwTCMEwkAMEwjAMhADFOYbmIqNCQEtMiS8ySyUeJ4usWcud7EkxY+BmTJxi4XVoX90ylcaHdwmTIKogTAa/fGJq0+I0MyZIyCEaxPjL1Gr8vrMmRYkLYbfCv8AWZMlwAWXf0/WKU5D/SeHKTMgZCyrcOe6Qx08JMyEhcw9TMt99hY+HGU9pjQHiHX4f7j3mZMlL7Nj3j/owNp7vrArn/2/WZMl66MYPU6nSJxjd3oLTJkPsyClqXEkd0gjQg6EaEHgRMmRIhPoLsptj8ZhKVc+2VK1OH8RDlYjxIv5zZs8yZOmuioWXglpkyMgAlpBaZMkIAXglpMyQIsvFs8yZCQS7ytVeZMkZCq1SZMmRSUf/9k=">
            <a:hlinkClick r:id="rId4"/>
          </p:cNvPr>
          <p:cNvSpPr>
            <a:spLocks noChangeAspect="1" noChangeArrowheads="1"/>
          </p:cNvSpPr>
          <p:nvPr/>
        </p:nvSpPr>
        <p:spPr bwMode="auto">
          <a:xfrm>
            <a:off x="0" y="-1790700"/>
            <a:ext cx="562927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4" descr="data:image/jpeg;base64,/9j/4AAQSkZJRgABAQAAAQABAAD/2wCEAAkGBxAQEhQQEBQQDw8QDxAVEBAPDw8PDxQQFBQWFhQVFBQYHCggGBolHBQUITEhJikrLi4uFx8zODMuNygtLisBCgoKDg0OGhAQGCwkHCUsLCwsLCwsLCwsLCwtLCwsLCwsLCwsLCwsLCwsLCwsLCwsLCwsLCwsLCwsLCwsLCwsLP/AABEIALcBEwMBIgACEQEDEQH/xAAcAAACAgMBAQAAAAAAAAAAAAACAwEEAAUGBwj/xABAEAACAQIDBQQIBAMGBwAAAAABAgADEQQSIQUxQVFhBiJxgQcTMpGhscHwFELR4SNSYiRDcoKS8TNUY5OissL/xAAaAQACAwEBAAAAAAAAAAAAAAABAgADBAUG/8QAJhEAAgICAgEDBAMAAAAAAAAAAAECEQMhEjEEIkFREzJhcQWBsf/aAAwDAQACEQMRAD8AsoI5RBQRoE9aclIlRGASFEMCQJIEICYBDAithMAhATAIQEVsJIENRMUQcRiUpC7m19w3sT0EqlJJWwpN9DVWNVZQbH8BkU29mq6o3uvrKOM7RNh9atNGXnTqa+VxY++ZH5mK65FywT+DoVWMCzU7K7R4XEaI4VjuSp3CT0vo3kZ0FGheN9SLVpg4NOhdOleWqeH5xhssS9UmVOTkWKKXY+yiGEsJWpC5l6qLCVy06GWyxh1uJXqUwDLeC3QcZTlClUqHa0VjTUxT0JF7Q0qy3a6F0ysyQSsvsoaVqlO0eMxXGivaCRGkSCI6YKElYBWPIgER0wCSIDCOIi2EZMgkiLYRzRTSxCsSwiKglhol5ahSqRMhkTI4pQURiiCsYolpWEohgSAIYEASQIYEgCGBFbIYBGKJAEHFYlKKNUc2VBc8TyAHUmw85XKVK2FKxG1dpJh0LsRe2gJt5mcVVxprv63NlQqc1WqCmh/LTTQ2+90tY7GJVYtV1Vr+13aa8lAI18LWiDjrDuuhA3K6qgAG72FsfMTgeT5Dyy/B0cWLgvyCRhspZSjWJ3U7kX43vcE/4r6TS4zEJf8AhOWB9pC17eAa3zM2lSlRrd5Qq1MtjlzajkWtqOkpPsfB07F87te+YN3eug1+cyWi2maIFi10zU7f9NwvLgP1nW9mO21fDWp4hvWU72VmfMV6DjbTjNbi8U+ioEdDewFP2TbeVO/x+MqPsqpWOuXNbvMBkG8EKbC1xbeOdpbjm4u0xXGz2PZnaGhiMuVwHfcjd1vAA75tgJ4zQxNSgVvawsMwsSCp3Zhpy+GhnsGzKwqU0cHMGUEHTXxtxnSxZecfyZpw4s2WDp6yxiYWBpwcVvlbdzGqolrA7pYrJcSvgZdImebqRZHo0dZLGLl/G05RImqErRU1TMVrR4IYSsZKtaFqyJmVadooiXfaEqVFtDFgaoWYDQzAaWIUW0W0Y0UxliALaLaG0WxlqEYpol41jEuZagMUZkgmZLKFKiw1gqIxYwgQEMCCIxZGEkQxIEMRGQITmO2mOsaVAGxIaowF72BCqdBzJnUKJwvpAq2xFMcBQ01IBzMw1A32t8Zi82VYmXYV60aWhRbENlGYDMBa5sTzNvv6+h4LsXRooMwDNYXJGnkJzXZlRZWOnja5b8xM9BqYnuixvpPMZ37HZ8ePuapuzlJltaw5CwmtxXY2kRYfqZ01GqTzjWcjn8JlNhzOG7MBBl0bpulirsCmFsVFzvI3+M3qOevyicS3hDyfyLxXweZ9pNltRYU99N9Qeo3D76zufRi4bDMoNzTqkEcNQCCOV+XO/C0q7fw4ekWt3k7w56QvRNiF/FYiguqVaS1kFt2RsjAn/OPvf1/Fy0jm+Tj2el4dLCUsQdZtmTSarEIQZpxu3ZnmtFrAGbCa7ATZCVZfuGj0VsVTuJqaiTeORKtSgDHxzrsEo2akiDL1TCyrUokTTGaZW00RSe0PELxiDH02uLSNVsi3optFsYytoYhjL4iMhjFMYTGKYyyKFbIYxTGExgMZahBbRLxrRTCWIDFGRCtMj2AqiMWCIYEItBiGBBAhiRhJEMSBCERkGohM859JYKYlCQDfDLYWub531PwnpFOpaeeekykalZWXOHWgP8BTM2g5G5+InO8+fHHv5NXjQcpa+LKnZG71QCbhd9t3UCekrZUzMwUcSTunnXo6oMHJNrHPbytNr2nNWo2S7LTBAIQFncngoE83mVzOthdQ0b+t2iwdO16y3vuF7+4S7g9tUq4vTbMOeo+c8/wXZWo7gPQy0yNXetnZdRe9NbDdfiZusDsN6RVvWWXNZlTNYjnqSR75XOCitFuOUpPZ1ZxqqBmNu7fnwE0lftfgg2X1huDYjK0tbb2UrhFDFL6EgncBuOs5fEdjiWBz0suucMgLbxbKSPHfz4RcUU+xsrklo6OltfD4pStNgSQRlO/XpKHospMu1DbcMNiQ999g9MfMLKWzdhtSqq9gMp0NMMabr1GtiPd15dV2C2WKeMxGLLfkamigWt611d78/wDhJ7zN/jJXSMfkXxtnpxlTFULyPxgkHFAzXGMkzLoVhRYy3UrACUmfXST6stHlG3bFX4F1sSTFjEkRxwhgnBmWJwF9Rgxcn16mLOEMA4Uw1AlyDdFMSUtuknDtBNN46/ZP6KmIvKrGbF6bcpUqUDL4SRXJMrMYtjHPSIigl5emitpizAaWDRMU6WjpoFMSYBEaRIKx7BQjLMjcsyTkGjXCMWAIaywrGCGIIhCAIYhCCIQikCE1e2MHmYVAAxFN1ykXBvY2I8psxMdcwt+0x+dg+thcV32v2jT4uX6WVS9un+mchsHZ/qHRw1gVOamL2DsBublpfzM6pKStrYXPE2PxlXE4YG1hlyg6FQCetxof3g4HFWBzbwZ5PIpL7ltHdhxv09Mtvhzuy+d+77onFEiygDxl04xSBxJ0AHEzT7Y2j6k5mp1ag0sKSNU+Uq7LdI21ZS1NTuI+kTSRmG5T4gTXr2ow7pZblt+QA5/AqdxlvCYo5cxBQHUqd6xmqVgtMtNRyjXU+Gkt9l8MctV95err0AFgPr5zU4vGX3TsuztBaVIA2LP3mt1AsPhNvgcuXJGTzOPGgLGWcNSJl/1SmOp0wJ1JZtHNUBDUbCLoVrG0tV9009RrGLBclsMnRvFN5hEo4SteXC8qlFp0MnZJEBhF1K4EqVscBGjCTA2kWmtFO4E1tXHnhKxrs00RwP3FeRexsKuKUSjWxnKKxC2lUzTDFEqlNh1KxMWGtMtMtL0kivZPrDAY3hWmWk0TYq0i0blmZYeQaFZZEblkwcg0aRYxYCwxNBUMWEIKwhAQMQhBEMSEJkiQIQihF4gDLc8Prp9ZzuIF7gG2+dM1IVFqoCMyUcxAOozGyk8hcN45TOHqYzvX4g2dePlPO/yyTyKvg6vg3wf7NhiccuHbvEiyrlubCx3sOZvp5R1Haq1BcEMOV4GzsTnGSoNU9kncVO4iLxWDpIxb1KNcHWyj36TlwaRuq+2P9VTBL5EQ/wA1gD+8w7RVdMwvwM19OnT/AOXReoOc+5lsJfo4amq3CKvE6DN5kSxvRJRiumM0sCOJ0HQgH6ztaVQiw5ATitlMa9ZVAOVO854AcB56CdgDOr/GYqg2/c53mTuSRuMFiSd82iNOcw1Sxm8w73EuzwplEHY2sdJpcRvm4qHSafEb5MBJ9FnBmFi69oGFOkq419Y6jcyN1ETVrkyu7yGMAma4xSKWTePwy6xCiXaK2F4JukGK2JxZ1la0bUNzBtGjpAe2BlmWjMszLDZKF5ZOWHlk2kslC8si0ZaCYLCBaRJmQENEsMRaxizWUDBDWAIxYAhAQwJCiMVYCEASvtLHU8PTNWobKNwHtM3BV6zTbe7XUcPdKVq9YaWB/hqf6m4noPhOF2rtmtiLGs2e1yqgBUW/IDymXN5MYaXZbHG32elejDaIxX401LesqVULKOFEoVRQeQsw8+s03arYb0apYaHUo/5XXr9RvHhOK7M7ffZ+JWut2pnu1kH5qRIzAX0uLAjqOpnuqVaWJpB1K1qNVQwvqpUi4IvuPyt0nKyYfrq79Rrx5fpvrR5Xg9rZGy1BkZRx1BHQzp6G0KTrcZSLdDF9pOxQcFqBOlyEa91P9LjUeBv11M4DFYLFYdiuotwN1Pw0PjMGTxnD7tf4bIZlL7d/6eirWpD8qi/ICVsbi1JWlT1dyAAN+pAH0nHbOo4x7F3KpxsxBt0M7Ts7g0OIVaS6UwHdjcm4PduTqSTfyUxceLlNKxpT9LdHSbP2WMOmUWLHV2HFv0j5r9n9sMBXFvXJTbdlrfwjfxbQ+Rm2yBhmQhlO5lIIPgRPR46ilFdHJmm3yAQzb4CrpNPaXMHUsYMsbQIumbh20moxJ1mzzaTV4r2pnwrZZPosUmss1+Ie5lpmssoOZoxrbYk2AZAEICOpUby5uhErMoUrxtd+ENmCiVWN5UvU7HelQNoQEkCGFjtig5ZmWMtMtFsNCrTCIZEFobIAYtobGKYwkBMyATJhAaNY1YpY5BNNlIxY1RNftHadHDLmqta/sqNXbwH13TkNs9r6tUZKINBDva/8Vh4j2R4a9ZVkzRh2PGDkdhtLb2Hw2jtmcf3dPvP58F8yJxO3e1NbEXVb0qX8iHvMP624+G6c+W9/3eCW4zn5fKlLS0XxxpEMfKC24E66c5DGD6wEWuLgm485kLDKq3HDynW+jntUcLUGFrH+z1G7jE6U6hPE/wApPuNjuJnKofD4xdSmOGvjGi2naFez6UoODp9/evx53MjGbFo1hZ1DcjuI8CN33wE4f0a9o/xNL8PVb+00F7pOrVKI0B6sL2PO4PE26Ttd2rTZ2G9abNXqHJh6Z1zVLXLEcVUannoOIEvm0437CK09HIdpqVDBVloetS7KGIZHZ0BOmbIp8efTdOr7EnBmmVw9Za1T2qtwUqk/zFDrbW3LdPFnxBrO1RnNWpUYtUdic7Md5Nvlu5AAQ/xFWmUfDllxCNmpMmrK6i5Om8WvccRcHQzJiUYy9K7N005Q2+inih/Grpxp4rELboKrASzs3auIwpzYeq9LmFPdPip0PmIO3h/afxCjLTxyfiAOC1HJ9cl+lUVB4ERAPlNO1+zKdts70k1xYYilTqji1O9J/G2oPwnY7D7VYPEkBKnq6h/uq1ke/IHc3kZ4taRGjna0xXBH01RbSUcSO9PFdhdtMbhLBKnraY/uq13W3Q718jad3sDt/RxlUUaiHD1X9i750Y/y3sLHpHg1ZJdHWVTpErRJjWaEa0uTa6E0QlADfJeoBui2qExRhUb7JfwYzXmATAIQEcBKiMAkKIcrbCkRBMIwGMiICximMJjEu0dIBDGKdpLNEu0dIBhaZFEyY1Es1iTR9o+1dPCk0ktUr21H5EvuzczxtNhtnaAw1CpXNrovdB3FycqD/URPG6lZnYsxLMxJZjvLE3JPnKPK8h4/THsGOF7Ztq+0nqsXqMXZt7Nv/YdIHrpRU/T6RyG4H3xnN5N9mgsZjv8AvSQeI93zEGk9x10vGSEAB+/vxkGkD4jiDY+/3TCLeR/b6yM+tjx+J+/lAQlFYbyCOGgB8zCBhqOEwrCAdgcZUw9RK9FslWm11O8ciCOKkEgjkTPStr9nU29QpbQo1Wp1FpsnqiSyU3UkvTK8ydcw3gqddJ5fadh6L+0f4PFepqG2GxjKj33JX3U38DfKfFf5YyeqZPychjsBiMIwWsjU2IDLfVWBAOjcd+s6rsJiU/G0C6nK/rFBOSyu1NgNDzOn+abj0ztcYaiNMrVmPPL3FUHzNT4TicFUZFVlOV0KlTyYEFW8jaVuoT0aIXONM7b0tbESnRpV6ShVFc5wBopqLZivIMVS45qDzv56pvr4T23bYTaeymelrnoF1XitVNSviGBE8QwzXUS+TuX7M61oaDw8pBk2mEfOI0MZaVqlVldGUlWU3BG8MCCCPO0tLKNf2wPGB9EPoPY2N/EYelX41aSMRyYjvD33lu05L0VbQ9bgzRJu+HqstuPq376nwuWH+WdiROhGVqymhdploVpEayUQBDAkQhAyBCZIkEwBIYxbNMZopmjpAMZolmks0UxjpCkM0UxhGLaMQGZImQ2A4b0iVP4NOlwqVGJ6hB+rg+U4AYQ8Os7b0l17eppLYsM1Q87HugeBs3+kTiVxGcW3eGhnJ8iankbRdBNKmDVAQakXPCZSqj78YpsJcm5J3798XVwzJquo1mfY5sL2uff741Xv8Zr8PWvod+satSxt1EawF1x8fmREkXtf7trGI9wPvjAYW9/7fWFkDoPfQ+0Pu8fKbgg3G+1xyOmoPuj6VTMLjT5/7wpgD+chlBFuB0Ik3kwkNtt3brY0UPWXNajh1Sqx/O61G7/iUyk9SZVVdLch7wf2mvfQhuW/wO+bNBp8VMqn2a8LtHWejHbfqMQcK5vQxWgB3CsB3W6Zh3evc5TisfhvU161HcKeIqKB/SrEL8LRwdkZXQ2dGVkPJwbg+RHwju1VQPjKlVdFrilWUdKlNT87yyMrRVmjUrNf9/GHT4wf3mKbH3R2VE7pQxH/ABVHQ/KbFhNdiltUQ9GHyivoh3HoerWxdVCwAfDmynezK6kW8AW989dInzpsXHPh6yV09qnUDDrbePAi4859E0ay1EWohulRFZTzVhcfOasT1QjRBEiEYMuAZMkTLwgJJgM0wmLYwpEIZopjJYwDHACYBhNAMIAGgGG0BobIAZkEmZJZDyrttXzYpv6UpqP9Ob/6nL10scyzedpnBxDWN+6l/G1vlaaknScKP2o0vsmk+YffOSfGVQ+U9LxjLe3Xj5xkwBNQBJPsnXUbovEC1tb77xZLDXeOkjMGHWBshcw1T6yy2t/C/wALzV0Km7xmypPe3lGi7RGEdwP3zidV7w3j2hzA4jrHL+n6QWX4j7+IhANp1AwuPv8AaHKJJQ5huPtDl18JbRwdR5iFMgfyMtYN9Mp4bvpKl/jJpNlbodDBJWh8UuMi84+pPj92PkZX2jVzepv7SJUpm/FVYVFv/wB1h4KJZP6fsfvnNVjzZlPNv9pXF0aMyuJYU/P9YY+kVf5/rCzC4v1mj2Mg4HSUMdvB5E/Iy3nt+812OckXHMWk9mQZSFh1t8Z7V6Mto+uwKKT38OzUmH9I7yf+LAeU8Qo0/wAzG5t5TsvRZ2gGHxJoVDanisqgk6LVUnJ78xHmI2GVOgM9lMAmG0WZsEIvMJkGCTCAxjFMYRMGMiAwTCMEwkAMEwjAMhADFOYbmIqNCQEtMiS8ySyUeJ4usWcud7EkxY+BmTJxi4XVoX90ylcaHdwmTIKogTAa/fGJq0+I0MyZIyCEaxPjL1Gr8vrMmRYkLYbfCv8AWZMlwAWXf0/WKU5D/SeHKTMgZCyrcOe6Qx08JMyEhcw9TMt99hY+HGU9pjQHiHX4f7j3mZMlL7Nj3j/owNp7vrArn/2/WZMl66MYPU6nSJxjd3oLTJkPsyClqXEkd0gjQg6EaEHgRMmRIhPoLsptj8ZhKVc+2VK1OH8RDlYjxIv5zZs8yZOmuioWXglpkyMgAlpBaZMkIAXglpMyQIsvFs8yZCQS7ytVeZMkZCq1SZMmRSUf/9k=">
            <a:hlinkClick r:id="rId4"/>
          </p:cNvPr>
          <p:cNvSpPr>
            <a:spLocks noChangeAspect="1" noChangeArrowheads="1"/>
          </p:cNvSpPr>
          <p:nvPr/>
        </p:nvSpPr>
        <p:spPr bwMode="auto">
          <a:xfrm>
            <a:off x="152400" y="-1638300"/>
            <a:ext cx="562927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4102" name="Picture 6" descr=" Anders Fogh Rasmussen is Secretary General of North Atlantic Treaty Organization (NATO). He is the former Prime Minister of Denmark.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67" r="16790"/>
          <a:stretch/>
        </p:blipFill>
        <p:spPr bwMode="auto">
          <a:xfrm>
            <a:off x="6253189" y="1918781"/>
            <a:ext cx="2576946" cy="1905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3028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Znak NATO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LineDrawing/>
                    </a14:imgEffect>
                    <a14:imgEffect>
                      <a14:brightnessContrast bright="43000" contrast="-1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305" t="12787" r="307" b="11085"/>
          <a:stretch/>
        </p:blipFill>
        <p:spPr bwMode="auto">
          <a:xfrm>
            <a:off x="-34815" y="0"/>
            <a:ext cx="9178815" cy="5269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4192" y="-41564"/>
            <a:ext cx="6400800" cy="1159362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SEVEROATLANTICKÁ ALIANCE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Členské státy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149335" y="876233"/>
            <a:ext cx="8893061" cy="48312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 algn="l">
              <a:buFont typeface="Wingdings" panose="05000000000000000000" pitchFamily="2" charset="2"/>
              <a:buChar char="§"/>
            </a:pPr>
            <a:r>
              <a:rPr lang="cs-CZ" sz="2000" b="1" dirty="0" smtClean="0">
                <a:solidFill>
                  <a:srgbClr val="002060"/>
                </a:solidFill>
              </a:rPr>
              <a:t>v roce 1949 založilo NATO dvanáct členských států:</a:t>
            </a:r>
          </a:p>
          <a:p>
            <a:pPr lvl="1" algn="l"/>
            <a:endParaRPr lang="cs-CZ" sz="2400" b="1" dirty="0" smtClean="0">
              <a:solidFill>
                <a:srgbClr val="002060"/>
              </a:solidFill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171720" y="1850462"/>
            <a:ext cx="8893061" cy="48312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 algn="l">
              <a:buFont typeface="Wingdings" panose="05000000000000000000" pitchFamily="2" charset="2"/>
              <a:buChar char="§"/>
            </a:pPr>
            <a:r>
              <a:rPr lang="cs-CZ" sz="2000" b="1" dirty="0">
                <a:solidFill>
                  <a:srgbClr val="002060"/>
                </a:solidFill>
              </a:rPr>
              <a:t>v</a:t>
            </a:r>
            <a:r>
              <a:rPr lang="cs-CZ" sz="2000" b="1" dirty="0" smtClean="0">
                <a:solidFill>
                  <a:srgbClr val="002060"/>
                </a:solidFill>
              </a:rPr>
              <a:t> roce 1952 přistoupilo:</a:t>
            </a:r>
          </a:p>
          <a:p>
            <a:pPr lvl="1" algn="l"/>
            <a:endParaRPr lang="cs-CZ" sz="2400" b="1" dirty="0" smtClean="0">
              <a:solidFill>
                <a:srgbClr val="002060"/>
              </a:solidFill>
            </a:endParaRPr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782089" y="1194802"/>
            <a:ext cx="1440160" cy="970781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6400" b="1" dirty="0">
                <a:solidFill>
                  <a:srgbClr val="FF0000"/>
                </a:solidFill>
              </a:rPr>
              <a:t>USA</a:t>
            </a:r>
          </a:p>
          <a:p>
            <a:pPr algn="l"/>
            <a:r>
              <a:rPr lang="cs-CZ" sz="6400" b="1" dirty="0" smtClean="0">
                <a:solidFill>
                  <a:srgbClr val="FF0000"/>
                </a:solidFill>
              </a:rPr>
              <a:t>Kanada</a:t>
            </a:r>
            <a:endParaRPr lang="cs-CZ" sz="6400" b="1" dirty="0">
              <a:solidFill>
                <a:srgbClr val="FF0000"/>
              </a:solidFill>
            </a:endParaRPr>
          </a:p>
          <a:p>
            <a:pPr algn="l"/>
            <a:r>
              <a:rPr lang="cs-CZ" sz="6400" b="1" dirty="0">
                <a:solidFill>
                  <a:srgbClr val="FF0000"/>
                </a:solidFill>
              </a:rPr>
              <a:t>Velká Británie</a:t>
            </a:r>
          </a:p>
          <a:p>
            <a:pPr marL="571500" indent="-571500" algn="l">
              <a:buFont typeface="Wingdings" panose="05000000000000000000" pitchFamily="2" charset="2"/>
              <a:buChar char="§"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lvl="1" algn="l"/>
            <a:endParaRPr lang="cs-CZ" sz="2400" b="1" dirty="0" smtClean="0">
              <a:solidFill>
                <a:srgbClr val="002060"/>
              </a:solidFill>
            </a:endParaRPr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3059831" y="1162810"/>
            <a:ext cx="1327677" cy="796660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6400" b="1" dirty="0" smtClean="0">
                <a:solidFill>
                  <a:srgbClr val="FF0000"/>
                </a:solidFill>
              </a:rPr>
              <a:t>Francie</a:t>
            </a:r>
            <a:endParaRPr lang="cs-CZ" sz="6400" b="1" dirty="0">
              <a:solidFill>
                <a:srgbClr val="FF0000"/>
              </a:solidFill>
            </a:endParaRPr>
          </a:p>
          <a:p>
            <a:pPr algn="l"/>
            <a:r>
              <a:rPr lang="cs-CZ" sz="6400" b="1" dirty="0" smtClean="0">
                <a:solidFill>
                  <a:srgbClr val="FF0000"/>
                </a:solidFill>
              </a:rPr>
              <a:t>Portugalsko</a:t>
            </a:r>
            <a:endParaRPr lang="cs-CZ" sz="6400" b="1" dirty="0">
              <a:solidFill>
                <a:srgbClr val="FF0000"/>
              </a:solidFill>
            </a:endParaRPr>
          </a:p>
          <a:p>
            <a:pPr algn="l"/>
            <a:r>
              <a:rPr lang="cs-CZ" sz="6400" b="1" dirty="0" smtClean="0">
                <a:solidFill>
                  <a:srgbClr val="FF0000"/>
                </a:solidFill>
              </a:rPr>
              <a:t>Belgie</a:t>
            </a:r>
            <a:endParaRPr lang="cs-CZ" sz="6400" b="1" dirty="0">
              <a:solidFill>
                <a:srgbClr val="FF0000"/>
              </a:solidFill>
            </a:endParaRPr>
          </a:p>
          <a:p>
            <a:pPr marL="571500" indent="-571500" algn="l">
              <a:buFont typeface="Wingdings" panose="05000000000000000000" pitchFamily="2" charset="2"/>
              <a:buChar char="§"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lvl="1" algn="l"/>
            <a:endParaRPr lang="cs-CZ" sz="2400" b="1" dirty="0" smtClean="0">
              <a:solidFill>
                <a:srgbClr val="002060"/>
              </a:solidFill>
            </a:endParaRPr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5178897" y="1142028"/>
            <a:ext cx="1440160" cy="970781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6400" b="1" dirty="0" smtClean="0">
                <a:solidFill>
                  <a:srgbClr val="FF0000"/>
                </a:solidFill>
              </a:rPr>
              <a:t>Lucembursko</a:t>
            </a:r>
            <a:endParaRPr lang="cs-CZ" sz="6400" b="1" dirty="0">
              <a:solidFill>
                <a:srgbClr val="FF0000"/>
              </a:solidFill>
            </a:endParaRPr>
          </a:p>
          <a:p>
            <a:pPr algn="l"/>
            <a:r>
              <a:rPr lang="cs-CZ" sz="6400" b="1" dirty="0" smtClean="0">
                <a:solidFill>
                  <a:srgbClr val="FF0000"/>
                </a:solidFill>
              </a:rPr>
              <a:t>Nizozemsko</a:t>
            </a:r>
            <a:endParaRPr lang="cs-CZ" sz="6400" b="1" dirty="0">
              <a:solidFill>
                <a:srgbClr val="FF0000"/>
              </a:solidFill>
            </a:endParaRPr>
          </a:p>
          <a:p>
            <a:pPr algn="l"/>
            <a:r>
              <a:rPr lang="cs-CZ" sz="6400" b="1" dirty="0" smtClean="0">
                <a:solidFill>
                  <a:srgbClr val="FF0000"/>
                </a:solidFill>
              </a:rPr>
              <a:t>Dánsko</a:t>
            </a:r>
            <a:endParaRPr lang="cs-CZ" sz="6400" b="1" dirty="0">
              <a:solidFill>
                <a:srgbClr val="FF0000"/>
              </a:solidFill>
            </a:endParaRPr>
          </a:p>
          <a:p>
            <a:pPr marL="571500" indent="-571500" algn="l">
              <a:buFont typeface="Wingdings" panose="05000000000000000000" pitchFamily="2" charset="2"/>
              <a:buChar char="§"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lvl="1" algn="l"/>
            <a:endParaRPr lang="cs-CZ" sz="2400" b="1" dirty="0" smtClean="0">
              <a:solidFill>
                <a:srgbClr val="002060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7217552" y="1121246"/>
            <a:ext cx="1008112" cy="970781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6400" b="1" dirty="0" smtClean="0">
                <a:solidFill>
                  <a:srgbClr val="FF0000"/>
                </a:solidFill>
              </a:rPr>
              <a:t>Norsko</a:t>
            </a:r>
            <a:endParaRPr lang="cs-CZ" sz="6400" b="1" dirty="0">
              <a:solidFill>
                <a:srgbClr val="FF0000"/>
              </a:solidFill>
            </a:endParaRPr>
          </a:p>
          <a:p>
            <a:pPr algn="l"/>
            <a:r>
              <a:rPr lang="cs-CZ" sz="6400" b="1" dirty="0" smtClean="0">
                <a:solidFill>
                  <a:srgbClr val="FF0000"/>
                </a:solidFill>
              </a:rPr>
              <a:t>Itálie</a:t>
            </a:r>
            <a:endParaRPr lang="cs-CZ" sz="6400" b="1" dirty="0">
              <a:solidFill>
                <a:srgbClr val="FF0000"/>
              </a:solidFill>
            </a:endParaRPr>
          </a:p>
          <a:p>
            <a:pPr algn="l"/>
            <a:r>
              <a:rPr lang="cs-CZ" sz="6400" b="1" dirty="0" smtClean="0">
                <a:solidFill>
                  <a:srgbClr val="FF0000"/>
                </a:solidFill>
              </a:rPr>
              <a:t>Island</a:t>
            </a:r>
            <a:endParaRPr lang="cs-CZ" sz="6400" b="1" dirty="0">
              <a:solidFill>
                <a:srgbClr val="FF0000"/>
              </a:solidFill>
            </a:endParaRPr>
          </a:p>
          <a:p>
            <a:pPr marL="571500" indent="-571500" algn="l">
              <a:buFont typeface="Wingdings" panose="05000000000000000000" pitchFamily="2" charset="2"/>
              <a:buChar char="§"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lvl="1" algn="l"/>
            <a:endParaRPr lang="cs-CZ" sz="2400" b="1" dirty="0" smtClean="0">
              <a:solidFill>
                <a:srgbClr val="002060"/>
              </a:solidFill>
            </a:endParaRP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803987" y="2192481"/>
            <a:ext cx="1440160" cy="31828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600" b="1" dirty="0" smtClean="0">
                <a:solidFill>
                  <a:srgbClr val="FF0000"/>
                </a:solidFill>
              </a:rPr>
              <a:t>Řecko</a:t>
            </a:r>
            <a:endParaRPr lang="cs-CZ" sz="1600" b="1" dirty="0">
              <a:solidFill>
                <a:srgbClr val="FF0000"/>
              </a:solidFill>
            </a:endParaRPr>
          </a:p>
          <a:p>
            <a:pPr marL="571500" indent="-571500" algn="l">
              <a:buFont typeface="Wingdings" panose="05000000000000000000" pitchFamily="2" charset="2"/>
              <a:buChar char="§"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lvl="1" algn="l"/>
            <a:endParaRPr lang="cs-CZ" sz="2400" b="1" dirty="0" smtClean="0">
              <a:solidFill>
                <a:srgbClr val="002060"/>
              </a:solidFill>
            </a:endParaRPr>
          </a:p>
        </p:txBody>
      </p:sp>
      <p:sp>
        <p:nvSpPr>
          <p:cNvPr id="16" name="Podnadpis 2"/>
          <p:cNvSpPr txBox="1">
            <a:spLocks/>
          </p:cNvSpPr>
          <p:nvPr/>
        </p:nvSpPr>
        <p:spPr>
          <a:xfrm>
            <a:off x="3089377" y="2174449"/>
            <a:ext cx="1440160" cy="31828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600" b="1" dirty="0" smtClean="0">
                <a:solidFill>
                  <a:srgbClr val="FF0000"/>
                </a:solidFill>
              </a:rPr>
              <a:t>Turecko</a:t>
            </a:r>
            <a:endParaRPr lang="cs-CZ" sz="1600" b="1" dirty="0">
              <a:solidFill>
                <a:srgbClr val="FF0000"/>
              </a:solidFill>
            </a:endParaRPr>
          </a:p>
          <a:p>
            <a:pPr marL="571500" indent="-571500" algn="l">
              <a:buFont typeface="Wingdings" panose="05000000000000000000" pitchFamily="2" charset="2"/>
              <a:buChar char="§"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lvl="1" algn="l"/>
            <a:endParaRPr lang="cs-CZ" sz="2400" b="1" dirty="0" smtClean="0">
              <a:solidFill>
                <a:srgbClr val="002060"/>
              </a:solidFill>
            </a:endParaRPr>
          </a:p>
        </p:txBody>
      </p:sp>
      <p:sp>
        <p:nvSpPr>
          <p:cNvPr id="17" name="Podnadpis 2"/>
          <p:cNvSpPr txBox="1">
            <a:spLocks/>
          </p:cNvSpPr>
          <p:nvPr/>
        </p:nvSpPr>
        <p:spPr>
          <a:xfrm>
            <a:off x="171720" y="2333591"/>
            <a:ext cx="8893061" cy="48312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 algn="l">
              <a:buFont typeface="Wingdings" panose="05000000000000000000" pitchFamily="2" charset="2"/>
              <a:buChar char="§"/>
            </a:pPr>
            <a:r>
              <a:rPr lang="cs-CZ" sz="2000" b="1" dirty="0">
                <a:solidFill>
                  <a:srgbClr val="002060"/>
                </a:solidFill>
              </a:rPr>
              <a:t>v</a:t>
            </a:r>
            <a:r>
              <a:rPr lang="cs-CZ" sz="2000" b="1" dirty="0" smtClean="0">
                <a:solidFill>
                  <a:srgbClr val="002060"/>
                </a:solidFill>
              </a:rPr>
              <a:t> roce 1955 přistoupila</a:t>
            </a:r>
          </a:p>
          <a:p>
            <a:pPr lvl="1" algn="l"/>
            <a:endParaRPr lang="cs-CZ" sz="2400" b="1" dirty="0" smtClean="0">
              <a:solidFill>
                <a:srgbClr val="002060"/>
              </a:solidFill>
            </a:endParaRPr>
          </a:p>
        </p:txBody>
      </p:sp>
      <p:sp>
        <p:nvSpPr>
          <p:cNvPr id="18" name="Podnadpis 2"/>
          <p:cNvSpPr txBox="1">
            <a:spLocks/>
          </p:cNvSpPr>
          <p:nvPr/>
        </p:nvSpPr>
        <p:spPr>
          <a:xfrm>
            <a:off x="762618" y="2657578"/>
            <a:ext cx="2658858" cy="31828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700" b="1" dirty="0" smtClean="0">
                <a:solidFill>
                  <a:srgbClr val="FF0000"/>
                </a:solidFill>
              </a:rPr>
              <a:t>Spolková republika Německo</a:t>
            </a:r>
            <a:endParaRPr lang="cs-CZ" sz="1700" b="1" dirty="0">
              <a:solidFill>
                <a:srgbClr val="FF0000"/>
              </a:solidFill>
            </a:endParaRPr>
          </a:p>
          <a:p>
            <a:pPr marL="571500" indent="-571500" algn="l">
              <a:buFont typeface="Wingdings" panose="05000000000000000000" pitchFamily="2" charset="2"/>
              <a:buChar char="§"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lvl="1" algn="l"/>
            <a:endParaRPr lang="cs-CZ" sz="2400" b="1" dirty="0" smtClean="0">
              <a:solidFill>
                <a:srgbClr val="002060"/>
              </a:solidFill>
            </a:endParaRPr>
          </a:p>
        </p:txBody>
      </p:sp>
      <p:sp>
        <p:nvSpPr>
          <p:cNvPr id="19" name="Podnadpis 2"/>
          <p:cNvSpPr txBox="1">
            <a:spLocks/>
          </p:cNvSpPr>
          <p:nvPr/>
        </p:nvSpPr>
        <p:spPr>
          <a:xfrm>
            <a:off x="177888" y="2802571"/>
            <a:ext cx="8893061" cy="48312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 algn="l">
              <a:buFont typeface="Wingdings" panose="05000000000000000000" pitchFamily="2" charset="2"/>
              <a:buChar char="§"/>
            </a:pPr>
            <a:r>
              <a:rPr lang="cs-CZ" sz="2000" b="1" dirty="0">
                <a:solidFill>
                  <a:srgbClr val="002060"/>
                </a:solidFill>
              </a:rPr>
              <a:t>v</a:t>
            </a:r>
            <a:r>
              <a:rPr lang="cs-CZ" sz="2000" b="1" dirty="0" smtClean="0">
                <a:solidFill>
                  <a:srgbClr val="002060"/>
                </a:solidFill>
              </a:rPr>
              <a:t> roce 1982 přistoupilo:</a:t>
            </a:r>
          </a:p>
          <a:p>
            <a:pPr lvl="1" algn="l"/>
            <a:endParaRPr lang="cs-CZ" sz="2400" b="1" dirty="0" smtClean="0">
              <a:solidFill>
                <a:srgbClr val="002060"/>
              </a:solidFill>
            </a:endParaRPr>
          </a:p>
        </p:txBody>
      </p:sp>
      <p:sp>
        <p:nvSpPr>
          <p:cNvPr id="20" name="Podnadpis 2"/>
          <p:cNvSpPr txBox="1">
            <a:spLocks/>
          </p:cNvSpPr>
          <p:nvPr/>
        </p:nvSpPr>
        <p:spPr>
          <a:xfrm>
            <a:off x="762618" y="3126558"/>
            <a:ext cx="1440160" cy="31828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600" b="1" dirty="0" smtClean="0">
                <a:solidFill>
                  <a:srgbClr val="FF0000"/>
                </a:solidFill>
              </a:rPr>
              <a:t>Španělsko</a:t>
            </a:r>
            <a:endParaRPr lang="cs-CZ" sz="1600" b="1" dirty="0">
              <a:solidFill>
                <a:srgbClr val="FF0000"/>
              </a:solidFill>
            </a:endParaRPr>
          </a:p>
          <a:p>
            <a:pPr marL="571500" indent="-571500" algn="l">
              <a:buFont typeface="Wingdings" panose="05000000000000000000" pitchFamily="2" charset="2"/>
              <a:buChar char="§"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lvl="1" algn="l"/>
            <a:endParaRPr lang="cs-CZ" sz="2400" b="1" dirty="0" smtClean="0">
              <a:solidFill>
                <a:srgbClr val="002060"/>
              </a:solidFill>
            </a:endParaRPr>
          </a:p>
        </p:txBody>
      </p:sp>
      <p:sp>
        <p:nvSpPr>
          <p:cNvPr id="21" name="Podnadpis 2"/>
          <p:cNvSpPr txBox="1">
            <a:spLocks/>
          </p:cNvSpPr>
          <p:nvPr/>
        </p:nvSpPr>
        <p:spPr>
          <a:xfrm>
            <a:off x="177888" y="3285700"/>
            <a:ext cx="8893061" cy="48312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 algn="l">
              <a:buFont typeface="Wingdings" panose="05000000000000000000" pitchFamily="2" charset="2"/>
              <a:buChar char="§"/>
            </a:pPr>
            <a:r>
              <a:rPr lang="cs-CZ" sz="2000" b="1" dirty="0">
                <a:solidFill>
                  <a:srgbClr val="002060"/>
                </a:solidFill>
              </a:rPr>
              <a:t>v</a:t>
            </a:r>
            <a:r>
              <a:rPr lang="cs-CZ" sz="2000" b="1" dirty="0" smtClean="0">
                <a:solidFill>
                  <a:srgbClr val="002060"/>
                </a:solidFill>
              </a:rPr>
              <a:t> roce 1999 přistoupili:</a:t>
            </a:r>
          </a:p>
          <a:p>
            <a:pPr lvl="1" algn="l"/>
            <a:endParaRPr lang="cs-CZ" sz="2400" b="1" dirty="0" smtClean="0">
              <a:solidFill>
                <a:srgbClr val="002060"/>
              </a:solidFill>
            </a:endParaRPr>
          </a:p>
        </p:txBody>
      </p:sp>
      <p:sp>
        <p:nvSpPr>
          <p:cNvPr id="22" name="Podnadpis 2"/>
          <p:cNvSpPr txBox="1">
            <a:spLocks/>
          </p:cNvSpPr>
          <p:nvPr/>
        </p:nvSpPr>
        <p:spPr>
          <a:xfrm>
            <a:off x="790536" y="3609687"/>
            <a:ext cx="1816025" cy="31828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600" b="1" dirty="0" smtClean="0">
                <a:solidFill>
                  <a:srgbClr val="FF0000"/>
                </a:solidFill>
              </a:rPr>
              <a:t>Česká republika</a:t>
            </a:r>
            <a:endParaRPr lang="cs-CZ" sz="1600" b="1" dirty="0">
              <a:solidFill>
                <a:srgbClr val="FF0000"/>
              </a:solidFill>
            </a:endParaRPr>
          </a:p>
          <a:p>
            <a:pPr marL="571500" indent="-571500" algn="l">
              <a:buFont typeface="Wingdings" panose="05000000000000000000" pitchFamily="2" charset="2"/>
              <a:buChar char="§"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lvl="1" algn="l"/>
            <a:endParaRPr lang="cs-CZ" sz="2400" b="1" dirty="0" smtClean="0">
              <a:solidFill>
                <a:srgbClr val="002060"/>
              </a:solidFill>
            </a:endParaRPr>
          </a:p>
        </p:txBody>
      </p:sp>
      <p:sp>
        <p:nvSpPr>
          <p:cNvPr id="23" name="Podnadpis 2"/>
          <p:cNvSpPr txBox="1">
            <a:spLocks/>
          </p:cNvSpPr>
          <p:nvPr/>
        </p:nvSpPr>
        <p:spPr>
          <a:xfrm>
            <a:off x="3089377" y="3629300"/>
            <a:ext cx="1440160" cy="31828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600" b="1" dirty="0" smtClean="0">
                <a:solidFill>
                  <a:srgbClr val="FF0000"/>
                </a:solidFill>
              </a:rPr>
              <a:t>Polsko</a:t>
            </a:r>
            <a:endParaRPr lang="cs-CZ" sz="1600" b="1" dirty="0">
              <a:solidFill>
                <a:srgbClr val="FF0000"/>
              </a:solidFill>
            </a:endParaRPr>
          </a:p>
          <a:p>
            <a:pPr marL="571500" indent="-571500" algn="l">
              <a:buFont typeface="Wingdings" panose="05000000000000000000" pitchFamily="2" charset="2"/>
              <a:buChar char="§"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lvl="1" algn="l"/>
            <a:endParaRPr lang="cs-CZ" sz="2400" b="1" dirty="0" smtClean="0">
              <a:solidFill>
                <a:srgbClr val="002060"/>
              </a:solidFill>
            </a:endParaRPr>
          </a:p>
        </p:txBody>
      </p:sp>
      <p:sp>
        <p:nvSpPr>
          <p:cNvPr id="24" name="Podnadpis 2"/>
          <p:cNvSpPr txBox="1">
            <a:spLocks/>
          </p:cNvSpPr>
          <p:nvPr/>
        </p:nvSpPr>
        <p:spPr>
          <a:xfrm>
            <a:off x="5158309" y="3629299"/>
            <a:ext cx="1440160" cy="31828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600" b="1" dirty="0" smtClean="0">
                <a:solidFill>
                  <a:srgbClr val="FF0000"/>
                </a:solidFill>
              </a:rPr>
              <a:t>Maďarsko</a:t>
            </a:r>
            <a:endParaRPr lang="cs-CZ" sz="1600" b="1" dirty="0">
              <a:solidFill>
                <a:srgbClr val="FF0000"/>
              </a:solidFill>
            </a:endParaRPr>
          </a:p>
          <a:p>
            <a:pPr marL="571500" indent="-571500" algn="l">
              <a:buFont typeface="Wingdings" panose="05000000000000000000" pitchFamily="2" charset="2"/>
              <a:buChar char="§"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lvl="1" algn="l"/>
            <a:endParaRPr lang="cs-CZ" sz="2400" b="1" dirty="0" smtClean="0">
              <a:solidFill>
                <a:srgbClr val="002060"/>
              </a:solidFill>
            </a:endParaRPr>
          </a:p>
        </p:txBody>
      </p:sp>
      <p:sp>
        <p:nvSpPr>
          <p:cNvPr id="25" name="Podnadpis 2"/>
          <p:cNvSpPr txBox="1">
            <a:spLocks/>
          </p:cNvSpPr>
          <p:nvPr/>
        </p:nvSpPr>
        <p:spPr>
          <a:xfrm>
            <a:off x="182840" y="3798800"/>
            <a:ext cx="8893061" cy="48312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 algn="l">
              <a:buFont typeface="Wingdings" panose="05000000000000000000" pitchFamily="2" charset="2"/>
              <a:buChar char="§"/>
            </a:pPr>
            <a:r>
              <a:rPr lang="cs-CZ" sz="2000" b="1" dirty="0">
                <a:solidFill>
                  <a:srgbClr val="002060"/>
                </a:solidFill>
              </a:rPr>
              <a:t>v</a:t>
            </a:r>
            <a:r>
              <a:rPr lang="cs-CZ" sz="2000" b="1" dirty="0" smtClean="0">
                <a:solidFill>
                  <a:srgbClr val="002060"/>
                </a:solidFill>
              </a:rPr>
              <a:t> roce 2004 přistoupilo sedm států:</a:t>
            </a:r>
          </a:p>
          <a:p>
            <a:pPr lvl="1" algn="l"/>
            <a:endParaRPr lang="cs-CZ" sz="2400" b="1" dirty="0" smtClean="0">
              <a:solidFill>
                <a:srgbClr val="002060"/>
              </a:solidFill>
            </a:endParaRPr>
          </a:p>
        </p:txBody>
      </p:sp>
      <p:sp>
        <p:nvSpPr>
          <p:cNvPr id="26" name="Podnadpis 2"/>
          <p:cNvSpPr txBox="1">
            <a:spLocks/>
          </p:cNvSpPr>
          <p:nvPr/>
        </p:nvSpPr>
        <p:spPr>
          <a:xfrm>
            <a:off x="816563" y="4059761"/>
            <a:ext cx="1659098" cy="6547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0"/>
              </a:spcBef>
            </a:pPr>
            <a:r>
              <a:rPr lang="cs-CZ" sz="1700" b="1" dirty="0" smtClean="0">
                <a:solidFill>
                  <a:srgbClr val="FF0000"/>
                </a:solidFill>
              </a:rPr>
              <a:t>Litva</a:t>
            </a:r>
            <a:endParaRPr lang="cs-CZ" sz="1700" b="1" dirty="0">
              <a:solidFill>
                <a:srgbClr val="FF0000"/>
              </a:solidFill>
            </a:endParaRPr>
          </a:p>
          <a:p>
            <a:pPr algn="l">
              <a:spcBef>
                <a:spcPts val="0"/>
              </a:spcBef>
            </a:pPr>
            <a:r>
              <a:rPr lang="cs-CZ" sz="1600" b="1" dirty="0" smtClean="0">
                <a:solidFill>
                  <a:srgbClr val="FF0000"/>
                </a:solidFill>
              </a:rPr>
              <a:t>Lotyšsko</a:t>
            </a:r>
            <a:endParaRPr lang="cs-CZ" sz="2300" b="1" dirty="0">
              <a:solidFill>
                <a:srgbClr val="FF0000"/>
              </a:solidFill>
            </a:endParaRPr>
          </a:p>
          <a:p>
            <a:pPr marL="571500" indent="-571500" algn="l">
              <a:buFont typeface="Wingdings" panose="05000000000000000000" pitchFamily="2" charset="2"/>
              <a:buChar char="§"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lvl="1" algn="l"/>
            <a:endParaRPr lang="cs-CZ" sz="2400" b="1" dirty="0" smtClean="0">
              <a:solidFill>
                <a:srgbClr val="002060"/>
              </a:solidFill>
            </a:endParaRPr>
          </a:p>
        </p:txBody>
      </p:sp>
      <p:sp>
        <p:nvSpPr>
          <p:cNvPr id="28" name="Podnadpis 2"/>
          <p:cNvSpPr txBox="1">
            <a:spLocks/>
          </p:cNvSpPr>
          <p:nvPr/>
        </p:nvSpPr>
        <p:spPr>
          <a:xfrm>
            <a:off x="3059831" y="4050678"/>
            <a:ext cx="1659098" cy="6547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0"/>
              </a:spcBef>
            </a:pPr>
            <a:r>
              <a:rPr lang="cs-CZ" sz="1700" b="1" dirty="0" smtClean="0">
                <a:solidFill>
                  <a:srgbClr val="FF0000"/>
                </a:solidFill>
              </a:rPr>
              <a:t>Estonsko</a:t>
            </a:r>
            <a:endParaRPr lang="cs-CZ" sz="1700" b="1" dirty="0">
              <a:solidFill>
                <a:srgbClr val="FF0000"/>
              </a:solidFill>
            </a:endParaRPr>
          </a:p>
          <a:p>
            <a:pPr algn="l">
              <a:spcBef>
                <a:spcPts val="0"/>
              </a:spcBef>
            </a:pPr>
            <a:r>
              <a:rPr lang="cs-CZ" sz="1600" b="1" dirty="0" smtClean="0">
                <a:solidFill>
                  <a:srgbClr val="FF0000"/>
                </a:solidFill>
              </a:rPr>
              <a:t>Rumunsko</a:t>
            </a:r>
            <a:endParaRPr lang="cs-CZ" sz="2300" b="1" dirty="0">
              <a:solidFill>
                <a:srgbClr val="FF0000"/>
              </a:solidFill>
            </a:endParaRPr>
          </a:p>
          <a:p>
            <a:pPr marL="571500" indent="-571500" algn="l">
              <a:buFont typeface="Wingdings" panose="05000000000000000000" pitchFamily="2" charset="2"/>
              <a:buChar char="§"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lvl="1" algn="l"/>
            <a:endParaRPr lang="cs-CZ" sz="2400" b="1" dirty="0" smtClean="0">
              <a:solidFill>
                <a:srgbClr val="002060"/>
              </a:solidFill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5178897" y="4040364"/>
            <a:ext cx="1659098" cy="6547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0"/>
              </a:spcBef>
            </a:pPr>
            <a:r>
              <a:rPr lang="cs-CZ" sz="1700" b="1" dirty="0" smtClean="0">
                <a:solidFill>
                  <a:srgbClr val="FF0000"/>
                </a:solidFill>
              </a:rPr>
              <a:t>Bulharsko</a:t>
            </a:r>
            <a:endParaRPr lang="cs-CZ" sz="1700" b="1" dirty="0">
              <a:solidFill>
                <a:srgbClr val="FF0000"/>
              </a:solidFill>
            </a:endParaRPr>
          </a:p>
          <a:p>
            <a:pPr algn="l">
              <a:spcBef>
                <a:spcPts val="0"/>
              </a:spcBef>
            </a:pPr>
            <a:r>
              <a:rPr lang="cs-CZ" sz="1600" b="1" dirty="0" smtClean="0">
                <a:solidFill>
                  <a:srgbClr val="FF0000"/>
                </a:solidFill>
              </a:rPr>
              <a:t>Slovinsko</a:t>
            </a:r>
            <a:endParaRPr lang="cs-CZ" sz="2300" b="1" dirty="0">
              <a:solidFill>
                <a:srgbClr val="FF0000"/>
              </a:solidFill>
            </a:endParaRPr>
          </a:p>
          <a:p>
            <a:pPr marL="571500" indent="-571500" algn="l">
              <a:buFont typeface="Wingdings" panose="05000000000000000000" pitchFamily="2" charset="2"/>
              <a:buChar char="§"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lvl="1" algn="l"/>
            <a:endParaRPr lang="cs-CZ" sz="2400" b="1" dirty="0" smtClean="0">
              <a:solidFill>
                <a:srgbClr val="002060"/>
              </a:solidFill>
            </a:endParaRPr>
          </a:p>
        </p:txBody>
      </p:sp>
      <p:sp>
        <p:nvSpPr>
          <p:cNvPr id="30" name="Podnadpis 2"/>
          <p:cNvSpPr txBox="1">
            <a:spLocks/>
          </p:cNvSpPr>
          <p:nvPr/>
        </p:nvSpPr>
        <p:spPr>
          <a:xfrm>
            <a:off x="7217552" y="4059761"/>
            <a:ext cx="1440160" cy="31828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600" b="1" dirty="0" smtClean="0">
                <a:solidFill>
                  <a:srgbClr val="FF0000"/>
                </a:solidFill>
              </a:rPr>
              <a:t>Slovensko</a:t>
            </a:r>
            <a:endParaRPr lang="cs-CZ" sz="1600" b="1" dirty="0">
              <a:solidFill>
                <a:srgbClr val="FF0000"/>
              </a:solidFill>
            </a:endParaRPr>
          </a:p>
          <a:p>
            <a:pPr marL="571500" indent="-571500" algn="l">
              <a:buFont typeface="Wingdings" panose="05000000000000000000" pitchFamily="2" charset="2"/>
              <a:buChar char="§"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lvl="1" algn="l"/>
            <a:endParaRPr lang="cs-CZ" sz="2400" b="1" dirty="0" smtClean="0">
              <a:solidFill>
                <a:srgbClr val="002060"/>
              </a:solidFill>
            </a:endParaRPr>
          </a:p>
        </p:txBody>
      </p:sp>
      <p:sp>
        <p:nvSpPr>
          <p:cNvPr id="31" name="Podnadpis 2"/>
          <p:cNvSpPr txBox="1">
            <a:spLocks/>
          </p:cNvSpPr>
          <p:nvPr/>
        </p:nvSpPr>
        <p:spPr>
          <a:xfrm>
            <a:off x="182839" y="4574491"/>
            <a:ext cx="8893061" cy="48312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 algn="l">
              <a:buFont typeface="Wingdings" panose="05000000000000000000" pitchFamily="2" charset="2"/>
              <a:buChar char="§"/>
            </a:pPr>
            <a:r>
              <a:rPr lang="cs-CZ" sz="2000" b="1" dirty="0">
                <a:solidFill>
                  <a:srgbClr val="002060"/>
                </a:solidFill>
              </a:rPr>
              <a:t>v</a:t>
            </a:r>
            <a:r>
              <a:rPr lang="cs-CZ" sz="2000" b="1" dirty="0" smtClean="0">
                <a:solidFill>
                  <a:srgbClr val="002060"/>
                </a:solidFill>
              </a:rPr>
              <a:t> roce 2009 přistoupilo</a:t>
            </a:r>
          </a:p>
          <a:p>
            <a:pPr lvl="1" algn="l"/>
            <a:endParaRPr lang="cs-CZ" sz="2400" b="1" dirty="0" smtClean="0">
              <a:solidFill>
                <a:srgbClr val="002060"/>
              </a:solidFill>
            </a:endParaRPr>
          </a:p>
        </p:txBody>
      </p:sp>
      <p:sp>
        <p:nvSpPr>
          <p:cNvPr id="32" name="Podnadpis 2"/>
          <p:cNvSpPr txBox="1">
            <a:spLocks/>
          </p:cNvSpPr>
          <p:nvPr/>
        </p:nvSpPr>
        <p:spPr>
          <a:xfrm>
            <a:off x="812774" y="4898478"/>
            <a:ext cx="1440160" cy="31828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600" b="1" dirty="0" smtClean="0">
                <a:solidFill>
                  <a:srgbClr val="FF0000"/>
                </a:solidFill>
              </a:rPr>
              <a:t>Chorvatsko</a:t>
            </a:r>
            <a:endParaRPr lang="cs-CZ" sz="1600" b="1" dirty="0">
              <a:solidFill>
                <a:srgbClr val="FF0000"/>
              </a:solidFill>
            </a:endParaRPr>
          </a:p>
          <a:p>
            <a:pPr marL="571500" indent="-571500" algn="l">
              <a:buFont typeface="Wingdings" panose="05000000000000000000" pitchFamily="2" charset="2"/>
              <a:buChar char="§"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lvl="1" algn="l"/>
            <a:endParaRPr lang="cs-CZ" sz="2400" b="1" dirty="0" smtClean="0">
              <a:solidFill>
                <a:srgbClr val="002060"/>
              </a:solidFill>
            </a:endParaRPr>
          </a:p>
        </p:txBody>
      </p:sp>
      <p:sp>
        <p:nvSpPr>
          <p:cNvPr id="33" name="Podnadpis 2"/>
          <p:cNvSpPr txBox="1">
            <a:spLocks/>
          </p:cNvSpPr>
          <p:nvPr/>
        </p:nvSpPr>
        <p:spPr>
          <a:xfrm>
            <a:off x="3089377" y="4877704"/>
            <a:ext cx="1440160" cy="31828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600" b="1" dirty="0" smtClean="0">
                <a:solidFill>
                  <a:srgbClr val="FF0000"/>
                </a:solidFill>
              </a:rPr>
              <a:t>Albánie</a:t>
            </a:r>
          </a:p>
          <a:p>
            <a:pPr marL="571500" indent="-571500" algn="l">
              <a:buFont typeface="Wingdings" panose="05000000000000000000" pitchFamily="2" charset="2"/>
              <a:buChar char="§"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lvl="1" algn="l"/>
            <a:endParaRPr lang="cs-CZ" sz="2400" b="1" dirty="0" smtClean="0">
              <a:solidFill>
                <a:srgbClr val="002060"/>
              </a:solidFill>
            </a:endParaRPr>
          </a:p>
        </p:txBody>
      </p:sp>
      <p:pic>
        <p:nvPicPr>
          <p:cNvPr id="5122" name="Picture 2" descr="Česká vlajka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1458" y="3693793"/>
            <a:ext cx="286786" cy="191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Bulharská vlajka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5191" y="4148607"/>
            <a:ext cx="264026" cy="158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Belgická vlajka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7576" y="1680192"/>
            <a:ext cx="220970" cy="192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Dánská vlajka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5191" y="1680192"/>
            <a:ext cx="225607" cy="170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Estonská vlajka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3683" y="4144730"/>
            <a:ext cx="272879" cy="173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Francouzská vlajka">
            <a:hlinkClick r:id="rId14"/>
          </p:cNvPr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1902" y="1202699"/>
            <a:ext cx="247027" cy="164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Islandská vlajka">
            <a:hlinkClick r:id="rId16"/>
          </p:cNvPr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3156" y="1661507"/>
            <a:ext cx="227726" cy="164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6" name="Picture 16" descr="Italská vlajka">
            <a:hlinkClick r:id="rId18"/>
          </p:cNvPr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3156" y="1422235"/>
            <a:ext cx="276601" cy="184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8" name="Picture 18" descr="Kanadská vlajka">
            <a:hlinkClick r:id="rId20"/>
          </p:cNvPr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1458" y="1490430"/>
            <a:ext cx="299782" cy="149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0" name="Picture 20" descr="Litevská vlajka">
            <a:hlinkClick r:id="rId22"/>
          </p:cNvPr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3766" y="4160477"/>
            <a:ext cx="260405" cy="156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2" name="Picture 22" descr="Lotyšská vlajka">
            <a:hlinkClick r:id="rId24"/>
          </p:cNvPr>
          <p:cNvPicPr>
            <a:picLocks noChangeAspect="1" noChangeArrowheads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3766" y="4378044"/>
            <a:ext cx="314894" cy="157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4" name="Picture 24" descr="Lucemburská vlajka">
            <a:hlinkClick r:id="rId26"/>
          </p:cNvPr>
          <p:cNvPicPr>
            <a:picLocks noChangeAspect="1" noChangeArrowheads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9330" y="1169280"/>
            <a:ext cx="299887" cy="180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6" name="Picture 26" descr="Maďarská vlajka">
            <a:hlinkClick r:id="rId28"/>
          </p:cNvPr>
          <p:cNvPicPr>
            <a:picLocks noChangeAspect="1" noChangeArrowheads="1"/>
          </p:cNvPicPr>
          <p:nvPr/>
        </p:nvPicPr>
        <p:blipFill>
          <a:blip r:embed="rId2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0497" y="3707378"/>
            <a:ext cx="441184" cy="220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8" name="Picture 28" descr="Německá vlajka">
            <a:hlinkClick r:id="rId30"/>
          </p:cNvPr>
          <p:cNvPicPr>
            <a:picLocks noChangeAspect="1" noChangeArrowheads="1"/>
          </p:cNvPicPr>
          <p:nvPr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4885" y="2661688"/>
            <a:ext cx="299888" cy="18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50" name="Picture 30" descr="Nizozemská vlajka">
            <a:hlinkClick r:id="rId32"/>
          </p:cNvPr>
          <p:cNvPicPr>
            <a:picLocks noChangeAspect="1" noChangeArrowheads="1"/>
          </p:cNvPicPr>
          <p:nvPr/>
        </p:nvPicPr>
        <p:blipFill>
          <a:blip r:embed="rId3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3398" y="1422235"/>
            <a:ext cx="291746" cy="194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52" name="Picture 32" descr="Norská vlajka">
            <a:hlinkClick r:id="rId34"/>
          </p:cNvPr>
          <p:cNvPicPr>
            <a:picLocks noChangeAspect="1" noChangeArrowheads="1"/>
          </p:cNvPicPr>
          <p:nvPr/>
        </p:nvPicPr>
        <p:blipFill>
          <a:blip r:embed="rId3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78400" y="1146274"/>
            <a:ext cx="281357" cy="204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54" name="Picture 34" descr="Polská vlajka">
            <a:hlinkClick r:id="rId36"/>
          </p:cNvPr>
          <p:cNvPicPr>
            <a:picLocks noChangeAspect="1" noChangeArrowheads="1"/>
          </p:cNvPicPr>
          <p:nvPr/>
        </p:nvPicPr>
        <p:blipFill>
          <a:blip r:embed="rId3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9229" y="3684078"/>
            <a:ext cx="321448" cy="200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56" name="Picture 36" descr="Portugalská vlajka">
            <a:hlinkClick r:id="rId38"/>
          </p:cNvPr>
          <p:cNvPicPr>
            <a:picLocks noChangeAspect="1" noChangeArrowheads="1"/>
          </p:cNvPicPr>
          <p:nvPr/>
        </p:nvPicPr>
        <p:blipFill>
          <a:blip r:embed="rId3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4552" y="1427049"/>
            <a:ext cx="300554" cy="200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58" name="Picture 38" descr="Rumunská vlajka">
            <a:hlinkClick r:id="rId40"/>
          </p:cNvPr>
          <p:cNvPicPr>
            <a:picLocks noChangeAspect="1" noChangeArrowheads="1"/>
          </p:cNvPicPr>
          <p:nvPr/>
        </p:nvPicPr>
        <p:blipFill>
          <a:blip r:embed="rId4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3683" y="4406865"/>
            <a:ext cx="298730" cy="199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60" name="Picture 40" descr="Řecká vlajka">
            <a:hlinkClick r:id="rId42"/>
          </p:cNvPr>
          <p:cNvPicPr>
            <a:picLocks noChangeAspect="1" noChangeArrowheads="1"/>
          </p:cNvPicPr>
          <p:nvPr/>
        </p:nvPicPr>
        <p:blipFill>
          <a:blip r:embed="rId4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0591" y="2200377"/>
            <a:ext cx="266754" cy="177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62" name="Picture 42" descr="Slovenská vlajka">
            <a:hlinkClick r:id="rId44"/>
          </p:cNvPr>
          <p:cNvPicPr>
            <a:picLocks noChangeAspect="1" noChangeArrowheads="1"/>
          </p:cNvPicPr>
          <p:nvPr/>
        </p:nvPicPr>
        <p:blipFill>
          <a:blip r:embed="rId4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4112" y="4116964"/>
            <a:ext cx="305814" cy="203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64" name="Picture 44" descr="Slovinská vlajka">
            <a:hlinkClick r:id="rId46"/>
          </p:cNvPr>
          <p:cNvPicPr>
            <a:picLocks noChangeAspect="1" noChangeArrowheads="1"/>
          </p:cNvPicPr>
          <p:nvPr/>
        </p:nvPicPr>
        <p:blipFill>
          <a:blip r:embed="rId4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5191" y="4400572"/>
            <a:ext cx="303212" cy="151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66" name="Picture 46" descr="Vlajka Spojených států amerických">
            <a:hlinkClick r:id="rId48"/>
          </p:cNvPr>
          <p:cNvPicPr>
            <a:picLocks noChangeAspect="1" noChangeArrowheads="1"/>
          </p:cNvPicPr>
          <p:nvPr/>
        </p:nvPicPr>
        <p:blipFill>
          <a:blip r:embed="rId4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8926" y="1248377"/>
            <a:ext cx="289318" cy="152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68" name="Picture 48" descr="Španělská vlajka">
            <a:hlinkClick r:id="rId50"/>
          </p:cNvPr>
          <p:cNvPicPr>
            <a:picLocks noChangeAspect="1" noChangeArrowheads="1"/>
          </p:cNvPicPr>
          <p:nvPr/>
        </p:nvPicPr>
        <p:blipFill>
          <a:blip r:embed="rId5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4900" y="3181112"/>
            <a:ext cx="313760" cy="209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70" name="Picture 50" descr="Turecká vlajka">
            <a:hlinkClick r:id="rId52"/>
          </p:cNvPr>
          <p:cNvPicPr>
            <a:picLocks noChangeAspect="1" noChangeArrowheads="1"/>
          </p:cNvPicPr>
          <p:nvPr/>
        </p:nvPicPr>
        <p:blipFill>
          <a:blip r:embed="rId5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0416" y="2192955"/>
            <a:ext cx="301278" cy="200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72" name="Picture 52" descr="Britská vlajka">
            <a:hlinkClick r:id="rId54"/>
          </p:cNvPr>
          <p:cNvPicPr>
            <a:picLocks noChangeAspect="1" noChangeArrowheads="1"/>
          </p:cNvPicPr>
          <p:nvPr/>
        </p:nvPicPr>
        <p:blipFill>
          <a:blip r:embed="rId5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6387" y="1691202"/>
            <a:ext cx="362273" cy="181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74" name="Picture 54" descr="Chorvatská vlajka"/>
          <p:cNvPicPr>
            <a:picLocks noChangeAspect="1" noChangeArrowheads="1"/>
          </p:cNvPicPr>
          <p:nvPr/>
        </p:nvPicPr>
        <p:blipFill>
          <a:blip r:embed="rId5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0591" y="4964748"/>
            <a:ext cx="372015" cy="186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76" name="Picture 56" descr="Albánská vlajka"/>
          <p:cNvPicPr>
            <a:picLocks noChangeAspect="1" noChangeArrowheads="1"/>
          </p:cNvPicPr>
          <p:nvPr/>
        </p:nvPicPr>
        <p:blipFill>
          <a:blip r:embed="rId5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7944" y="4904867"/>
            <a:ext cx="334469" cy="238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4702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1" grpId="0"/>
      <p:bldP spid="12" grpId="0"/>
      <p:bldP spid="13" grpId="0"/>
      <p:bldP spid="14" grpId="0"/>
      <p:bldP spid="15" grpId="0"/>
      <p:bldP spid="16" grpId="0"/>
      <p:bldP spid="18" grpId="0"/>
      <p:bldP spid="20" grpId="0"/>
      <p:bldP spid="22" grpId="0"/>
      <p:bldP spid="23" grpId="0"/>
      <p:bldP spid="24" grpId="0"/>
      <p:bldP spid="26" grpId="0"/>
      <p:bldP spid="28" grpId="0"/>
      <p:bldP spid="29" grpId="0"/>
      <p:bldP spid="30" grpId="0"/>
      <p:bldP spid="32" grpId="0"/>
      <p:bldP spid="3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Znak NATO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LineDrawing/>
                    </a14:imgEffect>
                    <a14:imgEffect>
                      <a14:brightnessContrast bright="43000" contrast="-1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305" t="12787" r="307" b="11085"/>
          <a:stretch/>
        </p:blipFill>
        <p:spPr bwMode="auto">
          <a:xfrm>
            <a:off x="-34815" y="0"/>
            <a:ext cx="9178815" cy="5269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4192" y="-15857"/>
            <a:ext cx="6400800" cy="131445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SEVEROATLANTICKÁ ALIANCE</a:t>
            </a:r>
          </a:p>
          <a:p>
            <a:r>
              <a:rPr lang="cs-CZ" sz="2800" b="1" dirty="0" smtClean="0">
                <a:solidFill>
                  <a:srgbClr val="FFC000"/>
                </a:solidFill>
              </a:rPr>
              <a:t>Mapy členských států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4" name="AutoShape 2" descr="data:image/jpeg;base64,/9j/4AAQSkZJRgABAQAAAQABAAD/2wCEAAkGBxAQEhQQEBQQDw8QDxAVEBAPDw8PDxQQFBQWFhQVFBQYHCggGBolHBQUITEhJikrLi4uFx8zODMuNygtLisBCgoKDg0OGhAQGCwkHCUsLCwsLCwsLCwsLCwtLCwsLCwsLCwsLCwsLCwsLCwsLCwsLCwsLCwsLCwsLCwsLCwsLP/AABEIALcBEwMBIgACEQEDEQH/xAAcAAACAgMBAQAAAAAAAAAAAAACAwEEAAUGBwj/xABAEAACAQIDBQQIBAMGBwAAAAABAgADEQQSIQUxQVFhBiJxgQcTMpGhscHwFELR4SNSYiRDcoKS8TNUY5OissL/xAAaAQACAwEBAAAAAAAAAAAAAAABAgADBAUG/8QAJhEAAgICAgEDBAMAAAAAAAAAAAECEQMhEjEEIkFREzJhcQWBsf/aAAwDAQACEQMRAD8AsoI5RBQRoE9aclIlRGASFEMCQJIEICYBDAithMAhATAIQEVsJIENRMUQcRiUpC7m19w3sT0EqlJJWwpN9DVWNVZQbH8BkU29mq6o3uvrKOM7RNh9atNGXnTqa+VxY++ZH5mK65FywT+DoVWMCzU7K7R4XEaI4VjuSp3CT0vo3kZ0FGheN9SLVpg4NOhdOleWqeH5xhssS9UmVOTkWKKXY+yiGEsJWpC5l6qLCVy06GWyxh1uJXqUwDLeC3QcZTlClUqHa0VjTUxT0JF7Q0qy3a6F0ysyQSsvsoaVqlO0eMxXGivaCRGkSCI6YKElYBWPIgER0wCSIDCOIi2EZMgkiLYRzRTSxCsSwiKglhol5ahSqRMhkTI4pQURiiCsYolpWEohgSAIYEASQIYEgCGBFbIYBGKJAEHFYlKKNUc2VBc8TyAHUmw85XKVK2FKxG1dpJh0LsRe2gJt5mcVVxprv63NlQqc1WqCmh/LTTQ2+90tY7GJVYtV1Vr+13aa8lAI18LWiDjrDuuhA3K6qgAG72FsfMTgeT5Dyy/B0cWLgvyCRhspZSjWJ3U7kX43vcE/4r6TS4zEJf8AhOWB9pC17eAa3zM2lSlRrd5Qq1MtjlzajkWtqOkpPsfB07F87te+YN3eug1+cyWi2maIFi10zU7f9NwvLgP1nW9mO21fDWp4hvWU72VmfMV6DjbTjNbi8U+ioEdDewFP2TbeVO/x+MqPsqpWOuXNbvMBkG8EKbC1xbeOdpbjm4u0xXGz2PZnaGhiMuVwHfcjd1vAA75tgJ4zQxNSgVvawsMwsSCp3Zhpy+GhnsGzKwqU0cHMGUEHTXxtxnSxZecfyZpw4s2WDp6yxiYWBpwcVvlbdzGqolrA7pYrJcSvgZdImebqRZHo0dZLGLl/G05RImqErRU1TMVrR4IYSsZKtaFqyJmVadooiXfaEqVFtDFgaoWYDQzAaWIUW0W0Y0UxliALaLaG0WxlqEYpol41jEuZagMUZkgmZLKFKiw1gqIxYwgQEMCCIxZGEkQxIEMRGQITmO2mOsaVAGxIaowF72BCqdBzJnUKJwvpAq2xFMcBQ01IBzMw1A32t8Zi82VYmXYV60aWhRbENlGYDMBa5sTzNvv6+h4LsXRooMwDNYXJGnkJzXZlRZWOnja5b8xM9BqYnuixvpPMZ37HZ8ePuapuzlJltaw5CwmtxXY2kRYfqZ01GqTzjWcjn8JlNhzOG7MBBl0bpulirsCmFsVFzvI3+M3qOevyicS3hDyfyLxXweZ9pNltRYU99N9Qeo3D76zufRi4bDMoNzTqkEcNQCCOV+XO/C0q7fw4ekWt3k7w56QvRNiF/FYiguqVaS1kFt2RsjAn/OPvf1/Fy0jm+Tj2el4dLCUsQdZtmTSarEIQZpxu3ZnmtFrAGbCa7ATZCVZfuGj0VsVTuJqaiTeORKtSgDHxzrsEo2akiDL1TCyrUokTTGaZW00RSe0PELxiDH02uLSNVsi3optFsYytoYhjL4iMhjFMYTGKYyyKFbIYxTGExgMZahBbRLxrRTCWIDFGRCtMj2AqiMWCIYEItBiGBBAhiRhJEMSBCERkGohM859JYKYlCQDfDLYWub531PwnpFOpaeeekykalZWXOHWgP8BTM2g5G5+InO8+fHHv5NXjQcpa+LKnZG71QCbhd9t3UCekrZUzMwUcSTunnXo6oMHJNrHPbytNr2nNWo2S7LTBAIQFncngoE83mVzOthdQ0b+t2iwdO16y3vuF7+4S7g9tUq4vTbMOeo+c8/wXZWo7gPQy0yNXetnZdRe9NbDdfiZusDsN6RVvWWXNZlTNYjnqSR75XOCitFuOUpPZ1ZxqqBmNu7fnwE0lftfgg2X1huDYjK0tbb2UrhFDFL6EgncBuOs5fEdjiWBz0suucMgLbxbKSPHfz4RcUU+xsrklo6OltfD4pStNgSQRlO/XpKHospMu1DbcMNiQ999g9MfMLKWzdhtSqq9gMp0NMMabr1GtiPd15dV2C2WKeMxGLLfkamigWt611d78/wDhJ7zN/jJXSMfkXxtnpxlTFULyPxgkHFAzXGMkzLoVhRYy3UrACUmfXST6stHlG3bFX4F1sSTFjEkRxwhgnBmWJwF9Rgxcn16mLOEMA4Uw1AlyDdFMSUtuknDtBNN46/ZP6KmIvKrGbF6bcpUqUDL4SRXJMrMYtjHPSIigl5emitpizAaWDRMU6WjpoFMSYBEaRIKx7BQjLMjcsyTkGjXCMWAIaywrGCGIIhCAIYhCCIQikCE1e2MHmYVAAxFN1ykXBvY2I8psxMdcwt+0x+dg+thcV32v2jT4uX6WVS9un+mchsHZ/qHRw1gVOamL2DsBublpfzM6pKStrYXPE2PxlXE4YG1hlyg6FQCetxof3g4HFWBzbwZ5PIpL7ltHdhxv09Mtvhzuy+d+77onFEiygDxl04xSBxJ0AHEzT7Y2j6k5mp1ag0sKSNU+Uq7LdI21ZS1NTuI+kTSRmG5T4gTXr2ow7pZblt+QA5/AqdxlvCYo5cxBQHUqd6xmqVgtMtNRyjXU+Gkt9l8MctV95err0AFgPr5zU4vGX3TsuztBaVIA2LP3mt1AsPhNvgcuXJGTzOPGgLGWcNSJl/1SmOp0wJ1JZtHNUBDUbCLoVrG0tV9009RrGLBclsMnRvFN5hEo4SteXC8qlFp0MnZJEBhF1K4EqVscBGjCTA2kWmtFO4E1tXHnhKxrs00RwP3FeRexsKuKUSjWxnKKxC2lUzTDFEqlNh1KxMWGtMtMtL0kivZPrDAY3hWmWk0TYq0i0blmZYeQaFZZEblkwcg0aRYxYCwxNBUMWEIKwhAQMQhBEMSEJkiQIQihF4gDLc8Prp9ZzuIF7gG2+dM1IVFqoCMyUcxAOozGyk8hcN45TOHqYzvX4g2dePlPO/yyTyKvg6vg3wf7NhiccuHbvEiyrlubCx3sOZvp5R1Haq1BcEMOV4GzsTnGSoNU9kncVO4iLxWDpIxb1KNcHWyj36TlwaRuq+2P9VTBL5EQ/wA1gD+8w7RVdMwvwM19OnT/AOXReoOc+5lsJfo4amq3CKvE6DN5kSxvRJRiumM0sCOJ0HQgH6ztaVQiw5ATitlMa9ZVAOVO854AcB56CdgDOr/GYqg2/c53mTuSRuMFiSd82iNOcw1Sxm8w73EuzwplEHY2sdJpcRvm4qHSafEb5MBJ9FnBmFi69oGFOkq419Y6jcyN1ETVrkyu7yGMAma4xSKWTePwy6xCiXaK2F4JukGK2JxZ1la0bUNzBtGjpAe2BlmWjMszLDZKF5ZOWHlk2kslC8si0ZaCYLCBaRJmQENEsMRaxizWUDBDWAIxYAhAQwJCiMVYCEASvtLHU8PTNWobKNwHtM3BV6zTbe7XUcPdKVq9YaWB/hqf6m4noPhOF2rtmtiLGs2e1yqgBUW/IDymXN5MYaXZbHG32elejDaIxX401LesqVULKOFEoVRQeQsw8+s03arYb0apYaHUo/5XXr9RvHhOK7M7ffZ+JWut2pnu1kH5qRIzAX0uLAjqOpnuqVaWJpB1K1qNVQwvqpUi4IvuPyt0nKyYfrq79Rrx5fpvrR5Xg9rZGy1BkZRx1BHQzp6G0KTrcZSLdDF9pOxQcFqBOlyEa91P9LjUeBv11M4DFYLFYdiuotwN1Pw0PjMGTxnD7tf4bIZlL7d/6eirWpD8qi/ICVsbi1JWlT1dyAAN+pAH0nHbOo4x7F3KpxsxBt0M7Ts7g0OIVaS6UwHdjcm4PduTqSTfyUxceLlNKxpT9LdHSbP2WMOmUWLHV2HFv0j5r9n9sMBXFvXJTbdlrfwjfxbQ+Rm2yBhmQhlO5lIIPgRPR46ilFdHJmm3yAQzb4CrpNPaXMHUsYMsbQIumbh20moxJ1mzzaTV4r2pnwrZZPosUmss1+Ie5lpmssoOZoxrbYk2AZAEICOpUby5uhErMoUrxtd+ENmCiVWN5UvU7HelQNoQEkCGFjtig5ZmWMtMtFsNCrTCIZEFobIAYtobGKYwkBMyATJhAaNY1YpY5BNNlIxY1RNftHadHDLmqta/sqNXbwH13TkNs9r6tUZKINBDva/8Vh4j2R4a9ZVkzRh2PGDkdhtLb2Hw2jtmcf3dPvP58F8yJxO3e1NbEXVb0qX8iHvMP624+G6c+W9/3eCW4zn5fKlLS0XxxpEMfKC24E66c5DGD6wEWuLgm485kLDKq3HDynW+jntUcLUGFrH+z1G7jE6U6hPE/wApPuNjuJnKofD4xdSmOGvjGi2naFez6UoODp9/evx53MjGbFo1hZ1DcjuI8CN33wE4f0a9o/xNL8PVb+00F7pOrVKI0B6sL2PO4PE26Ttd2rTZ2G9abNXqHJh6Z1zVLXLEcVUannoOIEvm0437CK09HIdpqVDBVloetS7KGIZHZ0BOmbIp8efTdOr7EnBmmVw9Za1T2qtwUqk/zFDrbW3LdPFnxBrO1RnNWpUYtUdic7Md5Nvlu5AAQ/xFWmUfDllxCNmpMmrK6i5Om8WvccRcHQzJiUYy9K7N005Q2+inih/Grpxp4rELboKrASzs3auIwpzYeq9LmFPdPip0PmIO3h/afxCjLTxyfiAOC1HJ9cl+lUVB4ERAPlNO1+zKdts70k1xYYilTqji1O9J/G2oPwnY7D7VYPEkBKnq6h/uq1ke/IHc3kZ4taRGjna0xXBH01RbSUcSO9PFdhdtMbhLBKnraY/uq13W3Q718jad3sDt/RxlUUaiHD1X9i750Y/y3sLHpHg1ZJdHWVTpErRJjWaEa0uTa6E0QlADfJeoBui2qExRhUb7JfwYzXmATAIQEcBKiMAkKIcrbCkRBMIwGMiICximMJjEu0dIBDGKdpLNEu0dIBhaZFEyY1Es1iTR9o+1dPCk0ktUr21H5EvuzczxtNhtnaAw1CpXNrovdB3FycqD/URPG6lZnYsxLMxJZjvLE3JPnKPK8h4/THsGOF7Ztq+0nqsXqMXZt7Nv/YdIHrpRU/T6RyG4H3xnN5N9mgsZjv8AvSQeI93zEGk9x10vGSEAB+/vxkGkD4jiDY+/3TCLeR/b6yM+tjx+J+/lAQlFYbyCOGgB8zCBhqOEwrCAdgcZUw9RK9FslWm11O8ciCOKkEgjkTPStr9nU29QpbQo1Wp1FpsnqiSyU3UkvTK8ydcw3gqddJ5fadh6L+0f4PFepqG2GxjKj33JX3U38DfKfFf5YyeqZPychjsBiMIwWsjU2IDLfVWBAOjcd+s6rsJiU/G0C6nK/rFBOSyu1NgNDzOn+abj0ztcYaiNMrVmPPL3FUHzNT4TicFUZFVlOV0KlTyYEFW8jaVuoT0aIXONM7b0tbESnRpV6ShVFc5wBopqLZivIMVS45qDzv56pvr4T23bYTaeymelrnoF1XitVNSviGBE8QwzXUS+TuX7M61oaDw8pBk2mEfOI0MZaVqlVldGUlWU3BG8MCCCPO0tLKNf2wPGB9EPoPY2N/EYelX41aSMRyYjvD33lu05L0VbQ9bgzRJu+HqstuPq376nwuWH+WdiROhGVqymhdploVpEayUQBDAkQhAyBCZIkEwBIYxbNMZopmjpAMZolmks0UxjpCkM0UxhGLaMQGZImQ2A4b0iVP4NOlwqVGJ6hB+rg+U4AYQ8Os7b0l17eppLYsM1Q87HugeBs3+kTiVxGcW3eGhnJ8iankbRdBNKmDVAQakXPCZSqj78YpsJcm5J3798XVwzJquo1mfY5sL2uff741Xv8Zr8PWvod+satSxt1EawF1x8fmREkXtf7trGI9wPvjAYW9/7fWFkDoPfQ+0Pu8fKbgg3G+1xyOmoPuj6VTMLjT5/7wpgD+chlBFuB0Ik3kwkNtt3brY0UPWXNajh1Sqx/O61G7/iUyk9SZVVdLch7wf2mvfQhuW/wO+bNBp8VMqn2a8LtHWejHbfqMQcK5vQxWgB3CsB3W6Zh3evc5TisfhvU161HcKeIqKB/SrEL8LRwdkZXQ2dGVkPJwbg+RHwju1VQPjKlVdFrilWUdKlNT87yyMrRVmjUrNf9/GHT4wf3mKbH3R2VE7pQxH/ABVHQ/KbFhNdiltUQ9GHyivoh3HoerWxdVCwAfDmynezK6kW8AW989dInzpsXHPh6yV09qnUDDrbePAi4859E0ay1EWohulRFZTzVhcfOasT1QjRBEiEYMuAZMkTLwgJJgM0wmLYwpEIZopjJYwDHACYBhNAMIAGgGG0BobIAZkEmZJZDyrttXzYpv6UpqP9Ob/6nL10scyzedpnBxDWN+6l/G1vlaaknScKP2o0vsmk+YffOSfGVQ+U9LxjLe3Xj5xkwBNQBJPsnXUbovEC1tb77xZLDXeOkjMGHWBshcw1T6yy2t/C/wALzV0Km7xmypPe3lGi7RGEdwP3zidV7w3j2hzA4jrHL+n6QWX4j7+IhANp1AwuPv8AaHKJJQ5huPtDl18JbRwdR5iFMgfyMtYN9Mp4bvpKl/jJpNlbodDBJWh8UuMi84+pPj92PkZX2jVzepv7SJUpm/FVYVFv/wB1h4KJZP6fsfvnNVjzZlPNv9pXF0aMyuJYU/P9YY+kVf5/rCzC4v1mj2Mg4HSUMdvB5E/Iy3nt+812OckXHMWk9mQZSFh1t8Z7V6Mto+uwKKT38OzUmH9I7yf+LAeU8Qo0/wAzG5t5TsvRZ2gGHxJoVDanisqgk6LVUnJ78xHmI2GVOgM9lMAmG0WZsEIvMJkGCTCAxjFMYRMGMiAwTCMEwkAMEwjAMhADFOYbmIqNCQEtMiS8ySyUeJ4usWcud7EkxY+BmTJxi4XVoX90ylcaHdwmTIKogTAa/fGJq0+I0MyZIyCEaxPjL1Gr8vrMmRYkLYbfCv8AWZMlwAWXf0/WKU5D/SeHKTMgZCyrcOe6Qx08JMyEhcw9TMt99hY+HGU9pjQHiHX4f7j3mZMlL7Nj3j/owNp7vrArn/2/WZMl66MYPU6nSJxjd3oLTJkPsyClqXEkd0gjQg6EaEHgRMmRIhPoLsptj8ZhKVc+2VK1OH8RDlYjxIv5zZs8yZOmuioWXglpkyMgAlpBaZMkIAXglpMyQIsvFs8yZCQS7ytVeZMkZCq1SZMmRSUf/9k=">
            <a:hlinkClick r:id="rId4"/>
          </p:cNvPr>
          <p:cNvSpPr>
            <a:spLocks noChangeAspect="1" noChangeArrowheads="1"/>
          </p:cNvSpPr>
          <p:nvPr/>
        </p:nvSpPr>
        <p:spPr bwMode="auto">
          <a:xfrm>
            <a:off x="0" y="-1790700"/>
            <a:ext cx="562927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4" descr="data:image/jpeg;base64,/9j/4AAQSkZJRgABAQAAAQABAAD/2wCEAAkGBxAQEhQQEBQQDw8QDxAVEBAPDw8PDxQQFBQWFhQVFBQYHCggGBolHBQUITEhJikrLi4uFx8zODMuNygtLisBCgoKDg0OGhAQGCwkHCUsLCwsLCwsLCwsLCwtLCwsLCwsLCwsLCwsLCwsLCwsLCwsLCwsLCwsLCwsLCwsLCwsLP/AABEIALcBEwMBIgACEQEDEQH/xAAcAAACAgMBAQAAAAAAAAAAAAACAwEEAAUGBwj/xABAEAACAQIDBQQIBAMGBwAAAAABAgADEQQSIQUxQVFhBiJxgQcTMpGhscHwFELR4SNSYiRDcoKS8TNUY5OissL/xAAaAQACAwEBAAAAAAAAAAAAAAABAgADBAUG/8QAJhEAAgICAgEDBAMAAAAAAAAAAAECEQMhEjEEIkFREzJhcQWBsf/aAAwDAQACEQMRAD8AsoI5RBQRoE9aclIlRGASFEMCQJIEICYBDAithMAhATAIQEVsJIENRMUQcRiUpC7m19w3sT0EqlJJWwpN9DVWNVZQbH8BkU29mq6o3uvrKOM7RNh9atNGXnTqa+VxY++ZH5mK65FywT+DoVWMCzU7K7R4XEaI4VjuSp3CT0vo3kZ0FGheN9SLVpg4NOhdOleWqeH5xhssS9UmVOTkWKKXY+yiGEsJWpC5l6qLCVy06GWyxh1uJXqUwDLeC3QcZTlClUqHa0VjTUxT0JF7Q0qy3a6F0ysyQSsvsoaVqlO0eMxXGivaCRGkSCI6YKElYBWPIgER0wCSIDCOIi2EZMgkiLYRzRTSxCsSwiKglhol5ahSqRMhkTI4pQURiiCsYolpWEohgSAIYEASQIYEgCGBFbIYBGKJAEHFYlKKNUc2VBc8TyAHUmw85XKVK2FKxG1dpJh0LsRe2gJt5mcVVxprv63NlQqc1WqCmh/LTTQ2+90tY7GJVYtV1Vr+13aa8lAI18LWiDjrDuuhA3K6qgAG72FsfMTgeT5Dyy/B0cWLgvyCRhspZSjWJ3U7kX43vcE/4r6TS4zEJf8AhOWB9pC17eAa3zM2lSlRrd5Qq1MtjlzajkWtqOkpPsfB07F87te+YN3eug1+cyWi2maIFi10zU7f9NwvLgP1nW9mO21fDWp4hvWU72VmfMV6DjbTjNbi8U+ioEdDewFP2TbeVO/x+MqPsqpWOuXNbvMBkG8EKbC1xbeOdpbjm4u0xXGz2PZnaGhiMuVwHfcjd1vAA75tgJ4zQxNSgVvawsMwsSCp3Zhpy+GhnsGzKwqU0cHMGUEHTXxtxnSxZecfyZpw4s2WDp6yxiYWBpwcVvlbdzGqolrA7pYrJcSvgZdImebqRZHo0dZLGLl/G05RImqErRU1TMVrR4IYSsZKtaFqyJmVadooiXfaEqVFtDFgaoWYDQzAaWIUW0W0Y0UxliALaLaG0WxlqEYpol41jEuZagMUZkgmZLKFKiw1gqIxYwgQEMCCIxZGEkQxIEMRGQITmO2mOsaVAGxIaowF72BCqdBzJnUKJwvpAq2xFMcBQ01IBzMw1A32t8Zi82VYmXYV60aWhRbENlGYDMBa5sTzNvv6+h4LsXRooMwDNYXJGnkJzXZlRZWOnja5b8xM9BqYnuixvpPMZ37HZ8ePuapuzlJltaw5CwmtxXY2kRYfqZ01GqTzjWcjn8JlNhzOG7MBBl0bpulirsCmFsVFzvI3+M3qOevyicS3hDyfyLxXweZ9pNltRYU99N9Qeo3D76zufRi4bDMoNzTqkEcNQCCOV+XO/C0q7fw4ekWt3k7w56QvRNiF/FYiguqVaS1kFt2RsjAn/OPvf1/Fy0jm+Tj2el4dLCUsQdZtmTSarEIQZpxu3ZnmtFrAGbCa7ATZCVZfuGj0VsVTuJqaiTeORKtSgDHxzrsEo2akiDL1TCyrUokTTGaZW00RSe0PELxiDH02uLSNVsi3optFsYytoYhjL4iMhjFMYTGKYyyKFbIYxTGExgMZahBbRLxrRTCWIDFGRCtMj2AqiMWCIYEItBiGBBAhiRhJEMSBCERkGohM859JYKYlCQDfDLYWub531PwnpFOpaeeekykalZWXOHWgP8BTM2g5G5+InO8+fHHv5NXjQcpa+LKnZG71QCbhd9t3UCekrZUzMwUcSTunnXo6oMHJNrHPbytNr2nNWo2S7LTBAIQFncngoE83mVzOthdQ0b+t2iwdO16y3vuF7+4S7g9tUq4vTbMOeo+c8/wXZWo7gPQy0yNXetnZdRe9NbDdfiZusDsN6RVvWWXNZlTNYjnqSR75XOCitFuOUpPZ1ZxqqBmNu7fnwE0lftfgg2X1huDYjK0tbb2UrhFDFL6EgncBuOs5fEdjiWBz0suucMgLbxbKSPHfz4RcUU+xsrklo6OltfD4pStNgSQRlO/XpKHospMu1DbcMNiQ999g9MfMLKWzdhtSqq9gMp0NMMabr1GtiPd15dV2C2WKeMxGLLfkamigWt611d78/wDhJ7zN/jJXSMfkXxtnpxlTFULyPxgkHFAzXGMkzLoVhRYy3UrACUmfXST6stHlG3bFX4F1sSTFjEkRxwhgnBmWJwF9Rgxcn16mLOEMA4Uw1AlyDdFMSUtuknDtBNN46/ZP6KmIvKrGbF6bcpUqUDL4SRXJMrMYtjHPSIigl5emitpizAaWDRMU6WjpoFMSYBEaRIKx7BQjLMjcsyTkGjXCMWAIaywrGCGIIhCAIYhCCIQikCE1e2MHmYVAAxFN1ykXBvY2I8psxMdcwt+0x+dg+thcV32v2jT4uX6WVS9un+mchsHZ/qHRw1gVOamL2DsBublpfzM6pKStrYXPE2PxlXE4YG1hlyg6FQCetxof3g4HFWBzbwZ5PIpL7ltHdhxv09Mtvhzuy+d+77onFEiygDxl04xSBxJ0AHEzT7Y2j6k5mp1ag0sKSNU+Uq7LdI21ZS1NTuI+kTSRmG5T4gTXr2ow7pZblt+QA5/AqdxlvCYo5cxBQHUqd6xmqVgtMtNRyjXU+Gkt9l8MctV95err0AFgPr5zU4vGX3TsuztBaVIA2LP3mt1AsPhNvgcuXJGTzOPGgLGWcNSJl/1SmOp0wJ1JZtHNUBDUbCLoVrG0tV9009RrGLBclsMnRvFN5hEo4SteXC8qlFp0MnZJEBhF1K4EqVscBGjCTA2kWmtFO4E1tXHnhKxrs00RwP3FeRexsKuKUSjWxnKKxC2lUzTDFEqlNh1KxMWGtMtMtL0kivZPrDAY3hWmWk0TYq0i0blmZYeQaFZZEblkwcg0aRYxYCwxNBUMWEIKwhAQMQhBEMSEJkiQIQihF4gDLc8Prp9ZzuIF7gG2+dM1IVFqoCMyUcxAOozGyk8hcN45TOHqYzvX4g2dePlPO/yyTyKvg6vg3wf7NhiccuHbvEiyrlubCx3sOZvp5R1Haq1BcEMOV4GzsTnGSoNU9kncVO4iLxWDpIxb1KNcHWyj36TlwaRuq+2P9VTBL5EQ/wA1gD+8w7RVdMwvwM19OnT/AOXReoOc+5lsJfo4amq3CKvE6DN5kSxvRJRiumM0sCOJ0HQgH6ztaVQiw5ATitlMa9ZVAOVO854AcB56CdgDOr/GYqg2/c53mTuSRuMFiSd82iNOcw1Sxm8w73EuzwplEHY2sdJpcRvm4qHSafEb5MBJ9FnBmFi69oGFOkq419Y6jcyN1ETVrkyu7yGMAma4xSKWTePwy6xCiXaK2F4JukGK2JxZ1la0bUNzBtGjpAe2BlmWjMszLDZKF5ZOWHlk2kslC8si0ZaCYLCBaRJmQENEsMRaxizWUDBDWAIxYAhAQwJCiMVYCEASvtLHU8PTNWobKNwHtM3BV6zTbe7XUcPdKVq9YaWB/hqf6m4noPhOF2rtmtiLGs2e1yqgBUW/IDymXN5MYaXZbHG32elejDaIxX401LesqVULKOFEoVRQeQsw8+s03arYb0apYaHUo/5XXr9RvHhOK7M7ffZ+JWut2pnu1kH5qRIzAX0uLAjqOpnuqVaWJpB1K1qNVQwvqpUi4IvuPyt0nKyYfrq79Rrx5fpvrR5Xg9rZGy1BkZRx1BHQzp6G0KTrcZSLdDF9pOxQcFqBOlyEa91P9LjUeBv11M4DFYLFYdiuotwN1Pw0PjMGTxnD7tf4bIZlL7d/6eirWpD8qi/ICVsbi1JWlT1dyAAN+pAH0nHbOo4x7F3KpxsxBt0M7Ts7g0OIVaS6UwHdjcm4PduTqSTfyUxceLlNKxpT9LdHSbP2WMOmUWLHV2HFv0j5r9n9sMBXFvXJTbdlrfwjfxbQ+Rm2yBhmQhlO5lIIPgRPR46ilFdHJmm3yAQzb4CrpNPaXMHUsYMsbQIumbh20moxJ1mzzaTV4r2pnwrZZPosUmss1+Ie5lpmssoOZoxrbYk2AZAEICOpUby5uhErMoUrxtd+ENmCiVWN5UvU7HelQNoQEkCGFjtig5ZmWMtMtFsNCrTCIZEFobIAYtobGKYwkBMyATJhAaNY1YpY5BNNlIxY1RNftHadHDLmqta/sqNXbwH13TkNs9r6tUZKINBDva/8Vh4j2R4a9ZVkzRh2PGDkdhtLb2Hw2jtmcf3dPvP58F8yJxO3e1NbEXVb0qX8iHvMP624+G6c+W9/3eCW4zn5fKlLS0XxxpEMfKC24E66c5DGD6wEWuLgm485kLDKq3HDynW+jntUcLUGFrH+z1G7jE6U6hPE/wApPuNjuJnKofD4xdSmOGvjGi2naFez6UoODp9/evx53MjGbFo1hZ1DcjuI8CN33wE4f0a9o/xNL8PVb+00F7pOrVKI0B6sL2PO4PE26Ttd2rTZ2G9abNXqHJh6Z1zVLXLEcVUannoOIEvm0437CK09HIdpqVDBVloetS7KGIZHZ0BOmbIp8efTdOr7EnBmmVw9Za1T2qtwUqk/zFDrbW3LdPFnxBrO1RnNWpUYtUdic7Md5Nvlu5AAQ/xFWmUfDllxCNmpMmrK6i5Om8WvccRcHQzJiUYy9K7N005Q2+inih/Grpxp4rELboKrASzs3auIwpzYeq9LmFPdPip0PmIO3h/afxCjLTxyfiAOC1HJ9cl+lUVB4ERAPlNO1+zKdts70k1xYYilTqji1O9J/G2oPwnY7D7VYPEkBKnq6h/uq1ke/IHc3kZ4taRGjna0xXBH01RbSUcSO9PFdhdtMbhLBKnraY/uq13W3Q718jad3sDt/RxlUUaiHD1X9i750Y/y3sLHpHg1ZJdHWVTpErRJjWaEa0uTa6E0QlADfJeoBui2qExRhUb7JfwYzXmATAIQEcBKiMAkKIcrbCkRBMIwGMiICximMJjEu0dIBDGKdpLNEu0dIBhaZFEyY1Es1iTR9o+1dPCk0ktUr21H5EvuzczxtNhtnaAw1CpXNrovdB3FycqD/URPG6lZnYsxLMxJZjvLE3JPnKPK8h4/THsGOF7Ztq+0nqsXqMXZt7Nv/YdIHrpRU/T6RyG4H3xnN5N9mgsZjv8AvSQeI93zEGk9x10vGSEAB+/vxkGkD4jiDY+/3TCLeR/b6yM+tjx+J+/lAQlFYbyCOGgB8zCBhqOEwrCAdgcZUw9RK9FslWm11O8ciCOKkEgjkTPStr9nU29QpbQo1Wp1FpsnqiSyU3UkvTK8ydcw3gqddJ5fadh6L+0f4PFepqG2GxjKj33JX3U38DfKfFf5YyeqZPychjsBiMIwWsjU2IDLfVWBAOjcd+s6rsJiU/G0C6nK/rFBOSyu1NgNDzOn+abj0ztcYaiNMrVmPPL3FUHzNT4TicFUZFVlOV0KlTyYEFW8jaVuoT0aIXONM7b0tbESnRpV6ShVFc5wBopqLZivIMVS45qDzv56pvr4T23bYTaeymelrnoF1XitVNSviGBE8QwzXUS+TuX7M61oaDw8pBk2mEfOI0MZaVqlVldGUlWU3BG8MCCCPO0tLKNf2wPGB9EPoPY2N/EYelX41aSMRyYjvD33lu05L0VbQ9bgzRJu+HqstuPq376nwuWH+WdiROhGVqymhdploVpEayUQBDAkQhAyBCZIkEwBIYxbNMZopmjpAMZolmks0UxjpCkM0UxhGLaMQGZImQ2A4b0iVP4NOlwqVGJ6hB+rg+U4AYQ8Os7b0l17eppLYsM1Q87HugeBs3+kTiVxGcW3eGhnJ8iankbRdBNKmDVAQakXPCZSqj78YpsJcm5J3798XVwzJquo1mfY5sL2uff741Xv8Zr8PWvod+satSxt1EawF1x8fmREkXtf7trGI9wPvjAYW9/7fWFkDoPfQ+0Pu8fKbgg3G+1xyOmoPuj6VTMLjT5/7wpgD+chlBFuB0Ik3kwkNtt3brY0UPWXNajh1Sqx/O61G7/iUyk9SZVVdLch7wf2mvfQhuW/wO+bNBp8VMqn2a8LtHWejHbfqMQcK5vQxWgB3CsB3W6Zh3evc5TisfhvU161HcKeIqKB/SrEL8LRwdkZXQ2dGVkPJwbg+RHwju1VQPjKlVdFrilWUdKlNT87yyMrRVmjUrNf9/GHT4wf3mKbH3R2VE7pQxH/ABVHQ/KbFhNdiltUQ9GHyivoh3HoerWxdVCwAfDmynezK6kW8AW989dInzpsXHPh6yV09qnUDDrbePAi4859E0ay1EWohulRFZTzVhcfOasT1QjRBEiEYMuAZMkTLwgJJgM0wmLYwpEIZopjJYwDHACYBhNAMIAGgGG0BobIAZkEmZJZDyrttXzYpv6UpqP9Ob/6nL10scyzedpnBxDWN+6l/G1vlaaknScKP2o0vsmk+YffOSfGVQ+U9LxjLe3Xj5xkwBNQBJPsnXUbovEC1tb77xZLDXeOkjMGHWBshcw1T6yy2t/C/wALzV0Km7xmypPe3lGi7RGEdwP3zidV7w3j2hzA4jrHL+n6QWX4j7+IhANp1AwuPv8AaHKJJQ5huPtDl18JbRwdR5iFMgfyMtYN9Mp4bvpKl/jJpNlbodDBJWh8UuMi84+pPj92PkZX2jVzepv7SJUpm/FVYVFv/wB1h4KJZP6fsfvnNVjzZlPNv9pXF0aMyuJYU/P9YY+kVf5/rCzC4v1mj2Mg4HSUMdvB5E/Iy3nt+812OckXHMWk9mQZSFh1t8Z7V6Mto+uwKKT38OzUmH9I7yf+LAeU8Qo0/wAzG5t5TsvRZ2gGHxJoVDanisqgk6LVUnJ78xHmI2GVOgM9lMAmG0WZsEIvMJkGCTCAxjFMYRMGMiAwTCMEwkAMEwjAMhADFOYbmIqNCQEtMiS8ySyUeJ4usWcud7EkxY+BmTJxi4XVoX90ylcaHdwmTIKogTAa/fGJq0+I0MyZIyCEaxPjL1Gr8vrMmRYkLYbfCv8AWZMlwAWXf0/WKU5D/SeHKTMgZCyrcOe6Qx08JMyEhcw9TMt99hY+HGU9pjQHiHX4f7j3mZMlL7Nj3j/owNp7vrArn/2/WZMl66MYPU6nSJxjd3oLTJkPsyClqXEkd0gjQg6EaEHgRMmRIhPoLsptj8ZhKVc+2VK1OH8RDlYjxIv5zZs8yZOmuioWXglpkyMgAlpBaZMkIAXglpMyQIsvFs8yZCQS7ytVeZMkZCq1SZMmRSUf/9k=">
            <a:hlinkClick r:id="rId4"/>
          </p:cNvPr>
          <p:cNvSpPr>
            <a:spLocks noChangeAspect="1" noChangeArrowheads="1"/>
          </p:cNvSpPr>
          <p:nvPr/>
        </p:nvSpPr>
        <p:spPr bwMode="auto">
          <a:xfrm>
            <a:off x="152400" y="-1638300"/>
            <a:ext cx="562927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6146" name="Picture 2" descr="http://upload.wikimedia.org/wikipedia/commons/6/65/Map_of_NATO_countries.pn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145" y="1570243"/>
            <a:ext cx="2043336" cy="779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http://upload.wikimedia.org/wikipedia/commons/6/65/Map_of_NATO_countries.png">
            <a:hlinkClick r:id="rId5"/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999" t="17384" r="1065" b="22050"/>
          <a:stretch/>
        </p:blipFill>
        <p:spPr bwMode="auto">
          <a:xfrm>
            <a:off x="3114715" y="1028861"/>
            <a:ext cx="5859168" cy="4109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http://upload.wikimedia.org/wikipedia/commons/6/65/Map_of_NATO_countries.png">
            <a:hlinkClick r:id="rId5"/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070"/>
          <a:stretch/>
        </p:blipFill>
        <p:spPr bwMode="auto">
          <a:xfrm>
            <a:off x="117136" y="2794545"/>
            <a:ext cx="2785355" cy="1969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>
            <a:off x="2123728" y="1972684"/>
            <a:ext cx="990987" cy="0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899592" y="1952625"/>
            <a:ext cx="0" cy="841920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46" descr="Vlajka Spojených států amerických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0495" y="3435846"/>
            <a:ext cx="289318" cy="152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8" descr="Kanadská vlajka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0031" y="3939902"/>
            <a:ext cx="299782" cy="149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52" descr="Britská vlajka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8457" y="2634872"/>
            <a:ext cx="362273" cy="181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2" descr="Francouzská vlajka">
            <a:hlinkClick r:id="rId13"/>
          </p:cNvPr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7135" y="3415972"/>
            <a:ext cx="288032" cy="172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36" descr="Portugalská vlajka">
            <a:hlinkClick r:id="rId15"/>
          </p:cNvPr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089793"/>
            <a:ext cx="300554" cy="200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6" descr="Belgická vlajka">
            <a:hlinkClick r:id="rId17"/>
          </p:cNvPr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4197" y="2987473"/>
            <a:ext cx="220970" cy="192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4" descr="Lucemburská vlajka">
            <a:hlinkClick r:id="rId19"/>
          </p:cNvPr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134524"/>
            <a:ext cx="149943" cy="90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30" descr="Nizozemská vlajka">
            <a:hlinkClick r:id="rId21"/>
          </p:cNvPr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4682" y="2707680"/>
            <a:ext cx="235892" cy="157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8" descr="Dánská vlajka">
            <a:hlinkClick r:id="rId23"/>
          </p:cNvPr>
          <p:cNvPicPr>
            <a:picLocks noChangeAspect="1" noChangeArrowheads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6394" y="2374465"/>
            <a:ext cx="225607" cy="170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32" descr="Norská vlajka">
            <a:hlinkClick r:id="rId25"/>
          </p:cNvPr>
          <p:cNvPicPr>
            <a:picLocks noChangeAspect="1" noChangeArrowheads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5560" y="1900402"/>
            <a:ext cx="281357" cy="204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16" descr="Italská vlajka">
            <a:hlinkClick r:id="rId27"/>
          </p:cNvPr>
          <p:cNvPicPr>
            <a:picLocks noChangeAspect="1" noChangeArrowheads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3595" y="3896217"/>
            <a:ext cx="276601" cy="184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14" descr="Islandská vlajka">
            <a:hlinkClick r:id="rId29"/>
          </p:cNvPr>
          <p:cNvPicPr>
            <a:picLocks noChangeAspect="1" noChangeArrowheads="1"/>
          </p:cNvPicPr>
          <p:nvPr/>
        </p:nvPicPr>
        <p:blipFill>
          <a:blip r:embed="rId3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579443"/>
            <a:ext cx="227726" cy="164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40" descr="Řecká vlajka">
            <a:hlinkClick r:id="rId31"/>
          </p:cNvPr>
          <p:cNvPicPr>
            <a:picLocks noChangeAspect="1" noChangeArrowheads="1"/>
          </p:cNvPicPr>
          <p:nvPr/>
        </p:nvPicPr>
        <p:blipFill>
          <a:blip r:embed="rId3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443958"/>
            <a:ext cx="266754" cy="177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50" descr="Turecká vlajka">
            <a:hlinkClick r:id="rId33"/>
          </p:cNvPr>
          <p:cNvPicPr>
            <a:picLocks noChangeAspect="1" noChangeArrowheads="1"/>
          </p:cNvPicPr>
          <p:nvPr/>
        </p:nvPicPr>
        <p:blipFill>
          <a:blip r:embed="rId3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032619"/>
            <a:ext cx="301278" cy="200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8" descr="Německá vlajka">
            <a:hlinkClick r:id="rId35"/>
          </p:cNvPr>
          <p:cNvPicPr>
            <a:picLocks noChangeAspect="1" noChangeArrowheads="1"/>
          </p:cNvPicPr>
          <p:nvPr/>
        </p:nvPicPr>
        <p:blipFill>
          <a:blip r:embed="rId3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3707" y="2864942"/>
            <a:ext cx="299888" cy="18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48" descr="Španělská vlajka">
            <a:hlinkClick r:id="rId37"/>
          </p:cNvPr>
          <p:cNvPicPr>
            <a:picLocks noChangeAspect="1" noChangeArrowheads="1"/>
          </p:cNvPicPr>
          <p:nvPr/>
        </p:nvPicPr>
        <p:blipFill>
          <a:blip r:embed="rId3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2618" y="4085390"/>
            <a:ext cx="313760" cy="209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2" descr="Česká vlajka">
            <a:hlinkClick r:id="rId39"/>
          </p:cNvPr>
          <p:cNvPicPr>
            <a:picLocks noChangeAspect="1" noChangeArrowheads="1"/>
          </p:cNvPicPr>
          <p:nvPr/>
        </p:nvPicPr>
        <p:blipFill>
          <a:blip r:embed="rId4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1030" y="3010450"/>
            <a:ext cx="219290" cy="146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34" descr="Polská vlajka">
            <a:hlinkClick r:id="rId41"/>
          </p:cNvPr>
          <p:cNvPicPr>
            <a:picLocks noChangeAspect="1" noChangeArrowheads="1"/>
          </p:cNvPicPr>
          <p:nvPr/>
        </p:nvPicPr>
        <p:blipFill>
          <a:blip r:embed="rId4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825878"/>
            <a:ext cx="321448" cy="200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26" descr="Maďarská vlajka">
            <a:hlinkClick r:id="rId43"/>
          </p:cNvPr>
          <p:cNvPicPr>
            <a:picLocks noChangeAspect="1" noChangeArrowheads="1"/>
          </p:cNvPicPr>
          <p:nvPr/>
        </p:nvPicPr>
        <p:blipFill>
          <a:blip r:embed="rId4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401686"/>
            <a:ext cx="220592" cy="110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20" descr="Litevská vlajka">
            <a:hlinkClick r:id="rId45"/>
          </p:cNvPr>
          <p:cNvPicPr>
            <a:picLocks noChangeAspect="1" noChangeArrowheads="1"/>
          </p:cNvPicPr>
          <p:nvPr/>
        </p:nvPicPr>
        <p:blipFill>
          <a:blip r:embed="rId4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4797" y="2567574"/>
            <a:ext cx="222917" cy="134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22" descr="Lotyšská vlajka">
            <a:hlinkClick r:id="rId47"/>
          </p:cNvPr>
          <p:cNvPicPr>
            <a:picLocks noChangeAspect="1" noChangeArrowheads="1"/>
          </p:cNvPicPr>
          <p:nvPr/>
        </p:nvPicPr>
        <p:blipFill>
          <a:blip r:embed="rId4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4378" y="2305974"/>
            <a:ext cx="230106" cy="115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10" descr="Estonská vlajka">
            <a:hlinkClick r:id="rId49"/>
          </p:cNvPr>
          <p:cNvPicPr>
            <a:picLocks noChangeAspect="1" noChangeArrowheads="1"/>
          </p:cNvPicPr>
          <p:nvPr/>
        </p:nvPicPr>
        <p:blipFill>
          <a:blip r:embed="rId5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9551" y="2105025"/>
            <a:ext cx="158206" cy="100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38" descr="Rumunská vlajka">
            <a:hlinkClick r:id="rId51"/>
          </p:cNvPr>
          <p:cNvPicPr>
            <a:picLocks noChangeAspect="1" noChangeArrowheads="1"/>
          </p:cNvPicPr>
          <p:nvPr/>
        </p:nvPicPr>
        <p:blipFill>
          <a:blip r:embed="rId5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5" y="3456834"/>
            <a:ext cx="298730" cy="199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4" descr="Bulharská vlajka">
            <a:hlinkClick r:id="rId53"/>
          </p:cNvPr>
          <p:cNvPicPr>
            <a:picLocks noChangeAspect="1" noChangeArrowheads="1"/>
          </p:cNvPicPr>
          <p:nvPr/>
        </p:nvPicPr>
        <p:blipFill>
          <a:blip r:embed="rId5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3717" y="3838072"/>
            <a:ext cx="169293" cy="101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44" descr="Slovinská vlajka">
            <a:hlinkClick r:id="rId55"/>
          </p:cNvPr>
          <p:cNvPicPr>
            <a:picLocks noChangeAspect="1" noChangeArrowheads="1"/>
          </p:cNvPicPr>
          <p:nvPr/>
        </p:nvPicPr>
        <p:blipFill>
          <a:blip r:embed="rId5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2021" y="3367871"/>
            <a:ext cx="303212" cy="151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42" descr="Slovenská vlajka">
            <a:hlinkClick r:id="rId57"/>
          </p:cNvPr>
          <p:cNvPicPr>
            <a:picLocks noChangeAspect="1" noChangeArrowheads="1"/>
          </p:cNvPicPr>
          <p:nvPr/>
        </p:nvPicPr>
        <p:blipFill>
          <a:blip r:embed="rId5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5233" y="3175497"/>
            <a:ext cx="174761" cy="116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54" descr="Chorvatská vlajka"/>
          <p:cNvPicPr>
            <a:picLocks noChangeAspect="1" noChangeArrowheads="1"/>
          </p:cNvPicPr>
          <p:nvPr/>
        </p:nvPicPr>
        <p:blipFill>
          <a:blip r:embed="rId5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7190" y="3664587"/>
            <a:ext cx="346970" cy="173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56" descr="Albánská vlajka"/>
          <p:cNvPicPr>
            <a:picLocks noChangeAspect="1" noChangeArrowheads="1"/>
          </p:cNvPicPr>
          <p:nvPr/>
        </p:nvPicPr>
        <p:blipFill>
          <a:blip r:embed="rId6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988417"/>
            <a:ext cx="231510" cy="165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3698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Znak NATO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LineDrawing/>
                    </a14:imgEffect>
                    <a14:imgEffect>
                      <a14:brightnessContrast bright="43000" contrast="-1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305" t="12787" r="307" b="11085"/>
          <a:stretch/>
        </p:blipFill>
        <p:spPr bwMode="auto">
          <a:xfrm>
            <a:off x="-34815" y="0"/>
            <a:ext cx="9178815" cy="5269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4191" y="123478"/>
            <a:ext cx="6400800" cy="1314450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SEVEROATLANTICKÁ ALIANCE</a:t>
            </a:r>
          </a:p>
          <a:p>
            <a:r>
              <a:rPr lang="cs-CZ" sz="4400" b="1" dirty="0" smtClean="0">
                <a:solidFill>
                  <a:srgbClr val="FFC000"/>
                </a:solidFill>
              </a:rPr>
              <a:t>Další rozšiřování NATO</a:t>
            </a:r>
            <a:endParaRPr lang="cs-CZ" sz="4400" b="1" dirty="0">
              <a:solidFill>
                <a:srgbClr val="FFC00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-581" y="1368541"/>
            <a:ext cx="8749045" cy="377495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 algn="l">
              <a:buFont typeface="Wingdings" panose="05000000000000000000" pitchFamily="2" charset="2"/>
              <a:buChar char="§"/>
            </a:pPr>
            <a:r>
              <a:rPr lang="cs-CZ" sz="2800" b="1" dirty="0" smtClean="0">
                <a:solidFill>
                  <a:srgbClr val="002060"/>
                </a:solidFill>
              </a:rPr>
              <a:t>v roce 2008 bylo členství v NATO v blízké budoucnosti přislíbeno třem státům:</a:t>
            </a:r>
          </a:p>
          <a:p>
            <a:pPr marL="1028700" lvl="1" indent="-571500" algn="l">
              <a:buClr>
                <a:srgbClr val="002060"/>
              </a:buClr>
              <a:buFont typeface="Courier New" panose="02070309020205020404" pitchFamily="49" charset="0"/>
              <a:buChar char="o"/>
            </a:pPr>
            <a:r>
              <a:rPr lang="cs-CZ" sz="2400" b="1" dirty="0" smtClean="0">
                <a:solidFill>
                  <a:srgbClr val="FF0000"/>
                </a:solidFill>
              </a:rPr>
              <a:t>Gruzie </a:t>
            </a:r>
            <a:r>
              <a:rPr lang="cs-CZ" sz="2400" b="1" dirty="0" smtClean="0">
                <a:solidFill>
                  <a:srgbClr val="002060"/>
                </a:solidFill>
              </a:rPr>
              <a:t>- kvůli její ochraně vůči Rusku (?)</a:t>
            </a:r>
          </a:p>
          <a:p>
            <a:pPr marL="1028700" lvl="1" indent="-571500" algn="l">
              <a:buClr>
                <a:srgbClr val="002060"/>
              </a:buClr>
              <a:buFont typeface="Courier New" panose="02070309020205020404" pitchFamily="49" charset="0"/>
              <a:buChar char="o"/>
            </a:pPr>
            <a:r>
              <a:rPr lang="cs-CZ" sz="2400" b="1" dirty="0" smtClean="0">
                <a:solidFill>
                  <a:srgbClr val="FF0000"/>
                </a:solidFill>
              </a:rPr>
              <a:t>Ukrajina </a:t>
            </a:r>
            <a:r>
              <a:rPr lang="cs-CZ" sz="2400" b="1" dirty="0" smtClean="0">
                <a:solidFill>
                  <a:srgbClr val="002060"/>
                </a:solidFill>
              </a:rPr>
              <a:t>-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002060"/>
                </a:solidFill>
              </a:rPr>
              <a:t> kvůli jejímu oslabení vazeb s Ruskem a navázání na evropské struktury, v roce 2010 se však rozhodla, že o členství se prozatím ucházet nebude</a:t>
            </a:r>
          </a:p>
          <a:p>
            <a:pPr marL="1028700" lvl="1" indent="-571500" algn="l">
              <a:buClr>
                <a:srgbClr val="002060"/>
              </a:buClr>
              <a:buFont typeface="Courier New" panose="02070309020205020404" pitchFamily="49" charset="0"/>
              <a:buChar char="o"/>
            </a:pPr>
            <a:r>
              <a:rPr lang="cs-CZ" sz="2400" b="1" dirty="0" smtClean="0">
                <a:solidFill>
                  <a:srgbClr val="FF0000"/>
                </a:solidFill>
              </a:rPr>
              <a:t>Makedonie </a:t>
            </a:r>
            <a:r>
              <a:rPr lang="cs-CZ" sz="2400" b="1" dirty="0" smtClean="0">
                <a:solidFill>
                  <a:srgbClr val="002060"/>
                </a:solidFill>
              </a:rPr>
              <a:t>–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002060"/>
                </a:solidFill>
              </a:rPr>
              <a:t>kvůli jejím územním sporům s Řeckem se její členství odsouvá</a:t>
            </a:r>
          </a:p>
          <a:p>
            <a:pPr marL="571500" indent="-571500" algn="l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2800" b="1" dirty="0">
                <a:solidFill>
                  <a:srgbClr val="002060"/>
                </a:solidFill>
              </a:rPr>
              <a:t>d</a:t>
            </a:r>
            <a:r>
              <a:rPr lang="cs-CZ" sz="2800" b="1" dirty="0" smtClean="0">
                <a:solidFill>
                  <a:srgbClr val="002060"/>
                </a:solidFill>
              </a:rPr>
              <a:t>alšími potenciálními kandidáty na vstup do NATO jsou:</a:t>
            </a:r>
          </a:p>
          <a:p>
            <a:pPr marL="1028700" lvl="1" indent="-571500" algn="l">
              <a:buClr>
                <a:srgbClr val="002060"/>
              </a:buClr>
              <a:buFont typeface="Courier New" panose="02070309020205020404" pitchFamily="49" charset="0"/>
              <a:buChar char="o"/>
            </a:pPr>
            <a:r>
              <a:rPr lang="cs-CZ" sz="2400" b="1" dirty="0" smtClean="0">
                <a:solidFill>
                  <a:srgbClr val="FF0000"/>
                </a:solidFill>
              </a:rPr>
              <a:t>Černá Hora</a:t>
            </a:r>
          </a:p>
          <a:p>
            <a:pPr marL="1028700" lvl="1" indent="-571500" algn="l">
              <a:buClr>
                <a:srgbClr val="002060"/>
              </a:buClr>
              <a:buFont typeface="Courier New" panose="02070309020205020404" pitchFamily="49" charset="0"/>
              <a:buChar char="o"/>
            </a:pPr>
            <a:r>
              <a:rPr lang="cs-CZ" sz="2400" b="1" dirty="0" smtClean="0">
                <a:solidFill>
                  <a:srgbClr val="FF0000"/>
                </a:solidFill>
              </a:rPr>
              <a:t>Bosna a Hercegovina</a:t>
            </a:r>
            <a:r>
              <a:rPr lang="cs-CZ" sz="2400" b="1" dirty="0" smtClean="0">
                <a:solidFill>
                  <a:srgbClr val="002060"/>
                </a:solidFill>
              </a:rPr>
              <a:t>  </a:t>
            </a:r>
          </a:p>
        </p:txBody>
      </p:sp>
      <p:sp>
        <p:nvSpPr>
          <p:cNvPr id="4" name="AutoShape 2" descr="data:image/jpeg;base64,/9j/4AAQSkZJRgABAQAAAQABAAD/2wCEAAkGBxAQEhQQEBQQDw8QDxAVEBAPDw8PDxQQFBQWFhQVFBQYHCggGBolHBQUITEhJikrLi4uFx8zODMuNygtLisBCgoKDg0OGhAQGCwkHCUsLCwsLCwsLCwsLCwtLCwsLCwsLCwsLCwsLCwsLCwsLCwsLCwsLCwsLCwsLCwsLCwsLP/AABEIALcBEwMBIgACEQEDEQH/xAAcAAACAgMBAQAAAAAAAAAAAAACAwEEAAUGBwj/xABAEAACAQIDBQQIBAMGBwAAAAABAgADEQQSIQUxQVFhBiJxgQcTMpGhscHwFELR4SNSYiRDcoKS8TNUY5OissL/xAAaAQACAwEBAAAAAAAAAAAAAAABAgADBAUG/8QAJhEAAgICAgEDBAMAAAAAAAAAAAECEQMhEjEEIkFREzJhcQWBsf/aAAwDAQACEQMRAD8AsoI5RBQRoE9aclIlRGASFEMCQJIEICYBDAithMAhATAIQEVsJIENRMUQcRiUpC7m19w3sT0EqlJJWwpN9DVWNVZQbH8BkU29mq6o3uvrKOM7RNh9atNGXnTqa+VxY++ZH5mK65FywT+DoVWMCzU7K7R4XEaI4VjuSp3CT0vo3kZ0FGheN9SLVpg4NOhdOleWqeH5xhssS9UmVOTkWKKXY+yiGEsJWpC5l6qLCVy06GWyxh1uJXqUwDLeC3QcZTlClUqHa0VjTUxT0JF7Q0qy3a6F0ysyQSsvsoaVqlO0eMxXGivaCRGkSCI6YKElYBWPIgER0wCSIDCOIi2EZMgkiLYRzRTSxCsSwiKglhol5ahSqRMhkTI4pQURiiCsYolpWEohgSAIYEASQIYEgCGBFbIYBGKJAEHFYlKKNUc2VBc8TyAHUmw85XKVK2FKxG1dpJh0LsRe2gJt5mcVVxprv63NlQqc1WqCmh/LTTQ2+90tY7GJVYtV1Vr+13aa8lAI18LWiDjrDuuhA3K6qgAG72FsfMTgeT5Dyy/B0cWLgvyCRhspZSjWJ3U7kX43vcE/4r6TS4zEJf8AhOWB9pC17eAa3zM2lSlRrd5Qq1MtjlzajkWtqOkpPsfB07F87te+YN3eug1+cyWi2maIFi10zU7f9NwvLgP1nW9mO21fDWp4hvWU72VmfMV6DjbTjNbi8U+ioEdDewFP2TbeVO/x+MqPsqpWOuXNbvMBkG8EKbC1xbeOdpbjm4u0xXGz2PZnaGhiMuVwHfcjd1vAA75tgJ4zQxNSgVvawsMwsSCp3Zhpy+GhnsGzKwqU0cHMGUEHTXxtxnSxZecfyZpw4s2WDp6yxiYWBpwcVvlbdzGqolrA7pYrJcSvgZdImebqRZHo0dZLGLl/G05RImqErRU1TMVrR4IYSsZKtaFqyJmVadooiXfaEqVFtDFgaoWYDQzAaWIUW0W0Y0UxliALaLaG0WxlqEYpol41jEuZagMUZkgmZLKFKiw1gqIxYwgQEMCCIxZGEkQxIEMRGQITmO2mOsaVAGxIaowF72BCqdBzJnUKJwvpAq2xFMcBQ01IBzMw1A32t8Zi82VYmXYV60aWhRbENlGYDMBa5sTzNvv6+h4LsXRooMwDNYXJGnkJzXZlRZWOnja5b8xM9BqYnuixvpPMZ37HZ8ePuapuzlJltaw5CwmtxXY2kRYfqZ01GqTzjWcjn8JlNhzOG7MBBl0bpulirsCmFsVFzvI3+M3qOevyicS3hDyfyLxXweZ9pNltRYU99N9Qeo3D76zufRi4bDMoNzTqkEcNQCCOV+XO/C0q7fw4ekWt3k7w56QvRNiF/FYiguqVaS1kFt2RsjAn/OPvf1/Fy0jm+Tj2el4dLCUsQdZtmTSarEIQZpxu3ZnmtFrAGbCa7ATZCVZfuGj0VsVTuJqaiTeORKtSgDHxzrsEo2akiDL1TCyrUokTTGaZW00RSe0PELxiDH02uLSNVsi3optFsYytoYhjL4iMhjFMYTGKYyyKFbIYxTGExgMZahBbRLxrRTCWIDFGRCtMj2AqiMWCIYEItBiGBBAhiRhJEMSBCERkGohM859JYKYlCQDfDLYWub531PwnpFOpaeeekykalZWXOHWgP8BTM2g5G5+InO8+fHHv5NXjQcpa+LKnZG71QCbhd9t3UCekrZUzMwUcSTunnXo6oMHJNrHPbytNr2nNWo2S7LTBAIQFncngoE83mVzOthdQ0b+t2iwdO16y3vuF7+4S7g9tUq4vTbMOeo+c8/wXZWo7gPQy0yNXetnZdRe9NbDdfiZusDsN6RVvWWXNZlTNYjnqSR75XOCitFuOUpPZ1ZxqqBmNu7fnwE0lftfgg2X1huDYjK0tbb2UrhFDFL6EgncBuOs5fEdjiWBz0suucMgLbxbKSPHfz4RcUU+xsrklo6OltfD4pStNgSQRlO/XpKHospMu1DbcMNiQ999g9MfMLKWzdhtSqq9gMp0NMMabr1GtiPd15dV2C2WKeMxGLLfkamigWt611d78/wDhJ7zN/jJXSMfkXxtnpxlTFULyPxgkHFAzXGMkzLoVhRYy3UrACUmfXST6stHlG3bFX4F1sSTFjEkRxwhgnBmWJwF9Rgxcn16mLOEMA4Uw1AlyDdFMSUtuknDtBNN46/ZP6KmIvKrGbF6bcpUqUDL4SRXJMrMYtjHPSIigl5emitpizAaWDRMU6WjpoFMSYBEaRIKx7BQjLMjcsyTkGjXCMWAIaywrGCGIIhCAIYhCCIQikCE1e2MHmYVAAxFN1ykXBvY2I8psxMdcwt+0x+dg+thcV32v2jT4uX6WVS9un+mchsHZ/qHRw1gVOamL2DsBublpfzM6pKStrYXPE2PxlXE4YG1hlyg6FQCetxof3g4HFWBzbwZ5PIpL7ltHdhxv09Mtvhzuy+d+77onFEiygDxl04xSBxJ0AHEzT7Y2j6k5mp1ag0sKSNU+Uq7LdI21ZS1NTuI+kTSRmG5T4gTXr2ow7pZblt+QA5/AqdxlvCYo5cxBQHUqd6xmqVgtMtNRyjXU+Gkt9l8MctV95err0AFgPr5zU4vGX3TsuztBaVIA2LP3mt1AsPhNvgcuXJGTzOPGgLGWcNSJl/1SmOp0wJ1JZtHNUBDUbCLoVrG0tV9009RrGLBclsMnRvFN5hEo4SteXC8qlFp0MnZJEBhF1K4EqVscBGjCTA2kWmtFO4E1tXHnhKxrs00RwP3FeRexsKuKUSjWxnKKxC2lUzTDFEqlNh1KxMWGtMtMtL0kivZPrDAY3hWmWk0TYq0i0blmZYeQaFZZEblkwcg0aRYxYCwxNBUMWEIKwhAQMQhBEMSEJkiQIQihF4gDLc8Prp9ZzuIF7gG2+dM1IVFqoCMyUcxAOozGyk8hcN45TOHqYzvX4g2dePlPO/yyTyKvg6vg3wf7NhiccuHbvEiyrlubCx3sOZvp5R1Haq1BcEMOV4GzsTnGSoNU9kncVO4iLxWDpIxb1KNcHWyj36TlwaRuq+2P9VTBL5EQ/wA1gD+8w7RVdMwvwM19OnT/AOXReoOc+5lsJfo4amq3CKvE6DN5kSxvRJRiumM0sCOJ0HQgH6ztaVQiw5ATitlMa9ZVAOVO854AcB56CdgDOr/GYqg2/c53mTuSRuMFiSd82iNOcw1Sxm8w73EuzwplEHY2sdJpcRvm4qHSafEb5MBJ9FnBmFi69oGFOkq419Y6jcyN1ETVrkyu7yGMAma4xSKWTePwy6xCiXaK2F4JukGK2JxZ1la0bUNzBtGjpAe2BlmWjMszLDZKF5ZOWHlk2kslC8si0ZaCYLCBaRJmQENEsMRaxizWUDBDWAIxYAhAQwJCiMVYCEASvtLHU8PTNWobKNwHtM3BV6zTbe7XUcPdKVq9YaWB/hqf6m4noPhOF2rtmtiLGs2e1yqgBUW/IDymXN5MYaXZbHG32elejDaIxX401LesqVULKOFEoVRQeQsw8+s03arYb0apYaHUo/5XXr9RvHhOK7M7ffZ+JWut2pnu1kH5qRIzAX0uLAjqOpnuqVaWJpB1K1qNVQwvqpUi4IvuPyt0nKyYfrq79Rrx5fpvrR5Xg9rZGy1BkZRx1BHQzp6G0KTrcZSLdDF9pOxQcFqBOlyEa91P9LjUeBv11M4DFYLFYdiuotwN1Pw0PjMGTxnD7tf4bIZlL7d/6eirWpD8qi/ICVsbi1JWlT1dyAAN+pAH0nHbOo4x7F3KpxsxBt0M7Ts7g0OIVaS6UwHdjcm4PduTqSTfyUxceLlNKxpT9LdHSbP2WMOmUWLHV2HFv0j5r9n9sMBXFvXJTbdlrfwjfxbQ+Rm2yBhmQhlO5lIIPgRPR46ilFdHJmm3yAQzb4CrpNPaXMHUsYMsbQIumbh20moxJ1mzzaTV4r2pnwrZZPosUmss1+Ie5lpmssoOZoxrbYk2AZAEICOpUby5uhErMoUrxtd+ENmCiVWN5UvU7HelQNoQEkCGFjtig5ZmWMtMtFsNCrTCIZEFobIAYtobGKYwkBMyATJhAaNY1YpY5BNNlIxY1RNftHadHDLmqta/sqNXbwH13TkNs9r6tUZKINBDva/8Vh4j2R4a9ZVkzRh2PGDkdhtLb2Hw2jtmcf3dPvP58F8yJxO3e1NbEXVb0qX8iHvMP624+G6c+W9/3eCW4zn5fKlLS0XxxpEMfKC24E66c5DGD6wEWuLgm485kLDKq3HDynW+jntUcLUGFrH+z1G7jE6U6hPE/wApPuNjuJnKofD4xdSmOGvjGi2naFez6UoODp9/evx53MjGbFo1hZ1DcjuI8CN33wE4f0a9o/xNL8PVb+00F7pOrVKI0B6sL2PO4PE26Ttd2rTZ2G9abNXqHJh6Z1zVLXLEcVUannoOIEvm0437CK09HIdpqVDBVloetS7KGIZHZ0BOmbIp8efTdOr7EnBmmVw9Za1T2qtwUqk/zFDrbW3LdPFnxBrO1RnNWpUYtUdic7Md5Nvlu5AAQ/xFWmUfDllxCNmpMmrK6i5Om8WvccRcHQzJiUYy9K7N005Q2+inih/Grpxp4rELboKrASzs3auIwpzYeq9LmFPdPip0PmIO3h/afxCjLTxyfiAOC1HJ9cl+lUVB4ERAPlNO1+zKdts70k1xYYilTqji1O9J/G2oPwnY7D7VYPEkBKnq6h/uq1ke/IHc3kZ4taRGjna0xXBH01RbSUcSO9PFdhdtMbhLBKnraY/uq13W3Q718jad3sDt/RxlUUaiHD1X9i750Y/y3sLHpHg1ZJdHWVTpErRJjWaEa0uTa6E0QlADfJeoBui2qExRhUb7JfwYzXmATAIQEcBKiMAkKIcrbCkRBMIwGMiICximMJjEu0dIBDGKdpLNEu0dIBhaZFEyY1Es1iTR9o+1dPCk0ktUr21H5EvuzczxtNhtnaAw1CpXNrovdB3FycqD/URPG6lZnYsxLMxJZjvLE3JPnKPK8h4/THsGOF7Ztq+0nqsXqMXZt7Nv/YdIHrpRU/T6RyG4H3xnN5N9mgsZjv8AvSQeI93zEGk9x10vGSEAB+/vxkGkD4jiDY+/3TCLeR/b6yM+tjx+J+/lAQlFYbyCOGgB8zCBhqOEwrCAdgcZUw9RK9FslWm11O8ciCOKkEgjkTPStr9nU29QpbQo1Wp1FpsnqiSyU3UkvTK8ydcw3gqddJ5fadh6L+0f4PFepqG2GxjKj33JX3U38DfKfFf5YyeqZPychjsBiMIwWsjU2IDLfVWBAOjcd+s6rsJiU/G0C6nK/rFBOSyu1NgNDzOn+abj0ztcYaiNMrVmPPL3FUHzNT4TicFUZFVlOV0KlTyYEFW8jaVuoT0aIXONM7b0tbESnRpV6ShVFc5wBopqLZivIMVS45qDzv56pvr4T23bYTaeymelrnoF1XitVNSviGBE8QwzXUS+TuX7M61oaDw8pBk2mEfOI0MZaVqlVldGUlWU3BG8MCCCPO0tLKNf2wPGB9EPoPY2N/EYelX41aSMRyYjvD33lu05L0VbQ9bgzRJu+HqstuPq376nwuWH+WdiROhGVqymhdploVpEayUQBDAkQhAyBCZIkEwBIYxbNMZopmjpAMZolmks0UxjpCkM0UxhGLaMQGZImQ2A4b0iVP4NOlwqVGJ6hB+rg+U4AYQ8Os7b0l17eppLYsM1Q87HugeBs3+kTiVxGcW3eGhnJ8iankbRdBNKmDVAQakXPCZSqj78YpsJcm5J3798XVwzJquo1mfY5sL2uff741Xv8Zr8PWvod+satSxt1EawF1x8fmREkXtf7trGI9wPvjAYW9/7fWFkDoPfQ+0Pu8fKbgg3G+1xyOmoPuj6VTMLjT5/7wpgD+chlBFuB0Ik3kwkNtt3brY0UPWXNajh1Sqx/O61G7/iUyk9SZVVdLch7wf2mvfQhuW/wO+bNBp8VMqn2a8LtHWejHbfqMQcK5vQxWgB3CsB3W6Zh3evc5TisfhvU161HcKeIqKB/SrEL8LRwdkZXQ2dGVkPJwbg+RHwju1VQPjKlVdFrilWUdKlNT87yyMrRVmjUrNf9/GHT4wf3mKbH3R2VE7pQxH/ABVHQ/KbFhNdiltUQ9GHyivoh3HoerWxdVCwAfDmynezK6kW8AW989dInzpsXHPh6yV09qnUDDrbePAi4859E0ay1EWohulRFZTzVhcfOasT1QjRBEiEYMuAZMkTLwgJJgM0wmLYwpEIZopjJYwDHACYBhNAMIAGgGG0BobIAZkEmZJZDyrttXzYpv6UpqP9Ob/6nL10scyzedpnBxDWN+6l/G1vlaaknScKP2o0vsmk+YffOSfGVQ+U9LxjLe3Xj5xkwBNQBJPsnXUbovEC1tb77xZLDXeOkjMGHWBshcw1T6yy2t/C/wALzV0Km7xmypPe3lGi7RGEdwP3zidV7w3j2hzA4jrHL+n6QWX4j7+IhANp1AwuPv8AaHKJJQ5huPtDl18JbRwdR5iFMgfyMtYN9Mp4bvpKl/jJpNlbodDBJWh8UuMi84+pPj92PkZX2jVzepv7SJUpm/FVYVFv/wB1h4KJZP6fsfvnNVjzZlPNv9pXF0aMyuJYU/P9YY+kVf5/rCzC4v1mj2Mg4HSUMdvB5E/Iy3nt+812OckXHMWk9mQZSFh1t8Z7V6Mto+uwKKT38OzUmH9I7yf+LAeU8Qo0/wAzG5t5TsvRZ2gGHxJoVDanisqgk6LVUnJ78xHmI2GVOgM9lMAmG0WZsEIvMJkGCTCAxjFMYRMGMiAwTCMEwkAMEwjAMhADFOYbmIqNCQEtMiS8ySyUeJ4usWcud7EkxY+BmTJxi4XVoX90ylcaHdwmTIKogTAa/fGJq0+I0MyZIyCEaxPjL1Gr8vrMmRYkLYbfCv8AWZMlwAWXf0/WKU5D/SeHKTMgZCyrcOe6Qx08JMyEhcw9TMt99hY+HGU9pjQHiHX4f7j3mZMlL7Nj3j/owNp7vrArn/2/WZMl66MYPU6nSJxjd3oLTJkPsyClqXEkd0gjQg6EaEHgRMmRIhPoLsptj8ZhKVc+2VK1OH8RDlYjxIv5zZs8yZOmuioWXglpkyMgAlpBaZMkIAXglpMyQIsvFs8yZCQS7ytVeZMkZCq1SZMmRSUf/9k=">
            <a:hlinkClick r:id="rId4"/>
          </p:cNvPr>
          <p:cNvSpPr>
            <a:spLocks noChangeAspect="1" noChangeArrowheads="1"/>
          </p:cNvSpPr>
          <p:nvPr/>
        </p:nvSpPr>
        <p:spPr bwMode="auto">
          <a:xfrm>
            <a:off x="0" y="-1790700"/>
            <a:ext cx="562927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4" descr="data:image/jpeg;base64,/9j/4AAQSkZJRgABAQAAAQABAAD/2wCEAAkGBxAQEhQQEBQQDw8QDxAVEBAPDw8PDxQQFBQWFhQVFBQYHCggGBolHBQUITEhJikrLi4uFx8zODMuNygtLisBCgoKDg0OGhAQGCwkHCUsLCwsLCwsLCwsLCwtLCwsLCwsLCwsLCwsLCwsLCwsLCwsLCwsLCwsLCwsLCwsLCwsLP/AABEIALcBEwMBIgACEQEDEQH/xAAcAAACAgMBAQAAAAAAAAAAAAACAwEEAAUGBwj/xABAEAACAQIDBQQIBAMGBwAAAAABAgADEQQSIQUxQVFhBiJxgQcTMpGhscHwFELR4SNSYiRDcoKS8TNUY5OissL/xAAaAQACAwEBAAAAAAAAAAAAAAABAgADBAUG/8QAJhEAAgICAgEDBAMAAAAAAAAAAAECEQMhEjEEIkFREzJhcQWBsf/aAAwDAQACEQMRAD8AsoI5RBQRoE9aclIlRGASFEMCQJIEICYBDAithMAhATAIQEVsJIENRMUQcRiUpC7m19w3sT0EqlJJWwpN9DVWNVZQbH8BkU29mq6o3uvrKOM7RNh9atNGXnTqa+VxY++ZH5mK65FywT+DoVWMCzU7K7R4XEaI4VjuSp3CT0vo3kZ0FGheN9SLVpg4NOhdOleWqeH5xhssS9UmVOTkWKKXY+yiGEsJWpC5l6qLCVy06GWyxh1uJXqUwDLeC3QcZTlClUqHa0VjTUxT0JF7Q0qy3a6F0ysyQSsvsoaVqlO0eMxXGivaCRGkSCI6YKElYBWPIgER0wCSIDCOIi2EZMgkiLYRzRTSxCsSwiKglhol5ahSqRMhkTI4pQURiiCsYolpWEohgSAIYEASQIYEgCGBFbIYBGKJAEHFYlKKNUc2VBc8TyAHUmw85XKVK2FKxG1dpJh0LsRe2gJt5mcVVxprv63NlQqc1WqCmh/LTTQ2+90tY7GJVYtV1Vr+13aa8lAI18LWiDjrDuuhA3K6qgAG72FsfMTgeT5Dyy/B0cWLgvyCRhspZSjWJ3U7kX43vcE/4r6TS4zEJf8AhOWB9pC17eAa3zM2lSlRrd5Qq1MtjlzajkWtqOkpPsfB07F87te+YN3eug1+cyWi2maIFi10zU7f9NwvLgP1nW9mO21fDWp4hvWU72VmfMV6DjbTjNbi8U+ioEdDewFP2TbeVO/x+MqPsqpWOuXNbvMBkG8EKbC1xbeOdpbjm4u0xXGz2PZnaGhiMuVwHfcjd1vAA75tgJ4zQxNSgVvawsMwsSCp3Zhpy+GhnsGzKwqU0cHMGUEHTXxtxnSxZecfyZpw4s2WDp6yxiYWBpwcVvlbdzGqolrA7pYrJcSvgZdImebqRZHo0dZLGLl/G05RImqErRU1TMVrR4IYSsZKtaFqyJmVadooiXfaEqVFtDFgaoWYDQzAaWIUW0W0Y0UxliALaLaG0WxlqEYpol41jEuZagMUZkgmZLKFKiw1gqIxYwgQEMCCIxZGEkQxIEMRGQITmO2mOsaVAGxIaowF72BCqdBzJnUKJwvpAq2xFMcBQ01IBzMw1A32t8Zi82VYmXYV60aWhRbENlGYDMBa5sTzNvv6+h4LsXRooMwDNYXJGnkJzXZlRZWOnja5b8xM9BqYnuixvpPMZ37HZ8ePuapuzlJltaw5CwmtxXY2kRYfqZ01GqTzjWcjn8JlNhzOG7MBBl0bpulirsCmFsVFzvI3+M3qOevyicS3hDyfyLxXweZ9pNltRYU99N9Qeo3D76zufRi4bDMoNzTqkEcNQCCOV+XO/C0q7fw4ekWt3k7w56QvRNiF/FYiguqVaS1kFt2RsjAn/OPvf1/Fy0jm+Tj2el4dLCUsQdZtmTSarEIQZpxu3ZnmtFrAGbCa7ATZCVZfuGj0VsVTuJqaiTeORKtSgDHxzrsEo2akiDL1TCyrUokTTGaZW00RSe0PELxiDH02uLSNVsi3optFsYytoYhjL4iMhjFMYTGKYyyKFbIYxTGExgMZahBbRLxrRTCWIDFGRCtMj2AqiMWCIYEItBiGBBAhiRhJEMSBCERkGohM859JYKYlCQDfDLYWub531PwnpFOpaeeekykalZWXOHWgP8BTM2g5G5+InO8+fHHv5NXjQcpa+LKnZG71QCbhd9t3UCekrZUzMwUcSTunnXo6oMHJNrHPbytNr2nNWo2S7LTBAIQFncngoE83mVzOthdQ0b+t2iwdO16y3vuF7+4S7g9tUq4vTbMOeo+c8/wXZWo7gPQy0yNXetnZdRe9NbDdfiZusDsN6RVvWWXNZlTNYjnqSR75XOCitFuOUpPZ1ZxqqBmNu7fnwE0lftfgg2X1huDYjK0tbb2UrhFDFL6EgncBuOs5fEdjiWBz0suucMgLbxbKSPHfz4RcUU+xsrklo6OltfD4pStNgSQRlO/XpKHospMu1DbcMNiQ999g9MfMLKWzdhtSqq9gMp0NMMabr1GtiPd15dV2C2WKeMxGLLfkamigWt611d78/wDhJ7zN/jJXSMfkXxtnpxlTFULyPxgkHFAzXGMkzLoVhRYy3UrACUmfXST6stHlG3bFX4F1sSTFjEkRxwhgnBmWJwF9Rgxcn16mLOEMA4Uw1AlyDdFMSUtuknDtBNN46/ZP6KmIvKrGbF6bcpUqUDL4SRXJMrMYtjHPSIigl5emitpizAaWDRMU6WjpoFMSYBEaRIKx7BQjLMjcsyTkGjXCMWAIaywrGCGIIhCAIYhCCIQikCE1e2MHmYVAAxFN1ykXBvY2I8psxMdcwt+0x+dg+thcV32v2jT4uX6WVS9un+mchsHZ/qHRw1gVOamL2DsBublpfzM6pKStrYXPE2PxlXE4YG1hlyg6FQCetxof3g4HFWBzbwZ5PIpL7ltHdhxv09Mtvhzuy+d+77onFEiygDxl04xSBxJ0AHEzT7Y2j6k5mp1ag0sKSNU+Uq7LdI21ZS1NTuI+kTSRmG5T4gTXr2ow7pZblt+QA5/AqdxlvCYo5cxBQHUqd6xmqVgtMtNRyjXU+Gkt9l8MctV95err0AFgPr5zU4vGX3TsuztBaVIA2LP3mt1AsPhNvgcuXJGTzOPGgLGWcNSJl/1SmOp0wJ1JZtHNUBDUbCLoVrG0tV9009RrGLBclsMnRvFN5hEo4SteXC8qlFp0MnZJEBhF1K4EqVscBGjCTA2kWmtFO4E1tXHnhKxrs00RwP3FeRexsKuKUSjWxnKKxC2lUzTDFEqlNh1KxMWGtMtMtL0kivZPrDAY3hWmWk0TYq0i0blmZYeQaFZZEblkwcg0aRYxYCwxNBUMWEIKwhAQMQhBEMSEJkiQIQihF4gDLc8Prp9ZzuIF7gG2+dM1IVFqoCMyUcxAOozGyk8hcN45TOHqYzvX4g2dePlPO/yyTyKvg6vg3wf7NhiccuHbvEiyrlubCx3sOZvp5R1Haq1BcEMOV4GzsTnGSoNU9kncVO4iLxWDpIxb1KNcHWyj36TlwaRuq+2P9VTBL5EQ/wA1gD+8w7RVdMwvwM19OnT/AOXReoOc+5lsJfo4amq3CKvE6DN5kSxvRJRiumM0sCOJ0HQgH6ztaVQiw5ATitlMa9ZVAOVO854AcB56CdgDOr/GYqg2/c53mTuSRuMFiSd82iNOcw1Sxm8w73EuzwplEHY2sdJpcRvm4qHSafEb5MBJ9FnBmFi69oGFOkq419Y6jcyN1ETVrkyu7yGMAma4xSKWTePwy6xCiXaK2F4JukGK2JxZ1la0bUNzBtGjpAe2BlmWjMszLDZKF5ZOWHlk2kslC8si0ZaCYLCBaRJmQENEsMRaxizWUDBDWAIxYAhAQwJCiMVYCEASvtLHU8PTNWobKNwHtM3BV6zTbe7XUcPdKVq9YaWB/hqf6m4noPhOF2rtmtiLGs2e1yqgBUW/IDymXN5MYaXZbHG32elejDaIxX401LesqVULKOFEoVRQeQsw8+s03arYb0apYaHUo/5XXr9RvHhOK7M7ffZ+JWut2pnu1kH5qRIzAX0uLAjqOpnuqVaWJpB1K1qNVQwvqpUi4IvuPyt0nKyYfrq79Rrx5fpvrR5Xg9rZGy1BkZRx1BHQzp6G0KTrcZSLdDF9pOxQcFqBOlyEa91P9LjUeBv11M4DFYLFYdiuotwN1Pw0PjMGTxnD7tf4bIZlL7d/6eirWpD8qi/ICVsbi1JWlT1dyAAN+pAH0nHbOo4x7F3KpxsxBt0M7Ts7g0OIVaS6UwHdjcm4PduTqSTfyUxceLlNKxpT9LdHSbP2WMOmUWLHV2HFv0j5r9n9sMBXFvXJTbdlrfwjfxbQ+Rm2yBhmQhlO5lIIPgRPR46ilFdHJmm3yAQzb4CrpNPaXMHUsYMsbQIumbh20moxJ1mzzaTV4r2pnwrZZPosUmss1+Ie5lpmssoOZoxrbYk2AZAEICOpUby5uhErMoUrxtd+ENmCiVWN5UvU7HelQNoQEkCGFjtig5ZmWMtMtFsNCrTCIZEFobIAYtobGKYwkBMyATJhAaNY1YpY5BNNlIxY1RNftHadHDLmqta/sqNXbwH13TkNs9r6tUZKINBDva/8Vh4j2R4a9ZVkzRh2PGDkdhtLb2Hw2jtmcf3dPvP58F8yJxO3e1NbEXVb0qX8iHvMP624+G6c+W9/3eCW4zn5fKlLS0XxxpEMfKC24E66c5DGD6wEWuLgm485kLDKq3HDynW+jntUcLUGFrH+z1G7jE6U6hPE/wApPuNjuJnKofD4xdSmOGvjGi2naFez6UoODp9/evx53MjGbFo1hZ1DcjuI8CN33wE4f0a9o/xNL8PVb+00F7pOrVKI0B6sL2PO4PE26Ttd2rTZ2G9abNXqHJh6Z1zVLXLEcVUannoOIEvm0437CK09HIdpqVDBVloetS7KGIZHZ0BOmbIp8efTdOr7EnBmmVw9Za1T2qtwUqk/zFDrbW3LdPFnxBrO1RnNWpUYtUdic7Md5Nvlu5AAQ/xFWmUfDllxCNmpMmrK6i5Om8WvccRcHQzJiUYy9K7N005Q2+inih/Grpxp4rELboKrASzs3auIwpzYeq9LmFPdPip0PmIO3h/afxCjLTxyfiAOC1HJ9cl+lUVB4ERAPlNO1+zKdts70k1xYYilTqji1O9J/G2oPwnY7D7VYPEkBKnq6h/uq1ke/IHc3kZ4taRGjna0xXBH01RbSUcSO9PFdhdtMbhLBKnraY/uq13W3Q718jad3sDt/RxlUUaiHD1X9i750Y/y3sLHpHg1ZJdHWVTpErRJjWaEa0uTa6E0QlADfJeoBui2qExRhUb7JfwYzXmATAIQEcBKiMAkKIcrbCkRBMIwGMiICximMJjEu0dIBDGKdpLNEu0dIBhaZFEyY1Es1iTR9o+1dPCk0ktUr21H5EvuzczxtNhtnaAw1CpXNrovdB3FycqD/URPG6lZnYsxLMxJZjvLE3JPnKPK8h4/THsGOF7Ztq+0nqsXqMXZt7Nv/YdIHrpRU/T6RyG4H3xnN5N9mgsZjv8AvSQeI93zEGk9x10vGSEAB+/vxkGkD4jiDY+/3TCLeR/b6yM+tjx+J+/lAQlFYbyCOGgB8zCBhqOEwrCAdgcZUw9RK9FslWm11O8ciCOKkEgjkTPStr9nU29QpbQo1Wp1FpsnqiSyU3UkvTK8ydcw3gqddJ5fadh6L+0f4PFepqG2GxjKj33JX3U38DfKfFf5YyeqZPychjsBiMIwWsjU2IDLfVWBAOjcd+s6rsJiU/G0C6nK/rFBOSyu1NgNDzOn+abj0ztcYaiNMrVmPPL3FUHzNT4TicFUZFVlOV0KlTyYEFW8jaVuoT0aIXONM7b0tbESnRpV6ShVFc5wBopqLZivIMVS45qDzv56pvr4T23bYTaeymelrnoF1XitVNSviGBE8QwzXUS+TuX7M61oaDw8pBk2mEfOI0MZaVqlVldGUlWU3BG8MCCCPO0tLKNf2wPGB9EPoPY2N/EYelX41aSMRyYjvD33lu05L0VbQ9bgzRJu+HqstuPq376nwuWH+WdiROhGVqymhdploVpEayUQBDAkQhAyBCZIkEwBIYxbNMZopmjpAMZolmks0UxjpCkM0UxhGLaMQGZImQ2A4b0iVP4NOlwqVGJ6hB+rg+U4AYQ8Os7b0l17eppLYsM1Q87HugeBs3+kTiVxGcW3eGhnJ8iankbRdBNKmDVAQakXPCZSqj78YpsJcm5J3798XVwzJquo1mfY5sL2uff741Xv8Zr8PWvod+satSxt1EawF1x8fmREkXtf7trGI9wPvjAYW9/7fWFkDoPfQ+0Pu8fKbgg3G+1xyOmoPuj6VTMLjT5/7wpgD+chlBFuB0Ik3kwkNtt3brY0UPWXNajh1Sqx/O61G7/iUyk9SZVVdLch7wf2mvfQhuW/wO+bNBp8VMqn2a8LtHWejHbfqMQcK5vQxWgB3CsB3W6Zh3evc5TisfhvU161HcKeIqKB/SrEL8LRwdkZXQ2dGVkPJwbg+RHwju1VQPjKlVdFrilWUdKlNT87yyMrRVmjUrNf9/GHT4wf3mKbH3R2VE7pQxH/ABVHQ/KbFhNdiltUQ9GHyivoh3HoerWxdVCwAfDmynezK6kW8AW989dInzpsXHPh6yV09qnUDDrbePAi4859E0ay1EWohulRFZTzVhcfOasT1QjRBEiEYMuAZMkTLwgJJgM0wmLYwpEIZopjJYwDHACYBhNAMIAGgGG0BobIAZkEmZJZDyrttXzYpv6UpqP9Ob/6nL10scyzedpnBxDWN+6l/G1vlaaknScKP2o0vsmk+YffOSfGVQ+U9LxjLe3Xj5xkwBNQBJPsnXUbovEC1tb77xZLDXeOkjMGHWBshcw1T6yy2t/C/wALzV0Km7xmypPe3lGi7RGEdwP3zidV7w3j2hzA4jrHL+n6QWX4j7+IhANp1AwuPv8AaHKJJQ5huPtDl18JbRwdR5iFMgfyMtYN9Mp4bvpKl/jJpNlbodDBJWh8UuMi84+pPj92PkZX2jVzepv7SJUpm/FVYVFv/wB1h4KJZP6fsfvnNVjzZlPNv9pXF0aMyuJYU/P9YY+kVf5/rCzC4v1mj2Mg4HSUMdvB5E/Iy3nt+812OckXHMWk9mQZSFh1t8Z7V6Mto+uwKKT38OzUmH9I7yf+LAeU8Qo0/wAzG5t5TsvRZ2gGHxJoVDanisqgk6LVUnJ78xHmI2GVOgM9lMAmG0WZsEIvMJkGCTCAxjFMYRMGMiAwTCMEwkAMEwjAMhADFOYbmIqNCQEtMiS8ySyUeJ4usWcud7EkxY+BmTJxi4XVoX90ylcaHdwmTIKogTAa/fGJq0+I0MyZIyCEaxPjL1Gr8vrMmRYkLYbfCv8AWZMlwAWXf0/WKU5D/SeHKTMgZCyrcOe6Qx08JMyEhcw9TMt99hY+HGU9pjQHiHX4f7j3mZMlL7Nj3j/owNp7vrArn/2/WZMl66MYPU6nSJxjd3oLTJkPsyClqXEkd0gjQg6EaEHgRMmRIhPoLsptj8ZhKVc+2VK1OH8RDlYjxIv5zZs8yZOmuioWXglpkyMgAlpBaZMkIAXglpMyQIsvFs8yZCQS7ytVeZMkZCq1SZMmRSUf/9k=">
            <a:hlinkClick r:id="rId4"/>
          </p:cNvPr>
          <p:cNvSpPr>
            <a:spLocks noChangeAspect="1" noChangeArrowheads="1"/>
          </p:cNvSpPr>
          <p:nvPr/>
        </p:nvSpPr>
        <p:spPr bwMode="auto">
          <a:xfrm>
            <a:off x="152400" y="-1638300"/>
            <a:ext cx="562927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1189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Znak NATO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LineDrawing/>
                    </a14:imgEffect>
                    <a14:imgEffect>
                      <a14:brightnessContrast bright="43000" contrast="-1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305" t="12787" r="307" b="11085"/>
          <a:stretch/>
        </p:blipFill>
        <p:spPr bwMode="auto">
          <a:xfrm>
            <a:off x="-34815" y="0"/>
            <a:ext cx="9178815" cy="5269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4191" y="123478"/>
            <a:ext cx="6400800" cy="1314450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SEVEROATLANTICKÁ ALIANCE</a:t>
            </a:r>
          </a:p>
          <a:p>
            <a:r>
              <a:rPr lang="cs-CZ" sz="4400" b="1" dirty="0" smtClean="0">
                <a:solidFill>
                  <a:srgbClr val="FFC000"/>
                </a:solidFill>
              </a:rPr>
              <a:t>Válečné operace NATO</a:t>
            </a:r>
            <a:endParaRPr lang="cs-CZ" sz="4400" b="1" dirty="0">
              <a:solidFill>
                <a:srgbClr val="FFC00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-581" y="1368541"/>
            <a:ext cx="5652701" cy="3901203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 algn="l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2800" b="1" dirty="0" smtClean="0">
                <a:solidFill>
                  <a:srgbClr val="FF0000"/>
                </a:solidFill>
              </a:rPr>
              <a:t>Balkánský poloostrov</a:t>
            </a:r>
            <a:r>
              <a:rPr lang="cs-CZ" sz="2800" b="1" dirty="0" smtClean="0">
                <a:solidFill>
                  <a:srgbClr val="002060"/>
                </a:solidFill>
              </a:rPr>
              <a:t> (v souvislosti s válkami v bývalé </a:t>
            </a:r>
            <a:r>
              <a:rPr lang="cs-CZ" sz="2800" b="1" dirty="0">
                <a:solidFill>
                  <a:srgbClr val="002060"/>
                </a:solidFill>
              </a:rPr>
              <a:t>J</a:t>
            </a:r>
            <a:r>
              <a:rPr lang="cs-CZ" sz="2800" b="1" dirty="0" smtClean="0">
                <a:solidFill>
                  <a:srgbClr val="002060"/>
                </a:solidFill>
              </a:rPr>
              <a:t>ugoslávii)</a:t>
            </a:r>
          </a:p>
          <a:p>
            <a:pPr marL="1028700" lvl="1" indent="-571500" algn="l">
              <a:buClr>
                <a:srgbClr val="002060"/>
              </a:buClr>
              <a:buFont typeface="Courier New" panose="02070309020205020404" pitchFamily="49" charset="0"/>
              <a:buChar char="o"/>
            </a:pPr>
            <a:r>
              <a:rPr lang="cs-CZ" sz="2400" b="1" dirty="0" smtClean="0">
                <a:solidFill>
                  <a:srgbClr val="FF0000"/>
                </a:solidFill>
              </a:rPr>
              <a:t>Bosna a Hercegovina </a:t>
            </a:r>
            <a:r>
              <a:rPr lang="cs-CZ" sz="2400" b="1" dirty="0" smtClean="0">
                <a:solidFill>
                  <a:srgbClr val="002060"/>
                </a:solidFill>
              </a:rPr>
              <a:t>– od roku1993 do roku 2004 </a:t>
            </a:r>
          </a:p>
          <a:p>
            <a:pPr marL="1028700" lvl="1" indent="-571500" algn="l">
              <a:buClr>
                <a:srgbClr val="002060"/>
              </a:buClr>
              <a:buFont typeface="Courier New" panose="02070309020205020404" pitchFamily="49" charset="0"/>
              <a:buChar char="o"/>
            </a:pPr>
            <a:r>
              <a:rPr lang="cs-CZ" sz="2400" b="1" dirty="0" smtClean="0">
                <a:solidFill>
                  <a:srgbClr val="FF0000"/>
                </a:solidFill>
              </a:rPr>
              <a:t>Srbsko a Kosovo </a:t>
            </a:r>
            <a:r>
              <a:rPr lang="cs-CZ" sz="2400" b="1" dirty="0" smtClean="0">
                <a:solidFill>
                  <a:srgbClr val="002060"/>
                </a:solidFill>
              </a:rPr>
              <a:t>-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002060"/>
                </a:solidFill>
              </a:rPr>
              <a:t> rok 1999, spekuluje se, že právě proto byly do NATO narychlo přijaty tři  země – ČR, Polsko, Maďarsko</a:t>
            </a:r>
          </a:p>
          <a:p>
            <a:pPr marL="571500" indent="-571500" algn="l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2800" b="1" dirty="0" smtClean="0">
                <a:solidFill>
                  <a:srgbClr val="FF0000"/>
                </a:solidFill>
              </a:rPr>
              <a:t>Afganistán </a:t>
            </a:r>
            <a:r>
              <a:rPr lang="cs-CZ" sz="2800" b="1" dirty="0" smtClean="0">
                <a:solidFill>
                  <a:srgbClr val="002060"/>
                </a:solidFill>
              </a:rPr>
              <a:t>- po teroristických útocích na USA v roce 2001, ukončení mise plánováno na rok 2014</a:t>
            </a:r>
          </a:p>
          <a:p>
            <a:pPr marL="571500" indent="-571500" algn="l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2800" b="1" dirty="0" smtClean="0">
                <a:solidFill>
                  <a:srgbClr val="FF0000"/>
                </a:solidFill>
              </a:rPr>
              <a:t>Irák </a:t>
            </a:r>
            <a:r>
              <a:rPr lang="cs-CZ" sz="2800" b="1" dirty="0" smtClean="0">
                <a:solidFill>
                  <a:srgbClr val="002060"/>
                </a:solidFill>
              </a:rPr>
              <a:t>- výcviková mise (2004 – 2011) na žádost irácké vlády</a:t>
            </a:r>
          </a:p>
          <a:p>
            <a:pPr marL="571500" indent="-571500" algn="l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2800" b="1" dirty="0" smtClean="0">
                <a:solidFill>
                  <a:srgbClr val="FF0000"/>
                </a:solidFill>
              </a:rPr>
              <a:t>Somálsko</a:t>
            </a:r>
            <a:r>
              <a:rPr lang="cs-CZ" sz="2800" b="1" dirty="0" smtClean="0">
                <a:solidFill>
                  <a:srgbClr val="002060"/>
                </a:solidFill>
              </a:rPr>
              <a:t> – ochrana pobřeží proti pirátům</a:t>
            </a:r>
          </a:p>
          <a:p>
            <a:pPr marL="571500" indent="-571500" algn="l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2800" b="1" dirty="0" smtClean="0">
                <a:solidFill>
                  <a:srgbClr val="FF0000"/>
                </a:solidFill>
              </a:rPr>
              <a:t>Libye </a:t>
            </a:r>
            <a:r>
              <a:rPr lang="cs-CZ" sz="2800" b="1" dirty="0" smtClean="0">
                <a:solidFill>
                  <a:srgbClr val="002060"/>
                </a:solidFill>
              </a:rPr>
              <a:t>-  během občanské války v roce 2011, některé státy NATO se odmítli účastnit (např. Polsko, Německo, Španělsko), což je v rozporu se zásadami společné obrany NATO (???)</a:t>
            </a:r>
            <a:endParaRPr lang="cs-CZ" sz="2800" b="1" dirty="0" smtClean="0">
              <a:solidFill>
                <a:srgbClr val="FF0000"/>
              </a:solidFill>
            </a:endParaRPr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8905" y="1851670"/>
            <a:ext cx="3274258" cy="2329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6341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Znak NATO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LineDrawing/>
                    </a14:imgEffect>
                    <a14:imgEffect>
                      <a14:brightnessContrast bright="43000" contrast="-1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305" t="12787" r="307" b="11085"/>
          <a:stretch/>
        </p:blipFill>
        <p:spPr bwMode="auto">
          <a:xfrm>
            <a:off x="-34815" y="0"/>
            <a:ext cx="9178815" cy="5269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4191" y="123478"/>
            <a:ext cx="6400800" cy="1314450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SEVEROATLANTICKÁ ALIANCE</a:t>
            </a:r>
          </a:p>
          <a:p>
            <a:r>
              <a:rPr lang="cs-CZ" sz="4400" b="1" dirty="0" smtClean="0">
                <a:solidFill>
                  <a:srgbClr val="FFC000"/>
                </a:solidFill>
              </a:rPr>
              <a:t>Otázky a úkoly</a:t>
            </a:r>
            <a:endParaRPr lang="cs-CZ" sz="4400" b="1" dirty="0">
              <a:solidFill>
                <a:srgbClr val="FFC00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-581" y="1368541"/>
            <a:ext cx="8461013" cy="390120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 algn="l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2800" b="1" dirty="0" smtClean="0">
                <a:solidFill>
                  <a:srgbClr val="002060"/>
                </a:solidFill>
              </a:rPr>
              <a:t>Kolik členských zemí má organizace NATO a od kterého roku je jeho součástí Česká republika?</a:t>
            </a:r>
          </a:p>
          <a:p>
            <a:pPr marL="571500" indent="-571500" algn="l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2800" b="1" dirty="0" smtClean="0">
                <a:solidFill>
                  <a:srgbClr val="002060"/>
                </a:solidFill>
              </a:rPr>
              <a:t>Jak se liší cíle NATO po druhé světové válce a dnes? Kdy k této změně došlo?</a:t>
            </a:r>
          </a:p>
          <a:p>
            <a:pPr marL="571500" indent="-571500" algn="l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2800" b="1" dirty="0" smtClean="0">
                <a:solidFill>
                  <a:srgbClr val="002060"/>
                </a:solidFill>
              </a:rPr>
              <a:t>Jaké mise NATO znáš, ve kterých státech a proč zasahovalo? Domníváš se, že šlo o oprávněné zásahy? Svou odpověď odůvodni.</a:t>
            </a:r>
          </a:p>
          <a:p>
            <a:pPr marL="571500" indent="-571500" algn="l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cs-CZ" sz="2800" b="1" dirty="0" smtClean="0">
                <a:solidFill>
                  <a:srgbClr val="002060"/>
                </a:solidFill>
              </a:rPr>
              <a:t>Jaký je Tvůj názor na další rozšiřování NATO a na ruský postoj k této otázce?</a:t>
            </a:r>
          </a:p>
        </p:txBody>
      </p:sp>
    </p:spTree>
    <p:extLst>
      <p:ext uri="{BB962C8B-B14F-4D97-AF65-F5344CB8AC3E}">
        <p14:creationId xmlns:p14="http://schemas.microsoft.com/office/powerpoint/2010/main" val="2969530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Znak NATO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LineDrawing/>
                    </a14:imgEffect>
                    <a14:imgEffect>
                      <a14:brightnessContrast bright="43000" contrast="-1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305" t="12787" r="307" b="11085"/>
          <a:stretch/>
        </p:blipFill>
        <p:spPr bwMode="auto">
          <a:xfrm>
            <a:off x="-34815" y="0"/>
            <a:ext cx="9178815" cy="5269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4192" y="1419622"/>
            <a:ext cx="6400800" cy="576064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SEVEROATLANTICKÁ ALIANCE</a:t>
            </a: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-581" y="1368541"/>
            <a:ext cx="8461013" cy="39012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 algn="l">
              <a:buClr>
                <a:srgbClr val="002060"/>
              </a:buClr>
              <a:buFont typeface="Wingdings" panose="05000000000000000000" pitchFamily="2" charset="2"/>
              <a:buChar char="§"/>
            </a:pPr>
            <a:endParaRPr lang="cs-CZ" sz="2800" b="1" dirty="0" smtClean="0">
              <a:solidFill>
                <a:srgbClr val="00206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506592" y="2859782"/>
            <a:ext cx="6400800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rgbClr val="FFC000"/>
                </a:solidFill>
              </a:rPr>
              <a:t>DĚKUJI ZA POZORNOST.</a:t>
            </a:r>
          </a:p>
        </p:txBody>
      </p:sp>
    </p:spTree>
    <p:extLst>
      <p:ext uri="{BB962C8B-B14F-4D97-AF65-F5344CB8AC3E}">
        <p14:creationId xmlns:p14="http://schemas.microsoft.com/office/powerpoint/2010/main" val="91869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Znak NATO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LineDrawing/>
                    </a14:imgEffect>
                    <a14:imgEffect>
                      <a14:brightnessContrast bright="43000" contrast="-1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305" t="12787" r="307" b="11085"/>
          <a:stretch/>
        </p:blipFill>
        <p:spPr bwMode="auto">
          <a:xfrm>
            <a:off x="-34816" y="-94878"/>
            <a:ext cx="9178815" cy="5269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4191" y="-164554"/>
            <a:ext cx="6400800" cy="1314450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SEVEROATLANTICKÁ ALIANCE</a:t>
            </a:r>
          </a:p>
          <a:p>
            <a:r>
              <a:rPr lang="cs-CZ" sz="4400" b="1" dirty="0" smtClean="0">
                <a:solidFill>
                  <a:srgbClr val="FF0000"/>
                </a:solidFill>
              </a:rPr>
              <a:t>NATO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6" name="Rectangle 15"/>
          <p:cNvSpPr>
            <a:spLocks noChangeArrowheads="1"/>
          </p:cNvSpPr>
          <p:nvPr/>
        </p:nvSpPr>
        <p:spPr bwMode="auto">
          <a:xfrm>
            <a:off x="189367" y="794955"/>
            <a:ext cx="8712968" cy="88947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2000" dirty="0" smtClean="0">
                <a:solidFill>
                  <a:srgbClr val="FFC000"/>
                </a:solidFill>
              </a:rPr>
              <a:t>Zdroje</a:t>
            </a:r>
          </a:p>
          <a:p>
            <a:r>
              <a:rPr lang="cs-CZ" sz="1200" i="1" dirty="0">
                <a:solidFill>
                  <a:srgbClr val="002060"/>
                </a:solidFill>
              </a:rPr>
              <a:t>Kapesní atlas světa</a:t>
            </a:r>
            <a:r>
              <a:rPr lang="cs-CZ" sz="1200" dirty="0">
                <a:solidFill>
                  <a:srgbClr val="002060"/>
                </a:solidFill>
              </a:rPr>
              <a:t>. Praha: Kartografie Praha, 1995, ISBN 80-70111-293-X. </a:t>
            </a:r>
            <a:endParaRPr lang="cs-CZ" sz="1200" dirty="0">
              <a:solidFill>
                <a:srgbClr val="002060"/>
              </a:solidFill>
              <a:hlinkClick r:id="rId4"/>
            </a:endParaRPr>
          </a:p>
          <a:p>
            <a:r>
              <a:rPr lang="en-US" sz="1200" dirty="0"/>
              <a:t>NATO. </a:t>
            </a:r>
            <a:r>
              <a:rPr lang="en-US" sz="1200" i="1" dirty="0"/>
              <a:t>Wikimedia Commons</a:t>
            </a:r>
            <a:r>
              <a:rPr lang="en-US" sz="1200" dirty="0"/>
              <a:t> [online]. [cit. </a:t>
            </a:r>
            <a:r>
              <a:rPr lang="en-US" sz="1200" dirty="0" smtClean="0"/>
              <a:t>1</a:t>
            </a:r>
            <a:r>
              <a:rPr lang="cs-CZ" sz="1200" dirty="0" smtClean="0"/>
              <a:t>7</a:t>
            </a:r>
            <a:r>
              <a:rPr lang="en-US" sz="1200" dirty="0" smtClean="0"/>
              <a:t>.</a:t>
            </a:r>
            <a:r>
              <a:rPr lang="cs-CZ" sz="1200" dirty="0" smtClean="0"/>
              <a:t>11</a:t>
            </a:r>
            <a:r>
              <a:rPr lang="en-US" sz="1200" dirty="0" smtClean="0"/>
              <a:t>.201</a:t>
            </a:r>
            <a:r>
              <a:rPr lang="cs-CZ" sz="1200" dirty="0" smtClean="0"/>
              <a:t>3</a:t>
            </a:r>
            <a:r>
              <a:rPr lang="en-US" sz="1200" dirty="0" smtClean="0"/>
              <a:t>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http://commons.wikimedia.org/wiki/File:Flag_of_NATO.svg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002060"/>
                </a:solidFill>
              </a:rPr>
              <a:t>AUTOR </a:t>
            </a:r>
            <a:r>
              <a:rPr lang="cs-CZ" sz="1200" dirty="0">
                <a:solidFill>
                  <a:srgbClr val="002060"/>
                </a:solidFill>
              </a:rPr>
              <a:t>NEUVEDEN. </a:t>
            </a:r>
            <a:r>
              <a:rPr lang="cs-CZ" sz="1200" i="1" dirty="0">
                <a:solidFill>
                  <a:srgbClr val="002060"/>
                </a:solidFill>
              </a:rPr>
              <a:t>cs.wikipedia.org</a:t>
            </a:r>
            <a:r>
              <a:rPr lang="cs-CZ" sz="1200" dirty="0">
                <a:solidFill>
                  <a:srgbClr val="002060"/>
                </a:solidFill>
              </a:rPr>
              <a:t> [online]. [cit. </a:t>
            </a:r>
            <a:r>
              <a:rPr lang="cs-CZ" sz="1200" dirty="0" smtClean="0">
                <a:solidFill>
                  <a:srgbClr val="002060"/>
                </a:solidFill>
              </a:rPr>
              <a:t>17.11.2013]. </a:t>
            </a:r>
            <a:r>
              <a:rPr lang="cs-CZ" sz="1200" dirty="0">
                <a:solidFill>
                  <a:srgbClr val="002060"/>
                </a:solidFill>
              </a:rPr>
              <a:t>Dostupný na WWW: http://cs.wikipedia.org/wiki/NATO </a:t>
            </a:r>
            <a:endParaRPr lang="cs-CZ" sz="1200" dirty="0">
              <a:solidFill>
                <a:srgbClr val="002060"/>
              </a:solidFill>
              <a:hlinkClick r:id="rId4"/>
            </a:endParaRPr>
          </a:p>
          <a:p>
            <a:r>
              <a:rPr lang="cs-CZ" sz="1200" dirty="0">
                <a:solidFill>
                  <a:srgbClr val="002060"/>
                </a:solidFill>
              </a:rPr>
              <a:t>AUTOR NEUVEDEN. </a:t>
            </a:r>
            <a:r>
              <a:rPr lang="cs-CZ" sz="1200" i="1" dirty="0">
                <a:solidFill>
                  <a:srgbClr val="002060"/>
                </a:solidFill>
              </a:rPr>
              <a:t>en.wikipedia.org</a:t>
            </a:r>
            <a:r>
              <a:rPr lang="cs-CZ" sz="1200" dirty="0">
                <a:solidFill>
                  <a:srgbClr val="002060"/>
                </a:solidFill>
              </a:rPr>
              <a:t> [online]. [cit. </a:t>
            </a:r>
            <a:r>
              <a:rPr lang="cs-CZ" sz="1200" dirty="0" smtClean="0">
                <a:solidFill>
                  <a:srgbClr val="002060"/>
                </a:solidFill>
              </a:rPr>
              <a:t>17.11.2013]. </a:t>
            </a:r>
            <a:r>
              <a:rPr lang="cs-CZ" sz="1200" dirty="0">
                <a:solidFill>
                  <a:srgbClr val="002060"/>
                </a:solidFill>
              </a:rPr>
              <a:t>Dostupný na WWW: http://en.wikipedia.org/wiki/NATO </a:t>
            </a:r>
            <a:endParaRPr lang="cs-CZ" sz="1200" dirty="0" smtClean="0">
              <a:solidFill>
                <a:srgbClr val="002060"/>
              </a:solidFill>
              <a:hlinkClick r:id="rId5"/>
            </a:endParaRPr>
          </a:p>
          <a:p>
            <a:r>
              <a:rPr lang="cs-CZ" sz="1200" dirty="0">
                <a:solidFill>
                  <a:srgbClr val="002060"/>
                </a:solidFill>
              </a:rPr>
              <a:t>AUTOR NEUVEDEN. </a:t>
            </a:r>
            <a:r>
              <a:rPr lang="cs-CZ" sz="1200" i="1" dirty="0">
                <a:solidFill>
                  <a:srgbClr val="002060"/>
                </a:solidFill>
              </a:rPr>
              <a:t>Vlajky států.cz</a:t>
            </a:r>
            <a:r>
              <a:rPr lang="cs-CZ" sz="1200" dirty="0">
                <a:solidFill>
                  <a:srgbClr val="002060"/>
                </a:solidFill>
              </a:rPr>
              <a:t> [online]. [cit. </a:t>
            </a:r>
            <a:r>
              <a:rPr lang="cs-CZ" sz="1200" dirty="0" smtClean="0">
                <a:solidFill>
                  <a:srgbClr val="002060"/>
                </a:solidFill>
              </a:rPr>
              <a:t>17.11.2013]. </a:t>
            </a:r>
            <a:r>
              <a:rPr lang="cs-CZ" sz="1200" dirty="0">
                <a:solidFill>
                  <a:srgbClr val="002060"/>
                </a:solidFill>
              </a:rPr>
              <a:t>Dostupný na WWW: http://www.vlajky-statu.cz/vlajka_nahled.php?id_vlajka=276&amp;rozmer=1100 </a:t>
            </a:r>
            <a:endParaRPr lang="cs-CZ" sz="1200" dirty="0" smtClean="0">
              <a:solidFill>
                <a:srgbClr val="002060"/>
              </a:solidFill>
              <a:hlinkClick r:id="rId6"/>
            </a:endParaRPr>
          </a:p>
          <a:p>
            <a:r>
              <a:rPr lang="cs-CZ" sz="1200" dirty="0">
                <a:solidFill>
                  <a:srgbClr val="002060"/>
                </a:solidFill>
              </a:rPr>
              <a:t>FENN-O-MANIC. </a:t>
            </a:r>
            <a:r>
              <a:rPr lang="cs-CZ" sz="1200" i="1" dirty="0">
                <a:solidFill>
                  <a:srgbClr val="002060"/>
                </a:solidFill>
              </a:rPr>
              <a:t>cs.wikipedia.org</a:t>
            </a:r>
            <a:r>
              <a:rPr lang="cs-CZ" sz="1200" dirty="0">
                <a:solidFill>
                  <a:srgbClr val="002060"/>
                </a:solidFill>
              </a:rPr>
              <a:t> [online]. [cit. </a:t>
            </a:r>
            <a:r>
              <a:rPr lang="cs-CZ" sz="1200" dirty="0" smtClean="0">
                <a:solidFill>
                  <a:srgbClr val="002060"/>
                </a:solidFill>
              </a:rPr>
              <a:t>17.11.2013]. </a:t>
            </a:r>
            <a:r>
              <a:rPr lang="cs-CZ" sz="1200" dirty="0">
                <a:solidFill>
                  <a:srgbClr val="002060"/>
                </a:solidFill>
              </a:rPr>
              <a:t>Dostupný na WWW: http://cs.wikipedia.org/wiki/Soubor:Warsaw_Pact_Logo.svg </a:t>
            </a:r>
            <a:endParaRPr lang="cs-CZ" sz="1200" dirty="0" smtClean="0">
              <a:solidFill>
                <a:srgbClr val="002060"/>
              </a:solidFill>
              <a:hlinkClick r:id="rId7"/>
            </a:endParaRPr>
          </a:p>
          <a:p>
            <a:r>
              <a:rPr lang="cs-CZ" sz="1200" dirty="0">
                <a:solidFill>
                  <a:srgbClr val="002060"/>
                </a:solidFill>
              </a:rPr>
              <a:t>AUTOR NEUVEDEN. </a:t>
            </a:r>
            <a:r>
              <a:rPr lang="cs-CZ" sz="1200" i="1" dirty="0">
                <a:solidFill>
                  <a:srgbClr val="002060"/>
                </a:solidFill>
              </a:rPr>
              <a:t>en.wikipedia.org</a:t>
            </a:r>
            <a:r>
              <a:rPr lang="cs-CZ" sz="1200" dirty="0">
                <a:solidFill>
                  <a:srgbClr val="002060"/>
                </a:solidFill>
              </a:rPr>
              <a:t> [online]. [cit. </a:t>
            </a:r>
            <a:r>
              <a:rPr lang="cs-CZ" sz="1200" dirty="0" smtClean="0">
                <a:solidFill>
                  <a:srgbClr val="002060"/>
                </a:solidFill>
              </a:rPr>
              <a:t>17.11.2013]. </a:t>
            </a:r>
            <a:r>
              <a:rPr lang="cs-CZ" sz="1200" dirty="0">
                <a:solidFill>
                  <a:srgbClr val="002060"/>
                </a:solidFill>
              </a:rPr>
              <a:t>Dostupný na WWW: http://upload.wikimedia.org/wikipedia/commons/thumb/8/8b/EiserneVorhang.png/220px-EiserneVorhang.png </a:t>
            </a:r>
            <a:endParaRPr lang="cs-CZ" sz="1200" dirty="0" smtClean="0">
              <a:solidFill>
                <a:srgbClr val="002060"/>
              </a:solidFill>
              <a:hlinkClick r:id="rId8"/>
            </a:endParaRPr>
          </a:p>
          <a:p>
            <a:r>
              <a:rPr lang="cs-CZ" sz="1200" dirty="0">
                <a:solidFill>
                  <a:srgbClr val="002060"/>
                </a:solidFill>
              </a:rPr>
              <a:t>AUTOR NEUVEDEN. </a:t>
            </a:r>
            <a:r>
              <a:rPr lang="cs-CZ" sz="1200" i="1" dirty="0">
                <a:solidFill>
                  <a:srgbClr val="002060"/>
                </a:solidFill>
              </a:rPr>
              <a:t>worldhistory.phillipmartin.info</a:t>
            </a:r>
            <a:r>
              <a:rPr lang="cs-CZ" sz="1200" dirty="0">
                <a:solidFill>
                  <a:srgbClr val="002060"/>
                </a:solidFill>
              </a:rPr>
              <a:t> [online]. [cit. </a:t>
            </a:r>
            <a:r>
              <a:rPr lang="cs-CZ" sz="1200" dirty="0" smtClean="0">
                <a:solidFill>
                  <a:srgbClr val="002060"/>
                </a:solidFill>
              </a:rPr>
              <a:t>17.11.2013]. </a:t>
            </a:r>
            <a:r>
              <a:rPr lang="cs-CZ" sz="1200" dirty="0">
                <a:solidFill>
                  <a:srgbClr val="002060"/>
                </a:solidFill>
              </a:rPr>
              <a:t>Dostupný na WWW: http://worldhistory.phillipmartin.info/worldhistory_nato.htm </a:t>
            </a:r>
            <a:endParaRPr lang="cs-CZ" sz="1200" dirty="0" smtClean="0">
              <a:solidFill>
                <a:srgbClr val="002060"/>
              </a:solidFill>
              <a:hlinkClick r:id="rId9"/>
            </a:endParaRPr>
          </a:p>
          <a:p>
            <a:r>
              <a:rPr lang="cs-CZ" sz="1200" dirty="0">
                <a:solidFill>
                  <a:srgbClr val="002060"/>
                </a:solidFill>
              </a:rPr>
              <a:t>AUTOR NEUVEDEN. </a:t>
            </a:r>
            <a:r>
              <a:rPr lang="cs-CZ" sz="1200" i="1" dirty="0">
                <a:solidFill>
                  <a:srgbClr val="002060"/>
                </a:solidFill>
              </a:rPr>
              <a:t>Great </a:t>
            </a:r>
            <a:r>
              <a:rPr lang="cs-CZ" sz="1200" i="1" dirty="0" err="1">
                <a:solidFill>
                  <a:srgbClr val="002060"/>
                </a:solidFill>
              </a:rPr>
              <a:t>Decisions</a:t>
            </a:r>
            <a:r>
              <a:rPr lang="cs-CZ" sz="1200" dirty="0">
                <a:solidFill>
                  <a:srgbClr val="002060"/>
                </a:solidFill>
              </a:rPr>
              <a:t> [online]. [cit. </a:t>
            </a:r>
            <a:r>
              <a:rPr lang="cs-CZ" sz="1200" dirty="0" smtClean="0">
                <a:solidFill>
                  <a:srgbClr val="002060"/>
                </a:solidFill>
              </a:rPr>
              <a:t>17.11.2013]. </a:t>
            </a:r>
            <a:r>
              <a:rPr lang="cs-CZ" sz="1200" dirty="0">
                <a:solidFill>
                  <a:srgbClr val="002060"/>
                </a:solidFill>
              </a:rPr>
              <a:t>Dostupný na WWW: http://www.greatdecisionsonpbs.com/watch/nato-and-the-u-s-in-the-21st-century/anders-fogh-rasmussen/ </a:t>
            </a:r>
            <a:endParaRPr lang="cs-CZ" sz="1200" dirty="0" smtClean="0">
              <a:solidFill>
                <a:srgbClr val="002060"/>
              </a:solidFill>
              <a:hlinkClick r:id="rId10"/>
            </a:endParaRPr>
          </a:p>
          <a:p>
            <a:r>
              <a:rPr lang="cs-CZ" sz="1200" dirty="0">
                <a:solidFill>
                  <a:srgbClr val="002060"/>
                </a:solidFill>
              </a:rPr>
              <a:t>AUTOR NEUVEDEN. </a:t>
            </a:r>
            <a:r>
              <a:rPr lang="cs-CZ" sz="1200" i="1" dirty="0">
                <a:solidFill>
                  <a:srgbClr val="002060"/>
                </a:solidFill>
              </a:rPr>
              <a:t>Státní vlajky světa</a:t>
            </a:r>
            <a:r>
              <a:rPr lang="cs-CZ" sz="1200" dirty="0">
                <a:solidFill>
                  <a:srgbClr val="002060"/>
                </a:solidFill>
              </a:rPr>
              <a:t> [online]. [cit. </a:t>
            </a:r>
            <a:r>
              <a:rPr lang="cs-CZ" sz="1200" dirty="0" smtClean="0">
                <a:solidFill>
                  <a:srgbClr val="002060"/>
                </a:solidFill>
              </a:rPr>
              <a:t>17.11.2013]. </a:t>
            </a:r>
            <a:r>
              <a:rPr lang="cs-CZ" sz="1200" dirty="0">
                <a:solidFill>
                  <a:srgbClr val="002060"/>
                </a:solidFill>
              </a:rPr>
              <a:t>Dostupný na WWW: http://www.statnivlajky.cz/organizace/nato </a:t>
            </a:r>
            <a:endParaRPr lang="cs-CZ" sz="1200" dirty="0" smtClean="0">
              <a:solidFill>
                <a:srgbClr val="002060"/>
              </a:solidFill>
              <a:hlinkClick r:id="rId11"/>
            </a:endParaRPr>
          </a:p>
          <a:p>
            <a:r>
              <a:rPr lang="cs-CZ" sz="1200" dirty="0">
                <a:solidFill>
                  <a:srgbClr val="002060"/>
                </a:solidFill>
              </a:rPr>
              <a:t>AUTOR NEUVEDEN. </a:t>
            </a:r>
            <a:r>
              <a:rPr lang="cs-CZ" sz="1200" i="1" dirty="0">
                <a:solidFill>
                  <a:srgbClr val="002060"/>
                </a:solidFill>
              </a:rPr>
              <a:t>Státní vlajky světa</a:t>
            </a:r>
            <a:r>
              <a:rPr lang="cs-CZ" sz="1200" dirty="0">
                <a:solidFill>
                  <a:srgbClr val="002060"/>
                </a:solidFill>
              </a:rPr>
              <a:t> [online]. [cit. </a:t>
            </a:r>
            <a:r>
              <a:rPr lang="cs-CZ" sz="1200" dirty="0" smtClean="0">
                <a:solidFill>
                  <a:srgbClr val="002060"/>
                </a:solidFill>
              </a:rPr>
              <a:t>17.11.2013]. </a:t>
            </a:r>
            <a:r>
              <a:rPr lang="cs-CZ" sz="1200" dirty="0">
                <a:solidFill>
                  <a:srgbClr val="002060"/>
                </a:solidFill>
              </a:rPr>
              <a:t>Dostupný na WWW: http://www.statnivlajky.cz/chorvatsko </a:t>
            </a:r>
            <a:endParaRPr lang="cs-CZ" sz="1200" dirty="0" smtClean="0">
              <a:solidFill>
                <a:srgbClr val="002060"/>
              </a:solidFill>
              <a:hlinkClick r:id="rId12"/>
            </a:endParaRPr>
          </a:p>
          <a:p>
            <a:r>
              <a:rPr lang="cs-CZ" sz="1200" dirty="0">
                <a:solidFill>
                  <a:srgbClr val="002060"/>
                </a:solidFill>
              </a:rPr>
              <a:t>AUTOR NEUVEDEN. </a:t>
            </a:r>
            <a:r>
              <a:rPr lang="cs-CZ" sz="1200" i="1" dirty="0">
                <a:solidFill>
                  <a:srgbClr val="002060"/>
                </a:solidFill>
              </a:rPr>
              <a:t>Státní vlajky světa</a:t>
            </a:r>
            <a:r>
              <a:rPr lang="cs-CZ" sz="1200" dirty="0">
                <a:solidFill>
                  <a:srgbClr val="002060"/>
                </a:solidFill>
              </a:rPr>
              <a:t> [online]. [cit. </a:t>
            </a:r>
            <a:r>
              <a:rPr lang="cs-CZ" sz="1200" dirty="0" smtClean="0">
                <a:solidFill>
                  <a:srgbClr val="002060"/>
                </a:solidFill>
              </a:rPr>
              <a:t>17.11.2013]. </a:t>
            </a:r>
            <a:r>
              <a:rPr lang="cs-CZ" sz="1200" dirty="0">
                <a:solidFill>
                  <a:srgbClr val="002060"/>
                </a:solidFill>
              </a:rPr>
              <a:t>Dostupný na WWW: http://www.statnivlajky.cz/albanie </a:t>
            </a:r>
            <a:endParaRPr lang="cs-CZ" sz="1200" dirty="0" smtClean="0">
              <a:solidFill>
                <a:srgbClr val="002060"/>
              </a:solidFill>
              <a:hlinkClick r:id="rId13"/>
            </a:endParaRPr>
          </a:p>
          <a:p>
            <a:r>
              <a:rPr lang="cs-CZ" sz="1200" dirty="0">
                <a:solidFill>
                  <a:srgbClr val="002060"/>
                </a:solidFill>
              </a:rPr>
              <a:t>LOCATION_NATO.SVG: SSOLBERGJ. </a:t>
            </a:r>
            <a:r>
              <a:rPr lang="cs-CZ" sz="1200" i="1" dirty="0">
                <a:solidFill>
                  <a:srgbClr val="002060"/>
                </a:solidFill>
              </a:rPr>
              <a:t>upload.wikimedia.org</a:t>
            </a:r>
            <a:r>
              <a:rPr lang="cs-CZ" sz="1200" dirty="0">
                <a:solidFill>
                  <a:srgbClr val="002060"/>
                </a:solidFill>
              </a:rPr>
              <a:t> [online]. [cit. </a:t>
            </a:r>
            <a:r>
              <a:rPr lang="cs-CZ" sz="1200" dirty="0" smtClean="0">
                <a:solidFill>
                  <a:srgbClr val="002060"/>
                </a:solidFill>
              </a:rPr>
              <a:t>17.11.2013]. </a:t>
            </a:r>
            <a:r>
              <a:rPr lang="cs-CZ" sz="1200" dirty="0">
                <a:solidFill>
                  <a:srgbClr val="002060"/>
                </a:solidFill>
              </a:rPr>
              <a:t>Dostupný na WWW: http://</a:t>
            </a:r>
            <a:r>
              <a:rPr lang="cs-CZ" sz="1200" dirty="0" smtClean="0">
                <a:solidFill>
                  <a:srgbClr val="002060"/>
                </a:solidFill>
              </a:rPr>
              <a:t>upload.wikimedia.org/wikipedia/commons/6/65/Map_of_NATO_countries.png</a:t>
            </a:r>
          </a:p>
          <a:p>
            <a:r>
              <a:rPr lang="pt-BR" sz="1200" dirty="0">
                <a:solidFill>
                  <a:srgbClr val="002060"/>
                </a:solidFill>
              </a:rPr>
              <a:t>AUTOR NEUVEDEN. </a:t>
            </a:r>
            <a:r>
              <a:rPr lang="pt-BR" sz="1200" i="1" dirty="0">
                <a:solidFill>
                  <a:srgbClr val="002060"/>
                </a:solidFill>
              </a:rPr>
              <a:t>www.nato.int</a:t>
            </a:r>
            <a:r>
              <a:rPr lang="pt-BR" sz="1200" dirty="0">
                <a:solidFill>
                  <a:srgbClr val="002060"/>
                </a:solidFill>
              </a:rPr>
              <a:t> [online]. [cit. </a:t>
            </a:r>
            <a:r>
              <a:rPr lang="pt-BR" sz="1200" dirty="0" smtClean="0">
                <a:solidFill>
                  <a:srgbClr val="002060"/>
                </a:solidFill>
              </a:rPr>
              <a:t>1</a:t>
            </a:r>
            <a:r>
              <a:rPr lang="cs-CZ" sz="1200" dirty="0" smtClean="0">
                <a:solidFill>
                  <a:srgbClr val="002060"/>
                </a:solidFill>
              </a:rPr>
              <a:t>7</a:t>
            </a:r>
            <a:r>
              <a:rPr lang="pt-BR" sz="1200" dirty="0" smtClean="0">
                <a:solidFill>
                  <a:srgbClr val="002060"/>
                </a:solidFill>
              </a:rPr>
              <a:t>.</a:t>
            </a:r>
            <a:r>
              <a:rPr lang="cs-CZ" sz="1200" dirty="0" smtClean="0">
                <a:solidFill>
                  <a:srgbClr val="002060"/>
                </a:solidFill>
              </a:rPr>
              <a:t>11</a:t>
            </a:r>
            <a:r>
              <a:rPr lang="pt-BR" sz="1200" dirty="0" smtClean="0">
                <a:solidFill>
                  <a:srgbClr val="002060"/>
                </a:solidFill>
              </a:rPr>
              <a:t>.201</a:t>
            </a:r>
            <a:r>
              <a:rPr lang="cs-CZ" sz="1200" dirty="0" smtClean="0">
                <a:solidFill>
                  <a:srgbClr val="002060"/>
                </a:solidFill>
              </a:rPr>
              <a:t>3</a:t>
            </a:r>
            <a:r>
              <a:rPr lang="pt-BR" sz="1200" dirty="0" smtClean="0">
                <a:solidFill>
                  <a:srgbClr val="002060"/>
                </a:solidFill>
              </a:rPr>
              <a:t>]. </a:t>
            </a:r>
            <a:r>
              <a:rPr lang="pt-BR" sz="1200" dirty="0">
                <a:solidFill>
                  <a:srgbClr val="002060"/>
                </a:solidFill>
              </a:rPr>
              <a:t>Dostupný na WWW: http://www.nato.int/cps/en/natolive/photos_104586.htm </a:t>
            </a:r>
            <a:endParaRPr lang="cs-CZ" sz="1200" dirty="0" smtClean="0">
              <a:solidFill>
                <a:srgbClr val="002060"/>
              </a:solidFill>
            </a:endParaRPr>
          </a:p>
          <a:p>
            <a:endParaRPr lang="cs-CZ" sz="1400" dirty="0" smtClean="0">
              <a:solidFill>
                <a:srgbClr val="002060"/>
              </a:solidFill>
            </a:endParaRPr>
          </a:p>
          <a:p>
            <a:endParaRPr lang="cs-CZ" sz="1400" dirty="0" smtClean="0">
              <a:solidFill>
                <a:srgbClr val="FFC000"/>
              </a:solidFill>
            </a:endParaRPr>
          </a:p>
          <a:p>
            <a:endParaRPr lang="cs-CZ" sz="1400" dirty="0" smtClean="0">
              <a:solidFill>
                <a:srgbClr val="FFC000"/>
              </a:solidFill>
            </a:endParaRPr>
          </a:p>
          <a:p>
            <a:endParaRPr lang="cs-CZ" sz="1400" dirty="0" smtClean="0">
              <a:solidFill>
                <a:srgbClr val="FFC000"/>
              </a:solidFill>
            </a:endParaRPr>
          </a:p>
          <a:p>
            <a:endParaRPr lang="cs-CZ" sz="1400" dirty="0" smtClean="0">
              <a:solidFill>
                <a:srgbClr val="FFC000"/>
              </a:solidFill>
            </a:endParaRPr>
          </a:p>
          <a:p>
            <a:endParaRPr lang="cs-CZ" sz="1400" dirty="0" smtClean="0">
              <a:solidFill>
                <a:srgbClr val="FFC000"/>
              </a:solidFill>
            </a:endParaRPr>
          </a:p>
          <a:p>
            <a:endParaRPr lang="cs-CZ" sz="1400" dirty="0" smtClean="0">
              <a:solidFill>
                <a:srgbClr val="FFC000"/>
              </a:solidFill>
            </a:endParaRPr>
          </a:p>
          <a:p>
            <a:endParaRPr lang="cs-CZ" sz="1400" dirty="0" smtClean="0">
              <a:solidFill>
                <a:srgbClr val="FFC000"/>
              </a:solidFill>
            </a:endParaRPr>
          </a:p>
          <a:p>
            <a:endParaRPr lang="cs-CZ" sz="1400" dirty="0" smtClean="0">
              <a:solidFill>
                <a:srgbClr val="FFC000"/>
              </a:solidFill>
            </a:endParaRPr>
          </a:p>
          <a:p>
            <a:endParaRPr lang="cs-CZ" sz="1400" dirty="0" smtClean="0">
              <a:solidFill>
                <a:srgbClr val="FFC000"/>
              </a:solidFill>
            </a:endParaRPr>
          </a:p>
          <a:p>
            <a:pPr algn="ctr"/>
            <a:endParaRPr lang="cs-CZ" sz="3200" dirty="0" smtClean="0">
              <a:solidFill>
                <a:srgbClr val="FFC000"/>
              </a:solidFill>
            </a:endParaRPr>
          </a:p>
          <a:p>
            <a:pPr algn="ctr"/>
            <a:endParaRPr lang="cs-CZ" sz="3200" dirty="0">
              <a:solidFill>
                <a:srgbClr val="FFC000"/>
              </a:solidFill>
            </a:endParaRPr>
          </a:p>
          <a:p>
            <a:pPr algn="ctr"/>
            <a:endParaRPr lang="cs-CZ" sz="3200" dirty="0" smtClean="0">
              <a:solidFill>
                <a:srgbClr val="FFC000"/>
              </a:solidFill>
            </a:endParaRPr>
          </a:p>
          <a:p>
            <a:pPr algn="ctr"/>
            <a:endParaRPr lang="cs-CZ" sz="3200" dirty="0">
              <a:solidFill>
                <a:srgbClr val="FFC000"/>
              </a:solidFill>
            </a:endParaRPr>
          </a:p>
          <a:p>
            <a:pPr algn="ctr"/>
            <a:endParaRPr lang="cs-CZ" sz="32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8732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527</TotalTime>
  <Words>1046</Words>
  <Application>Microsoft Office PowerPoint</Application>
  <PresentationFormat>Předvádění na obrazovce (16:9)</PresentationFormat>
  <Paragraphs>139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Dušan</dc:creator>
  <cp:lastModifiedBy>Dušan</cp:lastModifiedBy>
  <cp:revision>54</cp:revision>
  <dcterms:created xsi:type="dcterms:W3CDTF">2013-12-27T18:31:30Z</dcterms:created>
  <dcterms:modified xsi:type="dcterms:W3CDTF">2014-03-31T17:11:39Z</dcterms:modified>
</cp:coreProperties>
</file>