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9" r:id="rId2"/>
    <p:sldId id="270" r:id="rId3"/>
    <p:sldId id="256" r:id="rId4"/>
    <p:sldId id="266" r:id="rId5"/>
    <p:sldId id="267" r:id="rId6"/>
    <p:sldId id="257" r:id="rId7"/>
    <p:sldId id="260" r:id="rId8"/>
    <p:sldId id="261" r:id="rId9"/>
    <p:sldId id="258" r:id="rId10"/>
    <p:sldId id="262" r:id="rId11"/>
    <p:sldId id="268" r:id="rId12"/>
    <p:sldId id="27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4" autoAdjust="0"/>
    <p:restoredTop sz="94660"/>
  </p:normalViewPr>
  <p:slideViewPr>
    <p:cSldViewPr>
      <p:cViewPr>
        <p:scale>
          <a:sx n="100" d="100"/>
          <a:sy n="100" d="100"/>
        </p:scale>
        <p:origin x="-30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6220AE-0718-45B5-9223-0303FFE2A567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189EAB-4954-44B8-AD53-A261655573D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C8EF1E-2F48-4C06-B6FE-98FB813D5BC7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B16B8-4066-40A5-9B9A-908731E89647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912994-D802-4E85-952B-58862D43EA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B16B8-4066-40A5-9B9A-908731E89647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912994-D802-4E85-952B-58862D43EA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B16B8-4066-40A5-9B9A-908731E89647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912994-D802-4E85-952B-58862D43EA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B16B8-4066-40A5-9B9A-908731E89647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912994-D802-4E85-952B-58862D43EA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B16B8-4066-40A5-9B9A-908731E89647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912994-D802-4E85-952B-58862D43EA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B16B8-4066-40A5-9B9A-908731E89647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912994-D802-4E85-952B-58862D43EA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B16B8-4066-40A5-9B9A-908731E89647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912994-D802-4E85-952B-58862D43EA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B16B8-4066-40A5-9B9A-908731E89647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912994-D802-4E85-952B-58862D43EA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B16B8-4066-40A5-9B9A-908731E89647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912994-D802-4E85-952B-58862D43EA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B16B8-4066-40A5-9B9A-908731E89647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912994-D802-4E85-952B-58862D43EA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B16B8-4066-40A5-9B9A-908731E89647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9912994-D802-4E85-952B-58862D43EA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76B16B8-4066-40A5-9B9A-908731E89647}" type="datetimeFigureOut">
              <a:rPr lang="cs-CZ" smtClean="0"/>
              <a:pPr/>
              <a:t>15.2.2014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9912994-D802-4E85-952B-58862D43EA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2133600"/>
          <a:ext cx="6697662" cy="427602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Rozvaha, pojmy – VY_32_INOVACE_01.01.01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Jana Kulhavá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Účetnictví pro OA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Druhý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Leden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–  září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výuku tematického celku základy účetnictví pro podnikatele a podniky…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výklad, příklady k procvičení, písemné práce.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Vysvětlení  základních pojmů z rozvahy (rozvaha, aktiva, pasiva, bilanční princip, rozvaha jako tiskopis, rozvahový den, aktivum, pasivum,rozvahové stavy).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6600" smtClean="0"/>
              <a:t>1.ROZVAHA </a:t>
            </a:r>
            <a:r>
              <a:rPr lang="cs-CZ" sz="6600" dirty="0" smtClean="0"/>
              <a:t/>
            </a:r>
            <a:br>
              <a:rPr lang="cs-CZ" sz="6600" dirty="0" smtClean="0"/>
            </a:br>
            <a:r>
              <a:rPr lang="cs-CZ" sz="6600" dirty="0" smtClean="0"/>
              <a:t>(základní pojmy)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JE PŘEHLED  AKTIV A PASIV (NA MAJETEK SE DÍVÁME ZE 2 HLEDISEK)</a:t>
            </a:r>
            <a:endParaRPr lang="cs-CZ" dirty="0"/>
          </a:p>
        </p:txBody>
      </p:sp>
      <p:pic>
        <p:nvPicPr>
          <p:cNvPr id="2050" name="Picture 2" descr="C:\Users\jana\AppData\Local\Microsoft\Windows\Temporary Internet Files\Content.IE5\SQ0MBUTI\MC90014947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2630487" cy="2387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Osnova: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1) Výklad základních pojmů</a:t>
            </a:r>
          </a:p>
          <a:p>
            <a:pPr>
              <a:buNone/>
            </a:pPr>
            <a:endParaRPr lang="cs-CZ" sz="3200" b="1" dirty="0" smtClean="0">
              <a:latin typeface="Arial Black" pitchFamily="34" charset="0"/>
            </a:endParaRPr>
          </a:p>
          <a:p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2) Procvičování</a:t>
            </a:r>
          </a:p>
          <a:p>
            <a:pPr>
              <a:buNone/>
            </a:pPr>
            <a:endParaRPr lang="cs-CZ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rozvaha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ROZVAHA</a:t>
            </a:r>
            <a:r>
              <a:rPr lang="cs-CZ" b="1" dirty="0" smtClean="0"/>
              <a:t> = přehled aktiv a pasiv</a:t>
            </a:r>
          </a:p>
          <a:p>
            <a:endParaRPr lang="cs-CZ" b="1" dirty="0" smtClean="0"/>
          </a:p>
          <a:p>
            <a:r>
              <a:rPr lang="cs-CZ" b="1" u="sng" dirty="0" smtClean="0"/>
              <a:t>AKTIVA</a:t>
            </a:r>
            <a:r>
              <a:rPr lang="cs-CZ" b="1" dirty="0" smtClean="0"/>
              <a:t> (A) – jsou představována majetkem podniku, podnikatele</a:t>
            </a:r>
          </a:p>
          <a:p>
            <a:endParaRPr lang="cs-CZ" b="1" dirty="0" smtClean="0"/>
          </a:p>
          <a:p>
            <a:r>
              <a:rPr lang="cs-CZ" b="1" u="sng" dirty="0" smtClean="0"/>
              <a:t>PASIVA</a:t>
            </a:r>
            <a:r>
              <a:rPr lang="cs-CZ" b="1" dirty="0" smtClean="0"/>
              <a:t> (P) – zdroje krytí tohoto majetku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rozvaha (schéma)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cs-CZ" u="sng" dirty="0" smtClean="0">
                <a:latin typeface="Arial Black" pitchFamily="34" charset="0"/>
              </a:rPr>
              <a:t>MAJETEK PODNIKU:       </a:t>
            </a:r>
            <a:endParaRPr lang="cs-CZ" u="sng" dirty="0">
              <a:latin typeface="Arial Black" pitchFamily="34" charset="0"/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cs-CZ" u="sng" dirty="0" smtClean="0">
                <a:latin typeface="Arial Black" pitchFamily="34" charset="0"/>
              </a:rPr>
              <a:t>ZDROJE KRYTÍ MAJETKU:</a:t>
            </a:r>
            <a:endParaRPr lang="cs-CZ" u="sng" dirty="0">
              <a:latin typeface="Arial Black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b="1" dirty="0" smtClean="0">
                <a:latin typeface="Arial Black" pitchFamily="34" charset="0"/>
              </a:rPr>
              <a:t>AKTIVA</a:t>
            </a:r>
          </a:p>
          <a:p>
            <a:endParaRPr lang="cs-CZ" dirty="0" smtClean="0"/>
          </a:p>
          <a:p>
            <a:pPr>
              <a:buNone/>
            </a:pPr>
            <a:r>
              <a:rPr lang="cs-CZ" b="1" dirty="0" smtClean="0"/>
              <a:t>= STRUKTURA </a:t>
            </a:r>
            <a:r>
              <a:rPr lang="cs-CZ" dirty="0" smtClean="0"/>
              <a:t>MAJETKU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KTERÝ </a:t>
            </a:r>
            <a:r>
              <a:rPr lang="cs-CZ" dirty="0" smtClean="0"/>
              <a:t>MAJETEK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>
                <a:latin typeface="Arial Black" pitchFamily="34" charset="0"/>
              </a:rPr>
              <a:t>PASIVA</a:t>
            </a:r>
          </a:p>
          <a:p>
            <a:endParaRPr lang="cs-CZ" dirty="0" smtClean="0"/>
          </a:p>
          <a:p>
            <a:pPr>
              <a:buNone/>
            </a:pPr>
            <a:r>
              <a:rPr lang="cs-CZ" b="1" dirty="0" smtClean="0"/>
              <a:t>= ZDROJE KRYTÍ </a:t>
            </a:r>
            <a:r>
              <a:rPr lang="cs-CZ" dirty="0" smtClean="0"/>
              <a:t>MAJETKU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JAK BYL TENTO </a:t>
            </a:r>
            <a:r>
              <a:rPr lang="cs-CZ" dirty="0" smtClean="0"/>
              <a:t>MAJETEK </a:t>
            </a:r>
            <a:r>
              <a:rPr lang="cs-CZ" b="1" dirty="0" smtClean="0"/>
              <a:t>OPATŘEN</a:t>
            </a:r>
            <a:endParaRPr lang="cs-CZ" b="1" dirty="0"/>
          </a:p>
        </p:txBody>
      </p:sp>
      <p:cxnSp>
        <p:nvCxnSpPr>
          <p:cNvPr id="10" name="Přímá spojovací čára 9"/>
          <p:cNvCxnSpPr>
            <a:endCxn id="4" idx="0"/>
          </p:cNvCxnSpPr>
          <p:nvPr/>
        </p:nvCxnSpPr>
        <p:spPr>
          <a:xfrm>
            <a:off x="4572000" y="692696"/>
            <a:ext cx="22860" cy="42907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Rozvaha (bilance) v podnikatelské praxi </a:t>
            </a:r>
            <a:r>
              <a:rPr lang="cs-CZ" dirty="0" smtClean="0"/>
              <a:t>je v podobě závazného </a:t>
            </a:r>
            <a:r>
              <a:rPr lang="cs-CZ" b="1" dirty="0" smtClean="0"/>
              <a:t>tiskopisu, </a:t>
            </a:r>
            <a:r>
              <a:rPr lang="cs-CZ" dirty="0" smtClean="0"/>
              <a:t>který podniky, podnikatelé musí sestavovat.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Rozvaha pro potřeby výuky má tvar písmene T (tabulka)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 = P, nazýváme BILANČÍ PRINCIP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r>
              <a:rPr lang="cs-CZ" dirty="0" smtClean="0"/>
              <a:t>Aktiva 	       </a:t>
            </a:r>
            <a:r>
              <a:rPr lang="cs-CZ" b="1" dirty="0" smtClean="0"/>
              <a:t>ROZVAHA	</a:t>
            </a:r>
            <a:r>
              <a:rPr lang="cs-CZ" dirty="0" smtClean="0"/>
              <a:t>	Pasiva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sz="1400" b="1" dirty="0" smtClean="0"/>
              <a:t>peněžní prostředky           200.000,-   základní kapitál         200.000,-       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	</a:t>
            </a:r>
            <a:r>
              <a:rPr lang="cs-CZ" sz="1600" b="1" dirty="0" smtClean="0"/>
              <a:t>200.000 = </a:t>
            </a:r>
            <a:r>
              <a:rPr lang="cs-CZ" sz="1600" b="1" dirty="0" err="1" smtClean="0"/>
              <a:t>200.000</a:t>
            </a:r>
            <a:endParaRPr lang="cs-CZ" b="1" dirty="0" smtClean="0"/>
          </a:p>
          <a:p>
            <a:pPr>
              <a:buNone/>
            </a:pPr>
            <a:r>
              <a:rPr lang="cs-CZ" dirty="0" smtClean="0"/>
              <a:t>			   Aktiva  = Pasiva</a:t>
            </a:r>
            <a:endParaRPr lang="cs-CZ" dirty="0"/>
          </a:p>
        </p:txBody>
      </p:sp>
      <p:cxnSp>
        <p:nvCxnSpPr>
          <p:cNvPr id="13" name="Přímá spojovací čára 12"/>
          <p:cNvCxnSpPr/>
          <p:nvPr/>
        </p:nvCxnSpPr>
        <p:spPr>
          <a:xfrm flipV="1">
            <a:off x="827584" y="1484784"/>
            <a:ext cx="7416824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4355976" y="1556792"/>
            <a:ext cx="72008" cy="23042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Rozvahy (tiskopis)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AKTIVA: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smtClean="0"/>
              <a:t>PASIVA: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A.</a:t>
            </a:r>
            <a:r>
              <a:rPr lang="cs-CZ" dirty="0" smtClean="0"/>
              <a:t> Pohledávky za upsaný základní kap.</a:t>
            </a:r>
          </a:p>
          <a:p>
            <a:r>
              <a:rPr lang="cs-CZ" b="1" dirty="0" smtClean="0"/>
              <a:t>B.</a:t>
            </a:r>
            <a:r>
              <a:rPr lang="cs-CZ" dirty="0" smtClean="0"/>
              <a:t>(</a:t>
            </a:r>
            <a:r>
              <a:rPr lang="cs-CZ" b="1" dirty="0" smtClean="0"/>
              <a:t>DM</a:t>
            </a:r>
            <a:r>
              <a:rPr lang="cs-CZ" dirty="0" smtClean="0"/>
              <a:t>): B.I.  -DNM</a:t>
            </a:r>
          </a:p>
          <a:p>
            <a:r>
              <a:rPr lang="cs-CZ" dirty="0" smtClean="0"/>
              <a:t>             BII.  -DHM</a:t>
            </a:r>
          </a:p>
          <a:p>
            <a:r>
              <a:rPr lang="cs-CZ" dirty="0" smtClean="0"/>
              <a:t>             BIII. -DFM</a:t>
            </a:r>
          </a:p>
          <a:p>
            <a:r>
              <a:rPr lang="cs-CZ" b="1" dirty="0" smtClean="0"/>
              <a:t>C. (OM</a:t>
            </a:r>
            <a:r>
              <a:rPr lang="cs-CZ" dirty="0" smtClean="0"/>
              <a:t>):C.I. -Zásoby </a:t>
            </a:r>
          </a:p>
          <a:p>
            <a:r>
              <a:rPr lang="cs-CZ" dirty="0" smtClean="0"/>
              <a:t>             C.II. - Pohledávky…</a:t>
            </a:r>
          </a:p>
          <a:p>
            <a:r>
              <a:rPr lang="cs-CZ" dirty="0" smtClean="0"/>
              <a:t>	      C.IV. - KFM</a:t>
            </a:r>
          </a:p>
          <a:p>
            <a:r>
              <a:rPr lang="cs-CZ" b="1" dirty="0" smtClean="0"/>
              <a:t>D -</a:t>
            </a:r>
            <a:r>
              <a:rPr lang="cs-CZ" dirty="0" smtClean="0"/>
              <a:t> ostatní aktiva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/>
          </a:bodyPr>
          <a:lstStyle/>
          <a:p>
            <a:r>
              <a:rPr lang="cs-CZ" b="1" dirty="0" smtClean="0"/>
              <a:t>A. – Vlastní kapitál</a:t>
            </a:r>
          </a:p>
          <a:p>
            <a:r>
              <a:rPr lang="cs-CZ" dirty="0" smtClean="0"/>
              <a:t>A.I. - ZK</a:t>
            </a:r>
          </a:p>
          <a:p>
            <a:r>
              <a:rPr lang="cs-CZ" dirty="0" smtClean="0"/>
              <a:t>A.II.- Kapitálové fondy</a:t>
            </a:r>
          </a:p>
          <a:p>
            <a:r>
              <a:rPr lang="cs-CZ" dirty="0" smtClean="0"/>
              <a:t>A.III....</a:t>
            </a:r>
          </a:p>
          <a:p>
            <a:r>
              <a:rPr lang="cs-CZ" dirty="0" smtClean="0"/>
              <a:t>A.IV. - VH minulých let</a:t>
            </a:r>
          </a:p>
          <a:p>
            <a:r>
              <a:rPr lang="cs-CZ" dirty="0" smtClean="0"/>
              <a:t>AV. – VH běžného ob.</a:t>
            </a:r>
          </a:p>
          <a:p>
            <a:r>
              <a:rPr lang="cs-CZ" b="1" dirty="0" smtClean="0"/>
              <a:t>B. – Cizí zdroje….</a:t>
            </a:r>
          </a:p>
          <a:p>
            <a:r>
              <a:rPr lang="cs-CZ" dirty="0" smtClean="0"/>
              <a:t>B.I….</a:t>
            </a:r>
          </a:p>
          <a:p>
            <a:r>
              <a:rPr lang="cs-CZ" b="1" dirty="0" smtClean="0"/>
              <a:t>C.</a:t>
            </a:r>
            <a:r>
              <a:rPr lang="cs-CZ" dirty="0" smtClean="0"/>
              <a:t> – ostatní pasiva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dirty="0" smtClean="0"/>
              <a:t>ROZVAHOVÝ DEN </a:t>
            </a:r>
            <a:r>
              <a:rPr lang="cs-CZ" dirty="0" smtClean="0"/>
              <a:t>= den, ke kterému sestavujeme rozvahu.</a:t>
            </a:r>
          </a:p>
          <a:p>
            <a:endParaRPr lang="cs-CZ" dirty="0" smtClean="0"/>
          </a:p>
          <a:p>
            <a:r>
              <a:rPr lang="cs-CZ" b="1" dirty="0" smtClean="0"/>
              <a:t>AKTIVUM</a:t>
            </a:r>
            <a:r>
              <a:rPr lang="cs-CZ" dirty="0" smtClean="0"/>
              <a:t> = jednotlivé položky aktiv.</a:t>
            </a:r>
          </a:p>
          <a:p>
            <a:endParaRPr lang="cs-CZ" dirty="0" smtClean="0"/>
          </a:p>
          <a:p>
            <a:r>
              <a:rPr lang="cs-CZ" b="1" dirty="0" smtClean="0"/>
              <a:t>PASIVUM</a:t>
            </a:r>
            <a:r>
              <a:rPr lang="cs-CZ" dirty="0" smtClean="0"/>
              <a:t> = jednotlivé položky pasiv.</a:t>
            </a:r>
          </a:p>
          <a:p>
            <a:endParaRPr lang="cs-CZ" dirty="0" smtClean="0"/>
          </a:p>
          <a:p>
            <a:r>
              <a:rPr lang="cs-CZ" b="1" dirty="0" smtClean="0"/>
              <a:t>ROZVAHOVÉ STAVY </a:t>
            </a:r>
            <a:r>
              <a:rPr lang="cs-CZ" dirty="0" smtClean="0"/>
              <a:t>= peněžní vyjádření  A,P.</a:t>
            </a:r>
          </a:p>
          <a:p>
            <a:endParaRPr lang="cs-CZ" dirty="0" smtClean="0"/>
          </a:p>
          <a:p>
            <a:r>
              <a:rPr lang="cs-CZ" b="1" dirty="0" smtClean="0"/>
              <a:t>Z rozvahy zjistíme VH </a:t>
            </a:r>
            <a:r>
              <a:rPr lang="cs-CZ" dirty="0" smtClean="0"/>
              <a:t>(výsledek</a:t>
            </a:r>
            <a:r>
              <a:rPr lang="cs-CZ" b="1" dirty="0" smtClean="0"/>
              <a:t> </a:t>
            </a:r>
            <a:r>
              <a:rPr lang="cs-CZ" dirty="0" smtClean="0"/>
              <a:t>hospodaření)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PROCVIČOVÁNÍ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1) Co je rozvaha?</a:t>
            </a:r>
          </a:p>
          <a:p>
            <a:r>
              <a:rPr lang="cs-CZ" b="1" dirty="0" smtClean="0"/>
              <a:t>2) Charakterizujte aktiva.</a:t>
            </a:r>
          </a:p>
          <a:p>
            <a:r>
              <a:rPr lang="cs-CZ" b="1" dirty="0" smtClean="0"/>
              <a:t>3) Jak členíme aktiva v podnikatelské praxi?</a:t>
            </a:r>
          </a:p>
          <a:p>
            <a:r>
              <a:rPr lang="cs-CZ" b="1" dirty="0" smtClean="0"/>
              <a:t>4) Charakterizujte pasiva.</a:t>
            </a:r>
          </a:p>
          <a:p>
            <a:r>
              <a:rPr lang="cs-CZ" b="1" dirty="0" smtClean="0"/>
              <a:t>5) Jmenujte pasiva.</a:t>
            </a:r>
          </a:p>
          <a:p>
            <a:r>
              <a:rPr lang="cs-CZ" b="1" dirty="0" smtClean="0"/>
              <a:t>6) V jakých jednotkách se vykazují jednotlivá aktiva, pasiva?</a:t>
            </a:r>
          </a:p>
          <a:p>
            <a:r>
              <a:rPr lang="cs-CZ" b="1" dirty="0" smtClean="0"/>
              <a:t>7) Jakou podobu má rozvaha                   v podnikatelské praxi?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Použité zdroje:</a:t>
            </a:r>
          </a:p>
          <a:p>
            <a:endParaRPr lang="cs-CZ" b="1" dirty="0" smtClean="0"/>
          </a:p>
          <a:p>
            <a:r>
              <a:rPr lang="cs-CZ" dirty="0" smtClean="0"/>
              <a:t>Zákon o účetnictví č. 563/1991 Sb.,       novela č. 503/2012 Sb.</a:t>
            </a:r>
          </a:p>
          <a:p>
            <a:r>
              <a:rPr lang="cs-CZ" dirty="0" smtClean="0"/>
              <a:t>Vzorový účtový rozvrh 2013</a:t>
            </a:r>
          </a:p>
          <a:p>
            <a:r>
              <a:rPr lang="cs-CZ" dirty="0" smtClean="0"/>
              <a:t>Rozvaha a výsledovka 2013</a:t>
            </a:r>
          </a:p>
          <a:p>
            <a:r>
              <a:rPr lang="cs-CZ" dirty="0" smtClean="0"/>
              <a:t>Pavel </a:t>
            </a:r>
            <a:r>
              <a:rPr lang="cs-CZ" dirty="0" err="1" smtClean="0"/>
              <a:t>Štohl</a:t>
            </a:r>
            <a:r>
              <a:rPr lang="cs-CZ" dirty="0" smtClean="0"/>
              <a:t>,Učebnice účetnictví 2012         pro střední školy a veřejnost, 1. díl. Znojmo, 2012</a:t>
            </a:r>
          </a:p>
          <a:p>
            <a:r>
              <a:rPr lang="cs-CZ" dirty="0" smtClean="0"/>
              <a:t>Obrázek </a:t>
            </a:r>
            <a:r>
              <a:rPr lang="cs-CZ" dirty="0" smtClean="0"/>
              <a:t>– klipart – www.office.</a:t>
            </a:r>
            <a:r>
              <a:rPr lang="cs-CZ" smtClean="0"/>
              <a:t>microsoft.com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235</TotalTime>
  <Words>453</Words>
  <Application>Microsoft Office PowerPoint</Application>
  <PresentationFormat>Předvádění na obrazovce (4:3)</PresentationFormat>
  <Paragraphs>108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Aspekt</vt:lpstr>
      <vt:lpstr>Snímek 1</vt:lpstr>
      <vt:lpstr>Snímek 2</vt:lpstr>
      <vt:lpstr>1.ROZVAHA  (základní pojmy)</vt:lpstr>
      <vt:lpstr>Osnova:</vt:lpstr>
      <vt:lpstr>Co je rozvaha</vt:lpstr>
      <vt:lpstr>Co je rozvaha (schéma)</vt:lpstr>
      <vt:lpstr>Snímek 7</vt:lpstr>
      <vt:lpstr>A = P, nazýváme BILANČÍ PRINCIP</vt:lpstr>
      <vt:lpstr>Ukázka Rozvahy (tiskopis)</vt:lpstr>
      <vt:lpstr>Snímek 10</vt:lpstr>
      <vt:lpstr>PROCVIČOVÁNÍ</vt:lpstr>
      <vt:lpstr>Snímek 12</vt:lpstr>
    </vt:vector>
  </TitlesOfParts>
  <Company>OA Hořice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OA Hořice</dc:creator>
  <cp:lastModifiedBy>Dum</cp:lastModifiedBy>
  <cp:revision>32</cp:revision>
  <dcterms:created xsi:type="dcterms:W3CDTF">2012-01-05T10:54:57Z</dcterms:created>
  <dcterms:modified xsi:type="dcterms:W3CDTF">2014-02-15T15:22:50Z</dcterms:modified>
</cp:coreProperties>
</file>