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67" r:id="rId2"/>
    <p:sldId id="266" r:id="rId3"/>
    <p:sldId id="256" r:id="rId4"/>
    <p:sldId id="261" r:id="rId5"/>
    <p:sldId id="262" r:id="rId6"/>
    <p:sldId id="263" r:id="rId7"/>
    <p:sldId id="264" r:id="rId8"/>
    <p:sldId id="257" r:id="rId9"/>
    <p:sldId id="258" r:id="rId10"/>
    <p:sldId id="259" r:id="rId11"/>
    <p:sldId id="260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61" autoAdjust="0"/>
    <p:restoredTop sz="94667" autoAdjust="0"/>
  </p:normalViewPr>
  <p:slideViewPr>
    <p:cSldViewPr>
      <p:cViewPr varScale="1">
        <p:scale>
          <a:sx n="103" d="100"/>
          <a:sy n="103" d="100"/>
        </p:scale>
        <p:origin x="-22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624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43CF2B-1BB1-4638-9BC9-5F375E12DB1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37C517-8980-40B1-BED2-D77D6B22DC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AE8D6A1E-5C77-4E50-A6A8-999C43C0919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98C0DCE-11F2-4E4C-ACD5-36AEE51BE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D6A1E-5C77-4E50-A6A8-999C43C0919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C0DCE-11F2-4E4C-ACD5-36AEE51BE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AE8D6A1E-5C77-4E50-A6A8-999C43C0919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98C0DCE-11F2-4E4C-ACD5-36AEE51BE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D6A1E-5C77-4E50-A6A8-999C43C0919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C0DCE-11F2-4E4C-ACD5-36AEE51BE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D6A1E-5C77-4E50-A6A8-999C43C0919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C0DCE-11F2-4E4C-ACD5-36AEE51BE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D6A1E-5C77-4E50-A6A8-999C43C0919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C0DCE-11F2-4E4C-ACD5-36AEE51BE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D6A1E-5C77-4E50-A6A8-999C43C0919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C0DCE-11F2-4E4C-ACD5-36AEE51BE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D6A1E-5C77-4E50-A6A8-999C43C0919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C0DCE-11F2-4E4C-ACD5-36AEE51BE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D6A1E-5C77-4E50-A6A8-999C43C0919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C0DCE-11F2-4E4C-ACD5-36AEE51BE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D6A1E-5C77-4E50-A6A8-999C43C0919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C0DCE-11F2-4E4C-ACD5-36AEE51BE9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D6A1E-5C77-4E50-A6A8-999C43C0919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8C0DCE-11F2-4E4C-ACD5-36AEE51BE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E8D6A1E-5C77-4E50-A6A8-999C43C0919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98C0DCE-11F2-4E4C-ACD5-36AEE51BE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760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Aktiva, pasiva – VY_32_INOVACE_01.01.03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Procvičování a opakování aktiv, pasiv (charakteristika, členění, zatřídění) formou ústní </a:t>
            </a:r>
            <a:r>
              <a:rPr lang="cs-CZ" smtClean="0"/>
              <a:t>či písemnou.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3. Aktiva, pasiva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procvičování</a:t>
            </a:r>
            <a:endParaRPr lang="cs-CZ" b="1" dirty="0"/>
          </a:p>
        </p:txBody>
      </p:sp>
      <p:pic>
        <p:nvPicPr>
          <p:cNvPr id="1032" name="Picture 8" descr="C:\Users\jana\AppData\Local\Microsoft\Windows\Temporary Internet Files\Content.IE5\HO1TEOS2\MC9002999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688" y="1017588"/>
            <a:ext cx="1857375" cy="18557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b="1" u="sng" dirty="0" smtClean="0"/>
              <a:t>1. Příklad (aktiva)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1. Jak členíme aktiva?</a:t>
            </a:r>
          </a:p>
          <a:p>
            <a:r>
              <a:rPr lang="cs-CZ" dirty="0" smtClean="0"/>
              <a:t>2. Vysvětlete, co znamená pohledávka za upsaný kapitál? Které obchodní společnosti používají toto aktivum?</a:t>
            </a:r>
          </a:p>
          <a:p>
            <a:r>
              <a:rPr lang="cs-CZ" dirty="0" smtClean="0"/>
              <a:t>3. Jak členíme dlouhodobý majetek? Uveďte konkrétní příklady.</a:t>
            </a:r>
          </a:p>
          <a:p>
            <a:r>
              <a:rPr lang="cs-CZ" dirty="0" smtClean="0"/>
              <a:t>4. Jak členíme oběžný majetek?</a:t>
            </a:r>
          </a:p>
          <a:p>
            <a:r>
              <a:rPr lang="cs-CZ" dirty="0" smtClean="0"/>
              <a:t>5. Charakterizujte obecně pohledávku podniku, podnikatele.</a:t>
            </a:r>
          </a:p>
          <a:p>
            <a:r>
              <a:rPr lang="cs-CZ" dirty="0" smtClean="0"/>
              <a:t>6. Jaký  je rozdíl mezi dlouhodobou a krátkodobou pohledávkou?</a:t>
            </a:r>
          </a:p>
          <a:p>
            <a:r>
              <a:rPr lang="cs-CZ" dirty="0" smtClean="0"/>
              <a:t>7. Vysvětlete, co znamená pohledávka z obchodního vztahu, kdy vzniká, jaký účetní doklad ji dokládá?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8) Vysvětlete, kdy vzniká pohledávka za zaměstnancem?</a:t>
            </a:r>
          </a:p>
          <a:p>
            <a:r>
              <a:rPr lang="cs-CZ" dirty="0" smtClean="0"/>
              <a:t>9) Vysvětlete, kdy vzniká pohledávka za pojišťovnou?</a:t>
            </a:r>
          </a:p>
          <a:p>
            <a:r>
              <a:rPr lang="cs-CZ" dirty="0" smtClean="0"/>
              <a:t>10) Vysvětlete, zda může mít podnik, podnikatel pohledávku za finančním úřadem?</a:t>
            </a:r>
          </a:p>
          <a:p>
            <a:r>
              <a:rPr lang="cs-CZ" dirty="0" smtClean="0"/>
              <a:t>11) Co řadíme do krátkodobého finančního majetku?</a:t>
            </a:r>
          </a:p>
          <a:p>
            <a:r>
              <a:rPr lang="cs-CZ" dirty="0" smtClean="0"/>
              <a:t>12) Co řadíme do cenin?</a:t>
            </a:r>
          </a:p>
          <a:p>
            <a:r>
              <a:rPr lang="cs-CZ" dirty="0" smtClean="0"/>
              <a:t>13) Co patří do krátkodobých cenných papírů?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u="sng" dirty="0" smtClean="0"/>
              <a:t>2. Příklad (pasiva)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1) Charakterizujte pasiva.</a:t>
            </a:r>
          </a:p>
          <a:p>
            <a:r>
              <a:rPr lang="cs-CZ" dirty="0" smtClean="0"/>
              <a:t>2) Pasiva se člení na dvě skupiny, které?</a:t>
            </a:r>
          </a:p>
          <a:p>
            <a:r>
              <a:rPr lang="cs-CZ" dirty="0" smtClean="0"/>
              <a:t>3) Vysvětlete, co je základní kapitál. Které obchodní společnosti ho tvoří povinně? Jaká je minimální výše základního kapitálu v obchodních společnostech?</a:t>
            </a:r>
          </a:p>
          <a:p>
            <a:r>
              <a:rPr lang="cs-CZ" dirty="0" smtClean="0"/>
              <a:t>4) Charakterizujte zákonný rezervní fond (z čeho je tvořen, k čemu slouží, které společnosti ho tvoří, je to povinný fond,  je to vlastní či cizí zdroj financování)?</a:t>
            </a:r>
          </a:p>
          <a:p>
            <a:r>
              <a:rPr lang="cs-CZ" dirty="0" smtClean="0"/>
              <a:t>5) Který podnik musí povinně tvořit nedělitelný fond?</a:t>
            </a:r>
          </a:p>
          <a:p>
            <a:r>
              <a:rPr lang="cs-CZ" dirty="0" smtClean="0"/>
              <a:t>6) Jak se obecně vypočítá výsledek hospodaření  běžného účetního období?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7)  Co je to VH minulých let, proč ho obchodní společnosti vytváří?</a:t>
            </a:r>
          </a:p>
          <a:p>
            <a:r>
              <a:rPr lang="cs-CZ" dirty="0" smtClean="0"/>
              <a:t>8) Charakterizujte závazky z obchodních vztahů, kdy vznikají, který účetní doklad je zachycuje?</a:t>
            </a:r>
          </a:p>
          <a:p>
            <a:r>
              <a:rPr lang="cs-CZ" dirty="0" smtClean="0"/>
              <a:t>9) Kdy vznikají závazky k zaměstnancům?</a:t>
            </a:r>
          </a:p>
          <a:p>
            <a:r>
              <a:rPr lang="cs-CZ" dirty="0" smtClean="0"/>
              <a:t>10) Kdy vznikají závazky ke společníkům v s. r. o.?</a:t>
            </a:r>
          </a:p>
          <a:p>
            <a:r>
              <a:rPr lang="cs-CZ" dirty="0" smtClean="0"/>
              <a:t>11) Charakterizujte závazky podniku, podnikatele            k finančnímu úřadu?</a:t>
            </a:r>
          </a:p>
          <a:p>
            <a:r>
              <a:rPr lang="cs-CZ" dirty="0" smtClean="0"/>
              <a:t>12) Charakterizujte  závazky ke zdravotním pojišťovnám, ke správě sociálního zabezpečení.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u="sng" dirty="0" smtClean="0"/>
              <a:t>3. příklad: Rozhodněte, zda se jedná o aktiva    či pasiva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Pozemek</a:t>
            </a:r>
          </a:p>
          <a:p>
            <a:r>
              <a:rPr lang="cs-CZ" b="1" dirty="0" smtClean="0"/>
              <a:t>Ztráta z minulých let</a:t>
            </a:r>
          </a:p>
          <a:p>
            <a:r>
              <a:rPr lang="cs-CZ" b="1" dirty="0" smtClean="0"/>
              <a:t>Úvěr u komerční banky</a:t>
            </a:r>
          </a:p>
          <a:p>
            <a:r>
              <a:rPr lang="cs-CZ" b="1" dirty="0" smtClean="0"/>
              <a:t>Poštovní známky</a:t>
            </a:r>
          </a:p>
          <a:p>
            <a:r>
              <a:rPr lang="cs-CZ" b="1" dirty="0" smtClean="0"/>
              <a:t>Cenné papíry</a:t>
            </a:r>
          </a:p>
          <a:p>
            <a:r>
              <a:rPr lang="cs-CZ" b="1" dirty="0" smtClean="0"/>
              <a:t>Nevyplacená mzda zaměstnanci</a:t>
            </a:r>
          </a:p>
          <a:p>
            <a:r>
              <a:rPr lang="cs-CZ" b="1" dirty="0" smtClean="0"/>
              <a:t>Zboží na skladě</a:t>
            </a:r>
          </a:p>
          <a:p>
            <a:r>
              <a:rPr lang="cs-CZ" b="1" dirty="0" smtClean="0"/>
              <a:t>Prodej výrobků na fakturu</a:t>
            </a:r>
          </a:p>
          <a:p>
            <a:r>
              <a:rPr lang="cs-CZ" b="1" dirty="0" smtClean="0"/>
              <a:t>Nezaplacená daň z příjmů za podnik</a:t>
            </a:r>
          </a:p>
          <a:p>
            <a:r>
              <a:rPr lang="cs-CZ" b="1" dirty="0" smtClean="0"/>
              <a:t>Dopravní prostředek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Aktiva, pasiva: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Základní kapitál akciové společnosti</a:t>
            </a:r>
          </a:p>
          <a:p>
            <a:r>
              <a:rPr lang="cs-CZ" b="1" dirty="0" smtClean="0"/>
              <a:t>Obaly na skladě</a:t>
            </a:r>
          </a:p>
          <a:p>
            <a:r>
              <a:rPr lang="cs-CZ" b="1" dirty="0" smtClean="0"/>
              <a:t>Zákonný rezervní fond</a:t>
            </a:r>
          </a:p>
          <a:p>
            <a:r>
              <a:rPr lang="cs-CZ" b="1" dirty="0" smtClean="0"/>
              <a:t>Výrobní linka</a:t>
            </a:r>
          </a:p>
          <a:p>
            <a:r>
              <a:rPr lang="cs-CZ" b="1" dirty="0" smtClean="0"/>
              <a:t>Patenty, licence</a:t>
            </a:r>
          </a:p>
          <a:p>
            <a:r>
              <a:rPr lang="cs-CZ" b="1" dirty="0" smtClean="0"/>
              <a:t>Výsledek hospodaření akciové společnosti</a:t>
            </a:r>
          </a:p>
          <a:p>
            <a:r>
              <a:rPr lang="cs-CZ" b="1" dirty="0" smtClean="0"/>
              <a:t>Nezaplacená faktura za nákup zboží</a:t>
            </a:r>
          </a:p>
          <a:p>
            <a:r>
              <a:rPr lang="cs-CZ" b="1" dirty="0" smtClean="0"/>
              <a:t>Přeplatek DPH</a:t>
            </a:r>
          </a:p>
          <a:p>
            <a:r>
              <a:rPr lang="cs-CZ" b="1" dirty="0" smtClean="0"/>
              <a:t>Nezaplacená silniční daň</a:t>
            </a:r>
          </a:p>
          <a:p>
            <a:r>
              <a:rPr lang="cs-CZ" b="1" dirty="0" smtClean="0"/>
              <a:t>Půjčka od jiného podniku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Aktiva, pasiva: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Prodej nepotřebného materiálu na fakturu</a:t>
            </a:r>
          </a:p>
          <a:p>
            <a:r>
              <a:rPr lang="cs-CZ" b="1" dirty="0" smtClean="0"/>
              <a:t>Základní kapitál společnosti s ručením omezeným</a:t>
            </a:r>
          </a:p>
          <a:p>
            <a:r>
              <a:rPr lang="cs-CZ" b="1" dirty="0" smtClean="0"/>
              <a:t>Stravenky do provozoven veřejného stravování</a:t>
            </a:r>
          </a:p>
          <a:p>
            <a:r>
              <a:rPr lang="cs-CZ" b="1" dirty="0" smtClean="0"/>
              <a:t>Fondy tvořené z čistého zisku</a:t>
            </a:r>
          </a:p>
          <a:p>
            <a:r>
              <a:rPr lang="cs-CZ" b="1" dirty="0" smtClean="0"/>
              <a:t>Nedělitelný fond (u družstva)</a:t>
            </a:r>
          </a:p>
          <a:p>
            <a:r>
              <a:rPr lang="cs-CZ" b="1" dirty="0" smtClean="0"/>
              <a:t>Dodávkový automobil</a:t>
            </a:r>
          </a:p>
          <a:p>
            <a:r>
              <a:rPr lang="cs-CZ" b="1" dirty="0" smtClean="0"/>
              <a:t>Dlouhodobý úvěr u banky</a:t>
            </a:r>
          </a:p>
          <a:p>
            <a:r>
              <a:rPr lang="cs-CZ" b="1" dirty="0" smtClean="0"/>
              <a:t>Pracovní stroj</a:t>
            </a:r>
          </a:p>
          <a:p>
            <a:r>
              <a:rPr lang="cs-CZ" b="1" dirty="0" smtClean="0"/>
              <a:t>Zisk z minulých let</a:t>
            </a:r>
          </a:p>
          <a:p>
            <a:r>
              <a:rPr lang="cs-CZ" b="1" dirty="0" smtClean="0"/>
              <a:t>Pohledávka za upsaný nesplacený ZK akciové společnosti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u="sng" dirty="0" smtClean="0"/>
              <a:t>4. Příklad:  </a:t>
            </a:r>
            <a:r>
              <a:rPr lang="cs-CZ" b="1" dirty="0" smtClean="0"/>
              <a:t>Aktiva (DM, OM), pasiva (vlastní, cizí)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1) soustruh</a:t>
            </a:r>
          </a:p>
          <a:p>
            <a:r>
              <a:rPr lang="cs-CZ" dirty="0" smtClean="0"/>
              <a:t>2) programové vybavení</a:t>
            </a:r>
          </a:p>
          <a:p>
            <a:r>
              <a:rPr lang="cs-CZ" dirty="0" smtClean="0"/>
              <a:t>3) základní kapitál</a:t>
            </a:r>
          </a:p>
          <a:p>
            <a:r>
              <a:rPr lang="cs-CZ" dirty="0" smtClean="0"/>
              <a:t>4) zisk běžného roku</a:t>
            </a:r>
          </a:p>
          <a:p>
            <a:r>
              <a:rPr lang="cs-CZ" dirty="0" smtClean="0"/>
              <a:t>5) materiál</a:t>
            </a:r>
          </a:p>
          <a:p>
            <a:r>
              <a:rPr lang="cs-CZ" dirty="0" smtClean="0"/>
              <a:t>6) nezaplacená silniční daň</a:t>
            </a:r>
          </a:p>
          <a:p>
            <a:r>
              <a:rPr lang="cs-CZ" dirty="0" smtClean="0"/>
              <a:t>7) budova</a:t>
            </a:r>
          </a:p>
          <a:p>
            <a:r>
              <a:rPr lang="cs-CZ" dirty="0" smtClean="0"/>
              <a:t>8) přeplatek daně </a:t>
            </a:r>
          </a:p>
          <a:p>
            <a:r>
              <a:rPr lang="cs-CZ" dirty="0" smtClean="0"/>
              <a:t>9) půjčka od fyzické osoby</a:t>
            </a:r>
          </a:p>
          <a:p>
            <a:r>
              <a:rPr lang="cs-CZ" dirty="0" smtClean="0"/>
              <a:t>10) akcie, které má podnik již 3 roky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novela č. 503/2012 Sb.</a:t>
            </a:r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pro střední školy    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– www.office.</a:t>
            </a:r>
            <a:r>
              <a:rPr lang="cs-CZ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98</TotalTime>
  <Words>671</Words>
  <Application>Microsoft Office PowerPoint</Application>
  <PresentationFormat>Předvádění na obrazovce (4:3)</PresentationFormat>
  <Paragraphs>101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Původ</vt:lpstr>
      <vt:lpstr>Snímek 1</vt:lpstr>
      <vt:lpstr>Anotace</vt:lpstr>
      <vt:lpstr>3. Aktiva, pasiva</vt:lpstr>
      <vt:lpstr>1. Příklad (aktiva)</vt:lpstr>
      <vt:lpstr>Snímek 5</vt:lpstr>
      <vt:lpstr>2. Příklad (pasiva)</vt:lpstr>
      <vt:lpstr>Snímek 7</vt:lpstr>
      <vt:lpstr>3. příklad: Rozhodněte, zda se jedná o aktiva    či pasiva:</vt:lpstr>
      <vt:lpstr>Aktiva, pasiva:</vt:lpstr>
      <vt:lpstr>Aktiva, pasiva:</vt:lpstr>
      <vt:lpstr>4. Příklad:  Aktiva (DM, OM), pasiva (vlastní, cizí)</vt:lpstr>
      <vt:lpstr>Použité zdroje:</vt:lpstr>
    </vt:vector>
  </TitlesOfParts>
  <Company>OA Hořice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OA Hořice</dc:creator>
  <cp:lastModifiedBy>Dum</cp:lastModifiedBy>
  <cp:revision>14</cp:revision>
  <dcterms:created xsi:type="dcterms:W3CDTF">2013-01-17T10:08:52Z</dcterms:created>
  <dcterms:modified xsi:type="dcterms:W3CDTF">2014-02-15T15:26:49Z</dcterms:modified>
</cp:coreProperties>
</file>