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7" r:id="rId2"/>
    <p:sldId id="265" r:id="rId3"/>
    <p:sldId id="256" r:id="rId4"/>
    <p:sldId id="268" r:id="rId5"/>
    <p:sldId id="260" r:id="rId6"/>
    <p:sldId id="261" r:id="rId7"/>
    <p:sldId id="257" r:id="rId8"/>
    <p:sldId id="258" r:id="rId9"/>
    <p:sldId id="259" r:id="rId10"/>
    <p:sldId id="263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22136-E4D5-4893-AC9C-9EA17894E5B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77DD32-0ABD-4B91-B656-2F151F9C81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77DD32-0ABD-4B91-B656-2F151F9C818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CDBB6DD-7A63-4589-9BEA-13660607600A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C138CD-83FA-4682-A4A6-5C4166A02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Sestavování rozvahy – VY_32_INOVACE_01.01.04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   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Vysvětlení a procvičování sestavování rozvahy         do tabulky.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 Black" pitchFamily="34" charset="0"/>
              </a:rPr>
              <a:t>4. SESTAVENÍ ROZVAHY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7" name="Picture 3" descr="C:\Users\jana\AppData\Local\Microsoft\Windows\Temporary Internet Files\Content.IE5\9J1A9LY3\MC9003248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6627" y="2879903"/>
            <a:ext cx="1850746" cy="10981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Osnova: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Výklad – sestavení rozvahy do tabulky (zadání  příkladu a  jeho řešení)</a:t>
            </a:r>
          </a:p>
          <a:p>
            <a:endParaRPr lang="cs-CZ" b="1" dirty="0" smtClean="0"/>
          </a:p>
          <a:p>
            <a:r>
              <a:rPr lang="cs-CZ" b="1" dirty="0" smtClean="0"/>
              <a:t>2) Procvičování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1. Příklad - zadání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Podnik ATOS, s. r. o. vykazuje na počátku podnikání k 1. 1. tato aktiva, pasiva (v tis. Kč):</a:t>
            </a:r>
          </a:p>
          <a:p>
            <a:r>
              <a:rPr lang="cs-CZ" dirty="0" smtClean="0"/>
              <a:t>Peníze na bankovním účtu (BÚ)		300,- Kč</a:t>
            </a:r>
          </a:p>
          <a:p>
            <a:r>
              <a:rPr lang="cs-CZ" dirty="0" smtClean="0"/>
              <a:t>Materiál a skladě 				 100,- Kč</a:t>
            </a:r>
          </a:p>
          <a:p>
            <a:r>
              <a:rPr lang="cs-CZ" dirty="0" smtClean="0"/>
              <a:t>Úvěr u komerční banky			 500,- Kč</a:t>
            </a:r>
          </a:p>
          <a:p>
            <a:r>
              <a:rPr lang="cs-CZ" dirty="0" smtClean="0"/>
              <a:t>Základní kapitál 				 300,- Kč</a:t>
            </a:r>
          </a:p>
          <a:p>
            <a:r>
              <a:rPr lang="cs-CZ" dirty="0" smtClean="0"/>
              <a:t>Dopravní prostředky 				 400,-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1. Příklad - řešení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/>
              <a:t>Zahajovací rozvaha ATOS, s. r. o. k 1.1… (tis. Kč)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Peníze na BÚ      300,-	    ZK			300,-</a:t>
            </a:r>
          </a:p>
          <a:p>
            <a:r>
              <a:rPr lang="cs-CZ" dirty="0" smtClean="0"/>
              <a:t>Materiál 		 100,-	    Úvěr                     500,-</a:t>
            </a:r>
          </a:p>
          <a:p>
            <a:r>
              <a:rPr lang="cs-CZ" dirty="0" smtClean="0"/>
              <a:t>Dopravní </a:t>
            </a:r>
            <a:r>
              <a:rPr lang="cs-CZ" dirty="0" err="1" smtClean="0"/>
              <a:t>pr</a:t>
            </a:r>
            <a:r>
              <a:rPr lang="cs-CZ" dirty="0" smtClean="0"/>
              <a:t>. 	 400,-	</a:t>
            </a:r>
          </a:p>
          <a:p>
            <a:pPr>
              <a:buNone/>
            </a:pPr>
            <a:r>
              <a:rPr lang="cs-CZ" dirty="0" smtClean="0"/>
              <a:t>     			</a:t>
            </a:r>
            <a:r>
              <a:rPr lang="cs-CZ" b="1" dirty="0" smtClean="0"/>
              <a:t>800,-</a:t>
            </a:r>
            <a:r>
              <a:rPr lang="cs-CZ" dirty="0" smtClean="0"/>
              <a:t>			</a:t>
            </a:r>
            <a:r>
              <a:rPr lang="cs-CZ" b="1" dirty="0" err="1" smtClean="0"/>
              <a:t>800</a:t>
            </a:r>
            <a:r>
              <a:rPr lang="cs-CZ" b="1" dirty="0" smtClean="0"/>
              <a:t>,-</a:t>
            </a:r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			      </a:t>
            </a:r>
            <a:r>
              <a:rPr lang="cs-CZ" b="1" dirty="0" smtClean="0"/>
              <a:t>A     =   P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560" y="2132856"/>
            <a:ext cx="7488832" cy="0"/>
          </a:xfrm>
          <a:prstGeom prst="line">
            <a:avLst/>
          </a:prstGeom>
          <a:ln w="5715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83968" y="2204864"/>
            <a:ext cx="72008" cy="2880320"/>
          </a:xfrm>
          <a:prstGeom prst="line">
            <a:avLst/>
          </a:prstGeom>
          <a:ln w="539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39552" y="4077072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499992" y="3501008"/>
            <a:ext cx="28803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2. Příklad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Podnik ALF, a.s. má tato aktiva a pasiva</a:t>
            </a:r>
            <a:r>
              <a:rPr lang="cs-CZ" dirty="0" smtClean="0"/>
              <a:t>: (Kč)</a:t>
            </a:r>
          </a:p>
          <a:p>
            <a:r>
              <a:rPr lang="cs-CZ" dirty="0" smtClean="0"/>
              <a:t>Budovu 				2 600 000,-</a:t>
            </a:r>
          </a:p>
          <a:p>
            <a:r>
              <a:rPr lang="cs-CZ" dirty="0" smtClean="0"/>
              <a:t>Pozemek		               	   450 000,-</a:t>
            </a:r>
          </a:p>
          <a:p>
            <a:r>
              <a:rPr lang="cs-CZ" dirty="0" smtClean="0"/>
              <a:t>Zásoba materiálu	   	   320 000,-</a:t>
            </a:r>
          </a:p>
          <a:p>
            <a:r>
              <a:rPr lang="cs-CZ" dirty="0" smtClean="0"/>
              <a:t>Úvěr u banky			1 000 </a:t>
            </a:r>
            <a:r>
              <a:rPr lang="cs-CZ" dirty="0" err="1" smtClean="0"/>
              <a:t>000</a:t>
            </a:r>
            <a:r>
              <a:rPr lang="cs-CZ" dirty="0" smtClean="0"/>
              <a:t>,-</a:t>
            </a:r>
          </a:p>
          <a:p>
            <a:r>
              <a:rPr lang="cs-CZ" dirty="0" smtClean="0"/>
              <a:t>Závazky  k dodavateli	   	   350 000,-</a:t>
            </a:r>
          </a:p>
          <a:p>
            <a:r>
              <a:rPr lang="cs-CZ" dirty="0" smtClean="0"/>
              <a:t>Peníze na BÚ 		              120 000,-</a:t>
            </a:r>
          </a:p>
          <a:p>
            <a:r>
              <a:rPr lang="cs-CZ" dirty="0" smtClean="0"/>
              <a:t>Závazky k zaměstnancům        490 000,-</a:t>
            </a:r>
          </a:p>
          <a:p>
            <a:r>
              <a:rPr lang="cs-CZ" dirty="0" smtClean="0"/>
              <a:t>ZK					   ???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3. Příklad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Podnik OTTO, s. r. o. má tato aktiva a pasiva: (tis. Kč)</a:t>
            </a:r>
          </a:p>
          <a:p>
            <a:r>
              <a:rPr lang="cs-CZ" dirty="0" smtClean="0"/>
              <a:t>Peníze na BÚ 				400,-	</a:t>
            </a:r>
          </a:p>
          <a:p>
            <a:r>
              <a:rPr lang="cs-CZ" dirty="0" smtClean="0"/>
              <a:t>Závazky k dodavateli			 130,-</a:t>
            </a:r>
          </a:p>
          <a:p>
            <a:r>
              <a:rPr lang="cs-CZ" dirty="0" smtClean="0"/>
              <a:t>Budovy 				         1 200,-</a:t>
            </a:r>
          </a:p>
          <a:p>
            <a:r>
              <a:rPr lang="cs-CZ" dirty="0" smtClean="0"/>
              <a:t>Materiál 					 100,-</a:t>
            </a:r>
          </a:p>
          <a:p>
            <a:r>
              <a:rPr lang="cs-CZ" dirty="0" smtClean="0"/>
              <a:t>Úvěr u banky		                       800,-</a:t>
            </a:r>
          </a:p>
          <a:p>
            <a:r>
              <a:rPr lang="cs-CZ" dirty="0" smtClean="0"/>
              <a:t>Závazky k FÚ		                        210,-</a:t>
            </a:r>
          </a:p>
          <a:p>
            <a:r>
              <a:rPr lang="cs-CZ" dirty="0" smtClean="0"/>
              <a:t>Pohledávky		                        150,-</a:t>
            </a:r>
          </a:p>
          <a:p>
            <a:r>
              <a:rPr lang="cs-CZ" dirty="0" smtClean="0"/>
              <a:t>ZK						   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4. Příklad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34471"/>
                <a:gridCol w="336976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Aktiva, pasiva </a:t>
                      </a:r>
                      <a:r>
                        <a:rPr lang="cs-CZ" sz="2400" baseline="0" dirty="0" smtClean="0"/>
                        <a:t> IRENA, a.s.: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v tis. Kč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Výrobní zařízení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23 500,-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Výrobky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2 600,-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Peníze na BÚ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 1 200,-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Závazky</a:t>
                      </a:r>
                      <a:r>
                        <a:rPr lang="cs-CZ" sz="2400" b="1" baseline="0" dirty="0" smtClean="0"/>
                        <a:t> k dodavateli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    500,-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Pohledávky k odběrateli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    800,-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Nevyplacené</a:t>
                      </a:r>
                      <a:r>
                        <a:rPr lang="cs-CZ" sz="2400" b="1" baseline="0" dirty="0" smtClean="0"/>
                        <a:t> mzdy zaměstnancům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    300,-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Pokladní hotovost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       28,-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Nezaplacená daň z přidané hodnoty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/>
                        <a:t>          128,-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5. Příklad 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8487"/>
                <a:gridCol w="32257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Aktiva, pasiva podniku</a:t>
                      </a:r>
                      <a:r>
                        <a:rPr lang="cs-CZ" sz="2400" baseline="0" dirty="0" smtClean="0"/>
                        <a:t> ATLAS: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v tis. Kč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Budovy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5 600,-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Dlouhodobý úvěr u komerční banky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1 000,-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Zboží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430,-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Oprávky k budovám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187,-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Pozemky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510,-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Neodvedená</a:t>
                      </a:r>
                      <a:r>
                        <a:rPr lang="cs-CZ" sz="2400" baseline="0" dirty="0" smtClean="0"/>
                        <a:t> daň z příjmů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127,-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Závazky</a:t>
                      </a:r>
                      <a:r>
                        <a:rPr lang="cs-CZ" sz="2400" baseline="0" dirty="0" smtClean="0"/>
                        <a:t> k dodavatelům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321,-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Pohledávky za odběrateli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400,-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Peníze na BÚ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 870,-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Pokladní</a:t>
                      </a:r>
                      <a:r>
                        <a:rPr lang="cs-CZ" sz="2400" baseline="0" dirty="0" smtClean="0"/>
                        <a:t> hotovost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/>
                        <a:t>       25 ,-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6. Příklad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Podnik TESVAL, s. r. o vede účetnictví, má tato aktiva a pasiva:</a:t>
            </a:r>
          </a:p>
          <a:p>
            <a:r>
              <a:rPr lang="cs-CZ" dirty="0" smtClean="0"/>
              <a:t>Peníze v hotovosti 30 000,- Kč, osobní automobil 450 000 Kč, nevyplacené mzdy 43 000,- Kč, budovu za 3 900 000,- Kč, úvěr 600 000,- Kč, výrobky na skladě 56 000,- Kč,  nedokončené výrobky za 29 000,- Kč, závazky k dodavatelům za 76 000,- Kč. Peníze na BÚ 543 000,- Kč, výsledek hospodaření      z minulých let  220 000,- Kč.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– 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96</TotalTime>
  <Words>496</Words>
  <Application>Microsoft Office PowerPoint</Application>
  <PresentationFormat>Předvádění na obrazovce (4:3)</PresentationFormat>
  <Paragraphs>116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Anotace      </vt:lpstr>
      <vt:lpstr>4. SESTAVENÍ ROZVAHY</vt:lpstr>
      <vt:lpstr>Osnova:</vt:lpstr>
      <vt:lpstr>1. Příklad - zadání</vt:lpstr>
      <vt:lpstr>1. Příklad - řešení</vt:lpstr>
      <vt:lpstr>2. Příklad </vt:lpstr>
      <vt:lpstr>3. Příklad </vt:lpstr>
      <vt:lpstr>4. Příklad</vt:lpstr>
      <vt:lpstr>5. Příklad </vt:lpstr>
      <vt:lpstr>6. Příklad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14</cp:revision>
  <dcterms:created xsi:type="dcterms:W3CDTF">2013-08-06T06:48:22Z</dcterms:created>
  <dcterms:modified xsi:type="dcterms:W3CDTF">2014-02-15T15:28:53Z</dcterms:modified>
</cp:coreProperties>
</file>