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9" r:id="rId2"/>
    <p:sldId id="258" r:id="rId3"/>
    <p:sldId id="256" r:id="rId4"/>
    <p:sldId id="266" r:id="rId5"/>
    <p:sldId id="261" r:id="rId6"/>
    <p:sldId id="263" r:id="rId7"/>
    <p:sldId id="264" r:id="rId8"/>
    <p:sldId id="265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3CB0E-DE95-47D6-A2DB-475D12FF782E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99E946-AE48-4B23-9887-8DD4A3732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6C995-89FC-4FD7-8FC3-E5E8880286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127E6-3B1F-4E4C-9538-763E0F198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Účty, význam v účetnictví – VY_32_INOVACE_01.01.05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význam účtů v účetnictví, na příkladu hospodářského procesu podniku, podnikatele.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5. ÚČET                (význam  v účetnictví)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ana\AppData\Local\Microsoft\Windows\Temporary Internet Files\Content.IE5\HPUBA5B1\MC90037909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8188" y="4048125"/>
            <a:ext cx="1811337" cy="1460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Výklad (význam účtů, hospodářské operace, účetní případy)</a:t>
            </a:r>
          </a:p>
          <a:p>
            <a:endParaRPr lang="cs-CZ" b="1" dirty="0"/>
          </a:p>
          <a:p>
            <a:r>
              <a:rPr lang="cs-CZ" b="1" dirty="0" smtClean="0"/>
              <a:t>2) Procvičení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4000" b="1" u="sng" dirty="0" smtClean="0"/>
              <a:t>VÝZNAM účtu v účetnictví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b="1" u="sng" dirty="0" smtClean="0"/>
              <a:t>Účet</a:t>
            </a:r>
            <a:r>
              <a:rPr lang="cs-CZ" sz="3200" b="1" dirty="0" smtClean="0"/>
              <a:t> = základní prvek účetnictví</a:t>
            </a:r>
          </a:p>
          <a:p>
            <a:pPr>
              <a:buNone/>
            </a:pPr>
            <a:endParaRPr lang="cs-CZ" sz="3200" b="1" dirty="0" smtClean="0"/>
          </a:p>
          <a:p>
            <a:r>
              <a:rPr lang="cs-CZ" sz="3200" b="1" dirty="0" smtClean="0"/>
              <a:t>- zachycuje celý </a:t>
            </a:r>
            <a:r>
              <a:rPr lang="cs-CZ" sz="3200" b="1" u="sng" dirty="0" smtClean="0"/>
              <a:t>hospodářský proces </a:t>
            </a:r>
            <a:r>
              <a:rPr lang="cs-CZ" sz="3200" b="1" dirty="0" smtClean="0"/>
              <a:t>podniku, podnikatele</a:t>
            </a:r>
          </a:p>
          <a:p>
            <a:pPr>
              <a:buNone/>
            </a:pPr>
            <a:endParaRPr lang="cs-CZ" sz="3200" b="1" dirty="0" smtClean="0"/>
          </a:p>
          <a:p>
            <a:r>
              <a:rPr lang="cs-CZ" sz="3200" b="1" dirty="0" smtClean="0"/>
              <a:t> - tento hospodářský proces je vyjádřen                </a:t>
            </a:r>
            <a:r>
              <a:rPr lang="cs-CZ" sz="3200" b="1" u="sng" dirty="0" smtClean="0"/>
              <a:t>v peněžních jednotkách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- tzn., že účet zachycuje </a:t>
            </a:r>
            <a:r>
              <a:rPr lang="cs-CZ" sz="3200" b="1" u="sng" dirty="0" smtClean="0"/>
              <a:t>ekonomické informace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Hospodářský proces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/>
              <a:t>podniku, podnikatele jsou veškeré:</a:t>
            </a:r>
          </a:p>
          <a:p>
            <a:r>
              <a:rPr lang="cs-CZ" sz="3200" b="1" dirty="0" smtClean="0"/>
              <a:t>A) </a:t>
            </a:r>
            <a:r>
              <a:rPr lang="cs-CZ" sz="3200" b="1" u="sng" dirty="0" smtClean="0"/>
              <a:t>nákupy</a:t>
            </a:r>
            <a:r>
              <a:rPr lang="cs-CZ" sz="3200" b="1" dirty="0" smtClean="0"/>
              <a:t>…..</a:t>
            </a:r>
          </a:p>
          <a:p>
            <a:r>
              <a:rPr lang="cs-CZ" sz="3200" b="1" dirty="0" smtClean="0"/>
              <a:t>B) </a:t>
            </a:r>
            <a:r>
              <a:rPr lang="cs-CZ" b="1" u="sng" dirty="0" smtClean="0"/>
              <a:t>výroba</a:t>
            </a:r>
            <a:r>
              <a:rPr lang="cs-CZ" sz="3200" b="1" dirty="0" smtClean="0"/>
              <a:t> …..</a:t>
            </a:r>
          </a:p>
          <a:p>
            <a:r>
              <a:rPr lang="cs-CZ" sz="3200" b="1" dirty="0" smtClean="0"/>
              <a:t>C) </a:t>
            </a:r>
            <a:r>
              <a:rPr lang="cs-CZ" b="1" u="sng" dirty="0" smtClean="0"/>
              <a:t>prodeje</a:t>
            </a:r>
            <a:r>
              <a:rPr lang="cs-CZ" sz="3200" b="1" dirty="0" smtClean="0"/>
              <a:t> …..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Jedná se o vztah mezi A, P, N</a:t>
            </a:r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, V.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Tyto vztahy jsou doloženy účetními doklady, zachyceny v účetních knihách,říkáme jim 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účetní případy.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hospodářského procesu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428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514400"/>
                <a:gridCol w="2777440"/>
                <a:gridCol w="1645920"/>
                <a:gridCol w="1697320"/>
                <a:gridCol w="1594520"/>
              </a:tblGrid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Operace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Účetní doklad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Vliv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Vliv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1.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u="sng" dirty="0" smtClean="0"/>
                        <a:t>Nákup</a:t>
                      </a:r>
                      <a:r>
                        <a:rPr lang="cs-CZ" sz="1800" b="1" dirty="0" smtClean="0"/>
                        <a:t> materiálu</a:t>
                      </a:r>
                      <a:r>
                        <a:rPr lang="cs-CZ" sz="1800" b="1" baseline="0" dirty="0" smtClean="0"/>
                        <a:t>:</a:t>
                      </a:r>
                    </a:p>
                    <a:p>
                      <a:r>
                        <a:rPr lang="cs-CZ" sz="1800" b="1" baseline="0" dirty="0" smtClean="0"/>
                        <a:t>a) v hotovosti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  <a:p>
                      <a:r>
                        <a:rPr lang="cs-CZ" sz="1800" b="1" dirty="0" smtClean="0"/>
                        <a:t>a) VPD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přírůstek</a:t>
                      </a:r>
                      <a:r>
                        <a:rPr lang="cs-CZ" sz="1800" b="1" baseline="0" dirty="0" smtClean="0"/>
                        <a:t> materiálu A+</a:t>
                      </a:r>
                      <a:endParaRPr lang="cs-CZ" sz="18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Úbytek peněžních prostředků</a:t>
                      </a:r>
                      <a:r>
                        <a:rPr lang="cs-CZ" sz="1800" b="1" baseline="0" dirty="0" smtClean="0"/>
                        <a:t> A-</a:t>
                      </a:r>
                      <a:endParaRPr lang="cs-CZ" sz="1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b) na fakturu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b) FAP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Přírůstek</a:t>
                      </a:r>
                      <a:r>
                        <a:rPr lang="cs-CZ" sz="1800" b="1" baseline="0" dirty="0" smtClean="0"/>
                        <a:t> materiálu A+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Vznik závazku, dluhu k dodavateli P+</a:t>
                      </a:r>
                      <a:endParaRPr lang="cs-CZ" sz="1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2.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u="sng" dirty="0" smtClean="0"/>
                        <a:t>Výroba</a:t>
                      </a:r>
                      <a:endParaRPr lang="cs-CZ" sz="18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Výdejka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Spotřeba materiálu,</a:t>
                      </a:r>
                      <a:r>
                        <a:rPr lang="cs-CZ" sz="1800" b="1" baseline="0" dirty="0" smtClean="0"/>
                        <a:t> dalších …N+</a:t>
                      </a:r>
                      <a:r>
                        <a:rPr lang="cs-CZ" sz="1800" b="1" dirty="0" smtClean="0"/>
                        <a:t>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Úbytek materiálu A-</a:t>
                      </a:r>
                      <a:endParaRPr lang="cs-CZ" sz="1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3.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u="sng" dirty="0" smtClean="0"/>
                        <a:t>Prodej</a:t>
                      </a:r>
                      <a:r>
                        <a:rPr lang="cs-CZ" sz="1800" b="1" dirty="0" smtClean="0"/>
                        <a:t> výrobků:</a:t>
                      </a:r>
                    </a:p>
                    <a:p>
                      <a:r>
                        <a:rPr lang="cs-CZ" sz="1800" b="1" dirty="0" smtClean="0"/>
                        <a:t>a) v</a:t>
                      </a:r>
                      <a:r>
                        <a:rPr lang="cs-CZ" sz="1800" b="1" baseline="0" dirty="0" smtClean="0"/>
                        <a:t> </a:t>
                      </a:r>
                      <a:r>
                        <a:rPr lang="cs-CZ" sz="1800" b="1" dirty="0" smtClean="0"/>
                        <a:t> hotovosti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sz="1800" b="1" dirty="0" smtClean="0"/>
                        <a:t>a) PPD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Přírůstek peněžních prostředků</a:t>
                      </a:r>
                      <a:r>
                        <a:rPr lang="cs-CZ" sz="1800" b="1" baseline="0" dirty="0" smtClean="0"/>
                        <a:t> A+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Tržba,</a:t>
                      </a:r>
                      <a:r>
                        <a:rPr lang="cs-CZ" sz="1800" b="1" baseline="0" dirty="0" smtClean="0"/>
                        <a:t> vznik výnosu V+</a:t>
                      </a:r>
                      <a:endParaRPr lang="cs-CZ" sz="1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b) na fakturu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b) FAV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Vznik pohledávky       k odběrateli A+</a:t>
                      </a:r>
                      <a:r>
                        <a:rPr lang="cs-CZ" sz="1800" b="1" baseline="0" dirty="0" smtClean="0"/>
                        <a:t>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Tržba,</a:t>
                      </a:r>
                      <a:r>
                        <a:rPr lang="cs-CZ" sz="1800" b="1" baseline="0" dirty="0" smtClean="0"/>
                        <a:t> vznik V+</a:t>
                      </a:r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Tyto účetní případy vyvolávají změny u aktiv, pasiv, nákladů, výnosů.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Tyto změny se zachycují pomocí </a:t>
            </a:r>
            <a:r>
              <a:rPr lang="cs-CZ" u="sng" dirty="0" smtClean="0"/>
              <a:t>jednotlivých účtů.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Procvičení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Vysvětlete význam účtu v účetnictví.</a:t>
            </a:r>
          </a:p>
          <a:p>
            <a:r>
              <a:rPr lang="cs-CZ" dirty="0" smtClean="0"/>
              <a:t>2) Charakterizujte hospodářské operace.</a:t>
            </a:r>
          </a:p>
          <a:p>
            <a:r>
              <a:rPr lang="cs-CZ" dirty="0" smtClean="0"/>
              <a:t>3) Kdy se stává hospodářská operace účetním případem?</a:t>
            </a:r>
          </a:p>
          <a:p>
            <a:r>
              <a:rPr lang="cs-CZ" dirty="0" smtClean="0"/>
              <a:t>4) Na příkladu předmětu podnikání (kosmetičky, opraváře osobních aut, výroby dřevěného nábytku</a:t>
            </a:r>
            <a:r>
              <a:rPr lang="cs-CZ" dirty="0" smtClean="0"/>
              <a:t>…) znázorněte </a:t>
            </a:r>
            <a:r>
              <a:rPr lang="cs-CZ" dirty="0" smtClean="0"/>
              <a:t>schéma hospodářského procesu.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419</Words>
  <Application>Microsoft Office PowerPoint</Application>
  <PresentationFormat>Předvádění na obrazovce (4:3)</PresentationFormat>
  <Paragraphs>88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5. ÚČET                (význam  v účetnictví)</vt:lpstr>
      <vt:lpstr>Osnova:</vt:lpstr>
      <vt:lpstr> VÝZNAM účtu v účetnictví</vt:lpstr>
      <vt:lpstr>Hospodářský proces</vt:lpstr>
      <vt:lpstr>Schéma hospodářského procesu</vt:lpstr>
      <vt:lpstr>Snímek 8</vt:lpstr>
      <vt:lpstr>Procvičení 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12</cp:revision>
  <dcterms:created xsi:type="dcterms:W3CDTF">2013-08-06T17:47:38Z</dcterms:created>
  <dcterms:modified xsi:type="dcterms:W3CDTF">2014-02-15T15:30:48Z</dcterms:modified>
</cp:coreProperties>
</file>