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97" r:id="rId2"/>
    <p:sldId id="295" r:id="rId3"/>
    <p:sldId id="293" r:id="rId4"/>
    <p:sldId id="263" r:id="rId5"/>
    <p:sldId id="266" r:id="rId6"/>
    <p:sldId id="268" r:id="rId7"/>
    <p:sldId id="271" r:id="rId8"/>
    <p:sldId id="270" r:id="rId9"/>
    <p:sldId id="299" r:id="rId10"/>
    <p:sldId id="272" r:id="rId11"/>
    <p:sldId id="298" r:id="rId12"/>
    <p:sldId id="300" r:id="rId13"/>
    <p:sldId id="30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76" autoAdjust="0"/>
    <p:restoredTop sz="94660"/>
  </p:normalViewPr>
  <p:slideViewPr>
    <p:cSldViewPr>
      <p:cViewPr varScale="1">
        <p:scale>
          <a:sx n="101" d="100"/>
          <a:sy n="101" d="100"/>
        </p:scale>
        <p:origin x="-27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B3E1C6-9BDB-4581-A948-C893313B07B6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0A820D-A386-4C3E-8E1D-15201E3A9D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6CFD77B-3F23-4354-B601-D93F23194FB8}" type="datetimeFigureOut">
              <a:rPr lang="cs-CZ" smtClean="0"/>
              <a:pPr/>
              <a:t>15.2.2014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B3E1EC4-0626-47AE-AC7A-D1C577FC21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2133600"/>
          <a:ext cx="6696918" cy="4276020"/>
        </p:xfrm>
        <a:graphic>
          <a:graphicData uri="http://schemas.openxmlformats.org/drawingml/2006/table">
            <a:tbl>
              <a:tblPr/>
              <a:tblGrid>
                <a:gridCol w="2461468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Účty - třídění – VY_32_INOVACE_01.01.07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Druhý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Leden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–  září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Vysvětlit a procvičit základní třídění účtů, procvičit účty </a:t>
            </a:r>
            <a:r>
              <a:rPr lang="cs-CZ" sz="3600" dirty="0" err="1" smtClean="0"/>
              <a:t>podrozvahové</a:t>
            </a:r>
            <a:r>
              <a:rPr lang="cs-CZ" sz="3600" dirty="0" smtClean="0"/>
              <a:t> a závěrkové.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latin typeface="Arial Black" pitchFamily="34" charset="0"/>
              </a:rPr>
              <a:t>7. ÚČTY - třídění</a:t>
            </a:r>
            <a:endParaRPr lang="cs-CZ" sz="4400" b="1" dirty="0">
              <a:latin typeface="Arial Black" pitchFamily="34" charset="0"/>
            </a:endParaRPr>
          </a:p>
        </p:txBody>
      </p:sp>
      <p:pic>
        <p:nvPicPr>
          <p:cNvPr id="1026" name="Picture 2" descr="C:\Users\jana\AppData\Local\Microsoft\Windows\Temporary Internet Files\Content.IE5\SH7Q83X1\MC900311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2038" y="4183063"/>
            <a:ext cx="1833562" cy="1371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  Druhy účtů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1) rozvahové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2) výsledkové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3) závěrkové </a:t>
            </a:r>
          </a:p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4) </a:t>
            </a:r>
            <a:r>
              <a:rPr lang="cs-CZ" dirty="0" err="1" smtClean="0">
                <a:latin typeface="Arial Black" pitchFamily="34" charset="0"/>
              </a:rPr>
              <a:t>podrozvahové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6" name="Picture 2" descr="C:\Users\jana\Desktop\accounting-122364862500094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188640"/>
            <a:ext cx="1524000" cy="127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PODROZVAHOVÉ ÚČTY: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jsou účty, které se NEOBJEVÍ  V  ROZVAZE!!!!</a:t>
            </a:r>
          </a:p>
          <a:p>
            <a:r>
              <a:rPr lang="cs-CZ" dirty="0" smtClean="0"/>
              <a:t>jedná se o majetek, který podnik, podnikatel NEVLASTNÍ</a:t>
            </a:r>
          </a:p>
          <a:p>
            <a:r>
              <a:rPr lang="cs-CZ" dirty="0" smtClean="0"/>
              <a:t>jedná se o majetek vypůjčený, finanční leasing…..</a:t>
            </a:r>
          </a:p>
          <a:p>
            <a:r>
              <a:rPr lang="cs-CZ" dirty="0" smtClean="0"/>
              <a:t>tento majetek se objeví POD ROZVAHOU</a:t>
            </a:r>
          </a:p>
          <a:p>
            <a:r>
              <a:rPr lang="cs-CZ" dirty="0" smtClean="0"/>
              <a:t>na těchto účtech účtujeme JEDNODUCHÝM ÚČETNÍM zápisem.</a:t>
            </a:r>
            <a:endParaRPr lang="cs-CZ" dirty="0"/>
          </a:p>
        </p:txBody>
      </p:sp>
      <p:pic>
        <p:nvPicPr>
          <p:cNvPr id="2050" name="Picture 2" descr="C:\Users\jana\Desktop\imag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4725144"/>
            <a:ext cx="2466975" cy="1847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latin typeface="Arial Black" pitchFamily="34" charset="0"/>
              </a:rPr>
              <a:t>ZÁVĚRKOVÉ ÚČTY: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20000"/>
          </a:bodyPr>
          <a:lstStyle/>
          <a:p>
            <a:endParaRPr lang="cs-CZ" dirty="0" smtClean="0"/>
          </a:p>
          <a:p>
            <a:r>
              <a:rPr lang="cs-CZ" b="1" u="sng" dirty="0" smtClean="0"/>
              <a:t> 1) 701 – Počáteční účet rozvážný (PÚR) </a:t>
            </a:r>
            <a:r>
              <a:rPr lang="cs-CZ" dirty="0" smtClean="0"/>
              <a:t> sestavujeme         na počátku nového účetního období.  </a:t>
            </a:r>
          </a:p>
          <a:p>
            <a:r>
              <a:rPr lang="cs-CZ" dirty="0" smtClean="0"/>
              <a:t>Zásady: 1) rozvaha (A/P)</a:t>
            </a:r>
          </a:p>
          <a:p>
            <a:r>
              <a:rPr lang="cs-CZ" dirty="0" smtClean="0"/>
              <a:t>2) PÚR (P/A), </a:t>
            </a:r>
            <a:r>
              <a:rPr lang="cs-CZ" b="1" dirty="0" smtClean="0">
                <a:solidFill>
                  <a:srgbClr val="FF0000"/>
                </a:solidFill>
              </a:rPr>
              <a:t>aby byla zachována podvojnost</a:t>
            </a:r>
          </a:p>
          <a:p>
            <a:r>
              <a:rPr lang="cs-CZ" dirty="0" smtClean="0"/>
              <a:t>3) otevření účtů z rozvahy </a:t>
            </a:r>
          </a:p>
          <a:p>
            <a:pPr>
              <a:buNone/>
            </a:pPr>
            <a:endParaRPr lang="cs-CZ" b="1" dirty="0" smtClean="0"/>
          </a:p>
          <a:p>
            <a:r>
              <a:rPr lang="cs-CZ" b="1" u="sng" dirty="0" smtClean="0"/>
              <a:t> 2) 702 – Konečný účet rozvážný (KÚR) </a:t>
            </a:r>
            <a:r>
              <a:rPr lang="cs-CZ" dirty="0" smtClean="0"/>
              <a:t>sestavujeme          na konci  účetního období, převádíme sem konečné zůstatky A </a:t>
            </a:r>
            <a:r>
              <a:rPr lang="cs-CZ" dirty="0" err="1" smtClean="0"/>
              <a:t>a</a:t>
            </a:r>
            <a:r>
              <a:rPr lang="cs-CZ" dirty="0" smtClean="0"/>
              <a:t> P</a:t>
            </a:r>
            <a:endParaRPr lang="cs-CZ" b="1" u="sng" dirty="0" smtClean="0"/>
          </a:p>
          <a:p>
            <a:endParaRPr lang="cs-CZ" b="1" dirty="0" smtClean="0"/>
          </a:p>
          <a:p>
            <a:r>
              <a:rPr lang="cs-CZ" b="1" u="sng" dirty="0" smtClean="0"/>
              <a:t>3) 710 – Účet zisků a ztrát (ÚZ/z) </a:t>
            </a:r>
            <a:r>
              <a:rPr lang="cs-CZ" dirty="0" smtClean="0"/>
              <a:t>sestavujeme na konci </a:t>
            </a:r>
            <a:r>
              <a:rPr lang="cs-CZ" dirty="0" err="1" smtClean="0"/>
              <a:t>úč</a:t>
            </a:r>
            <a:r>
              <a:rPr lang="cs-CZ" dirty="0" smtClean="0"/>
              <a:t>. období, převádíme sem  konečné zůstatky N a V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710 –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Ú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čet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zi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sků a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z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trát</a:t>
            </a:r>
            <a:b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</a:b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MD 		   </a:t>
            </a:r>
            <a:r>
              <a:rPr lang="cs-CZ" b="1" dirty="0" smtClean="0"/>
              <a:t>710 – Účet  Z /z</a:t>
            </a:r>
            <a:r>
              <a:rPr lang="cs-CZ" dirty="0" smtClean="0"/>
              <a:t>	               DAL</a:t>
            </a:r>
          </a:p>
          <a:p>
            <a:endParaRPr lang="cs-CZ" dirty="0" smtClean="0"/>
          </a:p>
          <a:p>
            <a:r>
              <a:rPr lang="cs-CZ" dirty="0" smtClean="0"/>
              <a:t>Převod konečných zůstatků	       Převod konečných zůstatků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r>
              <a:rPr lang="cs-CZ" b="1" dirty="0" smtClean="0"/>
              <a:t>NÁKLADŮ</a:t>
            </a:r>
            <a:r>
              <a:rPr lang="cs-CZ" dirty="0" smtClean="0"/>
              <a:t>				</a:t>
            </a:r>
            <a:r>
              <a:rPr lang="cs-CZ" b="1" dirty="0" smtClean="0"/>
              <a:t>VÝNOSŮ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259632" y="2348880"/>
            <a:ext cx="712879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860032" y="2348880"/>
            <a:ext cx="0" cy="30963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702 –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K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onečný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ú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čet </a:t>
            </a:r>
            <a:r>
              <a:rPr lang="cs-CZ" u="sng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r</a:t>
            </a:r>
            <a: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  <a:t>ozvážný</a:t>
            </a:r>
            <a:br>
              <a:rPr lang="cs-CZ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itchFamily="34" charset="0"/>
              </a:rPr>
            </a:b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  <a:latin typeface="Arial Narrow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MD			</a:t>
            </a:r>
            <a:r>
              <a:rPr lang="cs-CZ" b="1" dirty="0" smtClean="0"/>
              <a:t>702 – KÚR </a:t>
            </a:r>
            <a:r>
              <a:rPr lang="cs-CZ" dirty="0" smtClean="0"/>
              <a:t>			DAL</a:t>
            </a:r>
          </a:p>
          <a:p>
            <a:endParaRPr lang="cs-CZ" dirty="0" smtClean="0"/>
          </a:p>
          <a:p>
            <a:r>
              <a:rPr lang="cs-CZ" dirty="0" smtClean="0"/>
              <a:t>Převod konečných zůstatků	   Převod konečných zůstatků</a:t>
            </a:r>
          </a:p>
          <a:p>
            <a:endParaRPr lang="cs-CZ" dirty="0" smtClean="0"/>
          </a:p>
          <a:p>
            <a:r>
              <a:rPr lang="cs-CZ" b="1" dirty="0" smtClean="0"/>
              <a:t>           AKTIV	</a:t>
            </a:r>
            <a:r>
              <a:rPr lang="cs-CZ" dirty="0" smtClean="0"/>
              <a:t>	                </a:t>
            </a:r>
            <a:r>
              <a:rPr lang="cs-CZ" b="1" dirty="0" smtClean="0"/>
              <a:t>PASIV</a:t>
            </a:r>
            <a:endParaRPr lang="cs-CZ" b="1" dirty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1187624" y="2492896"/>
            <a:ext cx="70567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4644008" y="2492896"/>
            <a:ext cx="72008" cy="33843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Vazba mezi účtem 710 a 702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Oba dva účty sestavujeme na konci účetního období</a:t>
            </a:r>
          </a:p>
          <a:p>
            <a:r>
              <a:rPr lang="cs-CZ" dirty="0" smtClean="0"/>
              <a:t>Oba dva účty jsou podkladem pro tvorbu závazných výkazů, kterých???</a:t>
            </a:r>
          </a:p>
          <a:p>
            <a:r>
              <a:rPr lang="cs-CZ" dirty="0" smtClean="0"/>
              <a:t>Který účet budeme sestavovat jako první, proč????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Vysvětlení </a:t>
            </a:r>
            <a:r>
              <a:rPr lang="cs-CZ" b="1" dirty="0" smtClean="0">
                <a:solidFill>
                  <a:schemeClr val="tx1"/>
                </a:solidFill>
              </a:rPr>
              <a:t>pojmů</a:t>
            </a:r>
            <a:r>
              <a:rPr lang="cs-CZ" b="1" dirty="0" smtClean="0"/>
              <a:t>: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PS = ……..</a:t>
            </a:r>
          </a:p>
          <a:p>
            <a:endParaRPr lang="cs-CZ" dirty="0" smtClean="0"/>
          </a:p>
          <a:p>
            <a:r>
              <a:rPr lang="cs-CZ" dirty="0" smtClean="0"/>
              <a:t>Obrat MD = ………..</a:t>
            </a:r>
          </a:p>
          <a:p>
            <a:endParaRPr lang="cs-CZ" dirty="0" smtClean="0"/>
          </a:p>
          <a:p>
            <a:r>
              <a:rPr lang="cs-CZ" dirty="0" smtClean="0"/>
              <a:t>Obrat DAL = ………..</a:t>
            </a:r>
          </a:p>
          <a:p>
            <a:endParaRPr lang="cs-CZ" dirty="0" smtClean="0"/>
          </a:p>
          <a:p>
            <a:r>
              <a:rPr lang="cs-CZ" dirty="0" smtClean="0"/>
              <a:t>KZ= ……………</a:t>
            </a:r>
          </a:p>
          <a:p>
            <a:endParaRPr lang="cs-CZ" dirty="0" smtClean="0"/>
          </a:p>
          <a:p>
            <a:r>
              <a:rPr lang="cs-CZ" dirty="0" smtClean="0"/>
              <a:t>PKZ = 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Procvičení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b="1" dirty="0" smtClean="0"/>
              <a:t>1. příklad</a:t>
            </a:r>
          </a:p>
          <a:p>
            <a:pPr>
              <a:buNone/>
            </a:pPr>
            <a:r>
              <a:rPr lang="cs-CZ" dirty="0" smtClean="0"/>
              <a:t>    Podnik ATOL, s. r. o. vykazuje na počátku podnikání tato A,P: peněžní prostředky na bankovním účtu 700 000 Kč, osobní automobil 400 000 Kč, úvěr ve výši 500 000 Kč.</a:t>
            </a:r>
          </a:p>
          <a:p>
            <a:r>
              <a:rPr lang="cs-CZ" u="sng" dirty="0" smtClean="0"/>
              <a:t>Úkoly:</a:t>
            </a:r>
            <a:r>
              <a:rPr lang="cs-CZ" dirty="0" smtClean="0"/>
              <a:t>	a) sestavte zahajovací rozvahu</a:t>
            </a:r>
          </a:p>
          <a:p>
            <a:pPr>
              <a:buNone/>
            </a:pPr>
            <a:r>
              <a:rPr lang="cs-CZ" dirty="0" smtClean="0"/>
              <a:t>     		b) sestavte 701 – Počáteční účet rozvažný</a:t>
            </a:r>
          </a:p>
          <a:p>
            <a:pPr>
              <a:buNone/>
            </a:pPr>
            <a:r>
              <a:rPr lang="cs-CZ" dirty="0" smtClean="0"/>
              <a:t>    		c) otevřete účty ze zahajovací rozvahy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Procvičení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1) jmenujte 4 skupiny účtů</a:t>
            </a:r>
          </a:p>
          <a:p>
            <a:r>
              <a:rPr lang="cs-CZ" dirty="0" smtClean="0"/>
              <a:t>2) charakterizujte </a:t>
            </a:r>
            <a:r>
              <a:rPr lang="cs-CZ" dirty="0" err="1" smtClean="0"/>
              <a:t>podrozvahové</a:t>
            </a:r>
            <a:r>
              <a:rPr lang="cs-CZ" dirty="0" smtClean="0"/>
              <a:t> účty</a:t>
            </a:r>
          </a:p>
          <a:p>
            <a:r>
              <a:rPr lang="cs-CZ" dirty="0" smtClean="0"/>
              <a:t>3) jmenujte závěrkové účty</a:t>
            </a:r>
          </a:p>
          <a:p>
            <a:r>
              <a:rPr lang="cs-CZ" dirty="0" smtClean="0"/>
              <a:t>4) charakterizujte jednotlivé závěrkové účty, kdy je sestavujeme, co na ně převádíme, jaký mají význam</a:t>
            </a:r>
          </a:p>
          <a:p>
            <a:r>
              <a:rPr lang="cs-CZ" dirty="0" smtClean="0"/>
              <a:t>5) vysvětlete vztah mezi účty 702 a 710</a:t>
            </a:r>
          </a:p>
          <a:p>
            <a:r>
              <a:rPr lang="cs-CZ" dirty="0" smtClean="0"/>
              <a:t>6) vysvětlete význam účtu 701</a:t>
            </a:r>
          </a:p>
          <a:p>
            <a:r>
              <a:rPr lang="cs-CZ" dirty="0" smtClean="0"/>
              <a:t>7) které závěrkové účty jsou podkladem pro tvorbu dvou výkazů, jak se nazývají tyto výkazy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/>
              <a:t>Zákon o účetnictví č. 563/1991 Sb.,                               novela č. 503/2012 Sb.</a:t>
            </a:r>
          </a:p>
          <a:p>
            <a:endParaRPr lang="cs-CZ" b="1" dirty="0" smtClean="0"/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2012 pro střední školy         a veřejnost, 1. díl. Znojmo, 2012</a:t>
            </a:r>
          </a:p>
          <a:p>
            <a:r>
              <a:rPr lang="cs-CZ" dirty="0" smtClean="0"/>
              <a:t>Obrázek </a:t>
            </a:r>
            <a:r>
              <a:rPr lang="cs-CZ" dirty="0" smtClean="0"/>
              <a:t>–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686</TotalTime>
  <Words>476</Words>
  <Application>Microsoft Office PowerPoint</Application>
  <PresentationFormat>Předvádění na obrazovce (4:3)</PresentationFormat>
  <Paragraphs>99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Snímek 1</vt:lpstr>
      <vt:lpstr>Anotace</vt:lpstr>
      <vt:lpstr>7. ÚČTY - třídění</vt:lpstr>
      <vt:lpstr>  Druhy účtů:</vt:lpstr>
      <vt:lpstr>PODROZVAHOVÉ ÚČTY:</vt:lpstr>
      <vt:lpstr>ZÁVĚRKOVÉ ÚČTY:</vt:lpstr>
      <vt:lpstr>710 – Účet zisků a ztrát </vt:lpstr>
      <vt:lpstr>702 – Konečný účet rozvážný </vt:lpstr>
      <vt:lpstr>Vazba mezi účtem 710 a 702</vt:lpstr>
      <vt:lpstr>Vysvětlení pojmů: </vt:lpstr>
      <vt:lpstr>Procvičení </vt:lpstr>
      <vt:lpstr>Procvičení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74</cp:revision>
  <dcterms:created xsi:type="dcterms:W3CDTF">2012-01-14T18:22:38Z</dcterms:created>
  <dcterms:modified xsi:type="dcterms:W3CDTF">2014-02-15T16:07:17Z</dcterms:modified>
</cp:coreProperties>
</file>