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6" r:id="rId2"/>
    <p:sldId id="273" r:id="rId3"/>
    <p:sldId id="281" r:id="rId4"/>
    <p:sldId id="274" r:id="rId5"/>
    <p:sldId id="260" r:id="rId6"/>
    <p:sldId id="263" r:id="rId7"/>
    <p:sldId id="264" r:id="rId8"/>
    <p:sldId id="265" r:id="rId9"/>
    <p:sldId id="266" r:id="rId10"/>
    <p:sldId id="278" r:id="rId11"/>
    <p:sldId id="267" r:id="rId12"/>
    <p:sldId id="271" r:id="rId13"/>
    <p:sldId id="268" r:id="rId14"/>
    <p:sldId id="269" r:id="rId15"/>
    <p:sldId id="270" r:id="rId16"/>
    <p:sldId id="27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B2BCDE-9FE1-41DE-9F6C-0E0D7AD8C322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D9B27C-8788-4FC0-B867-618E485E36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7711F-0F85-4D14-B205-E306544545C9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275F56-890E-4EF6-B88E-1E9F0A1254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27602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Účty rozvahové – VY_32_INOVACE_01.01.08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a procvičit účty rozvahové (účty aktiv a pasiv). Vysvětlit zachycení počátečních stavů, přírůstků, úbytků, výpočty obratů strany MD    a DAL, výpočet konečných zůstatků, význam převodu konečných zůstatků.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8 ÚČTY  ROZVAHOVÉ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0" name="Picture 6" descr="C:\Users\jana\AppData\Local\Microsoft\Windows\Temporary Internet Files\Content.IE5\HPUBA5B1\MM90035675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620688"/>
            <a:ext cx="1190625" cy="1190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Osnova: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1) Výklad </a:t>
            </a:r>
            <a:r>
              <a:rPr lang="cs-CZ" dirty="0" smtClean="0"/>
              <a:t>(rozvahové účty, PS, přírůstky, úbytky, obraty MD, obrat DAL, KZ, PKZ)</a:t>
            </a:r>
          </a:p>
          <a:p>
            <a:endParaRPr lang="cs-CZ" dirty="0" smtClean="0"/>
          </a:p>
          <a:p>
            <a:r>
              <a:rPr lang="cs-CZ" b="1" dirty="0" smtClean="0"/>
              <a:t>2) Procvičení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>
                <a:latin typeface="Arial Black" pitchFamily="34" charset="0"/>
              </a:rPr>
              <a:t>Rozvahové účty: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jsou účty z rozvahy</a:t>
            </a:r>
          </a:p>
          <a:p>
            <a:endParaRPr lang="cs-CZ" dirty="0" smtClean="0"/>
          </a:p>
          <a:p>
            <a:pPr lvl="4">
              <a:buNone/>
            </a:pPr>
            <a:r>
              <a:rPr lang="cs-CZ" dirty="0" smtClean="0"/>
              <a:t>				    </a:t>
            </a:r>
            <a:r>
              <a:rPr lang="cs-CZ" sz="4000" b="1" dirty="0" smtClean="0"/>
              <a:t>AKTIVNÍ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lvl="8">
              <a:buNone/>
            </a:pPr>
            <a:r>
              <a:rPr lang="cs-CZ" dirty="0" smtClean="0"/>
              <a:t>           	    </a:t>
            </a:r>
            <a:r>
              <a:rPr lang="cs-CZ" sz="4000" b="1" dirty="0" smtClean="0"/>
              <a:t>PASIVNÍ</a:t>
            </a:r>
          </a:p>
          <a:p>
            <a:endParaRPr lang="cs-CZ" dirty="0" smtClean="0"/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1907704" y="2420888"/>
            <a:ext cx="2880320" cy="158417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979712" y="4077072"/>
            <a:ext cx="2808312" cy="115212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AKTIVNÍ účet</a:t>
            </a:r>
            <a:r>
              <a:rPr lang="cs-CZ" dirty="0" smtClean="0"/>
              <a:t>                  </a:t>
            </a:r>
            <a:r>
              <a:rPr lang="cs-CZ" sz="2000" dirty="0" smtClean="0"/>
              <a:t>(</a:t>
            </a:r>
            <a:r>
              <a:rPr lang="cs-CZ" sz="2800" dirty="0" smtClean="0"/>
              <a:t>vysvětlit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smtClean="0"/>
              <a:t>    MD 		  </a:t>
            </a:r>
            <a:r>
              <a:rPr lang="cs-CZ" b="1" dirty="0" smtClean="0"/>
              <a:t>221 – Bankovní účet </a:t>
            </a:r>
            <a:r>
              <a:rPr lang="cs-CZ" dirty="0" smtClean="0"/>
              <a:t>	   DAL	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   Přírůstky 				Úbytky</a:t>
            </a:r>
          </a:p>
          <a:p>
            <a:endParaRPr lang="cs-CZ" dirty="0" smtClean="0"/>
          </a:p>
          <a:p>
            <a:r>
              <a:rPr lang="cs-CZ" dirty="0" smtClean="0"/>
              <a:t>     Obrat MD				Obrat DAL</a:t>
            </a:r>
          </a:p>
          <a:p>
            <a:r>
              <a:rPr lang="cs-CZ" dirty="0" smtClean="0"/>
              <a:t>     KZ					PKZ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259632" y="2636912"/>
            <a:ext cx="684076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716016" y="2636912"/>
            <a:ext cx="0" cy="316835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187624" y="4437112"/>
            <a:ext cx="6840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187624" y="5445224"/>
            <a:ext cx="67687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1259632" y="2924944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Vysvětlení </a:t>
            </a:r>
            <a:r>
              <a:rPr lang="cs-CZ" b="1" dirty="0" smtClean="0">
                <a:solidFill>
                  <a:schemeClr val="tx1"/>
                </a:solidFill>
              </a:rPr>
              <a:t>pojmů</a:t>
            </a:r>
            <a:r>
              <a:rPr lang="cs-CZ" b="1" dirty="0" smtClean="0"/>
              <a:t> u </a:t>
            </a:r>
            <a:r>
              <a:rPr lang="cs-CZ" b="1" u="sng" dirty="0" smtClean="0"/>
              <a:t>aktivního účtu</a:t>
            </a:r>
            <a:r>
              <a:rPr lang="cs-CZ" b="1" dirty="0" smtClean="0"/>
              <a:t>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PS = ……..</a:t>
            </a:r>
          </a:p>
          <a:p>
            <a:endParaRPr lang="cs-CZ" dirty="0" smtClean="0"/>
          </a:p>
          <a:p>
            <a:r>
              <a:rPr lang="cs-CZ" dirty="0" smtClean="0"/>
              <a:t>Obrat MD = ………..</a:t>
            </a:r>
          </a:p>
          <a:p>
            <a:endParaRPr lang="cs-CZ" dirty="0" smtClean="0"/>
          </a:p>
          <a:p>
            <a:r>
              <a:rPr lang="cs-CZ" dirty="0" smtClean="0"/>
              <a:t>Obrat DAL = ………..</a:t>
            </a:r>
          </a:p>
          <a:p>
            <a:endParaRPr lang="cs-CZ" dirty="0" smtClean="0"/>
          </a:p>
          <a:p>
            <a:r>
              <a:rPr lang="cs-CZ" dirty="0" smtClean="0"/>
              <a:t>KZ= ……………</a:t>
            </a:r>
          </a:p>
          <a:p>
            <a:endParaRPr lang="cs-CZ" dirty="0" smtClean="0"/>
          </a:p>
          <a:p>
            <a:r>
              <a:rPr lang="cs-CZ" dirty="0" smtClean="0"/>
              <a:t>PKZ = 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PKZ   AKTIVNÍHO  účtu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u="sng" dirty="0" smtClean="0"/>
              <a:t>MD 	  </a:t>
            </a:r>
            <a:r>
              <a:rPr lang="cs-CZ" b="1" u="sng" dirty="0" smtClean="0"/>
              <a:t>Aktivní </a:t>
            </a:r>
            <a:r>
              <a:rPr lang="cs-CZ" b="1" u="sng" dirty="0" err="1" smtClean="0"/>
              <a:t>ú</a:t>
            </a:r>
            <a:r>
              <a:rPr lang="cs-CZ" u="sng" dirty="0" smtClean="0"/>
              <a:t>.         DAL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699792" y="2636912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076056" y="4149080"/>
            <a:ext cx="259228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372200" y="4149080"/>
            <a:ext cx="0" cy="115212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ravoúhlá spojovací čára 13"/>
          <p:cNvCxnSpPr/>
          <p:nvPr/>
        </p:nvCxnSpPr>
        <p:spPr>
          <a:xfrm>
            <a:off x="3707904" y="3212976"/>
            <a:ext cx="2088232" cy="1872208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5652120" y="3861048"/>
            <a:ext cx="151216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702 - KÚR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3275856" y="3140968"/>
            <a:ext cx="432048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203848" y="3068960"/>
            <a:ext cx="64807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PKZ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7724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PASIVNÍ účet</a:t>
            </a:r>
            <a:r>
              <a:rPr lang="cs-CZ" dirty="0" smtClean="0">
                <a:latin typeface="Perpetua" pitchFamily="18" charset="0"/>
              </a:rPr>
              <a:t>:</a:t>
            </a:r>
            <a:endParaRPr lang="cs-CZ" dirty="0">
              <a:latin typeface="Perpet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229600" cy="4525963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    MD 		</a:t>
            </a:r>
            <a:r>
              <a:rPr lang="cs-CZ" b="1" dirty="0" smtClean="0"/>
              <a:t>321 – Dodavatelé       </a:t>
            </a:r>
            <a:r>
              <a:rPr lang="cs-CZ" dirty="0" smtClean="0"/>
              <a:t>	         DAL</a:t>
            </a:r>
          </a:p>
          <a:p>
            <a:pPr lvl="8"/>
            <a:endParaRPr lang="cs-CZ" dirty="0" smtClean="0"/>
          </a:p>
          <a:p>
            <a:endParaRPr lang="cs-CZ" dirty="0" smtClean="0"/>
          </a:p>
          <a:p>
            <a:pPr lvl="8"/>
            <a:endParaRPr lang="cs-CZ" dirty="0" smtClean="0"/>
          </a:p>
          <a:p>
            <a:r>
              <a:rPr lang="cs-CZ" dirty="0" smtClean="0"/>
              <a:t>  Úbytky					     Přírůstky</a:t>
            </a:r>
          </a:p>
          <a:p>
            <a:endParaRPr lang="cs-CZ" dirty="0" smtClean="0"/>
          </a:p>
          <a:p>
            <a:r>
              <a:rPr lang="cs-CZ" dirty="0" smtClean="0"/>
              <a:t>  Obrat MD				Obrat DAL</a:t>
            </a:r>
          </a:p>
          <a:p>
            <a:endParaRPr lang="cs-CZ" dirty="0" smtClean="0"/>
          </a:p>
          <a:p>
            <a:r>
              <a:rPr lang="cs-CZ" dirty="0" smtClean="0"/>
              <a:t>   PKZ						KZ</a:t>
            </a:r>
          </a:p>
        </p:txBody>
      </p:sp>
      <p:sp>
        <p:nvSpPr>
          <p:cNvPr id="4" name="Obdélník 3"/>
          <p:cNvSpPr/>
          <p:nvPr/>
        </p:nvSpPr>
        <p:spPr>
          <a:xfrm>
            <a:off x="7524328" y="2708920"/>
            <a:ext cx="7200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PS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971600" y="2492896"/>
            <a:ext cx="73448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644008" y="2492896"/>
            <a:ext cx="72008" cy="36724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115616" y="4293096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187624" y="5157192"/>
            <a:ext cx="72008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Vysvětlení </a:t>
            </a:r>
            <a:r>
              <a:rPr lang="cs-CZ" b="1" dirty="0" smtClean="0">
                <a:solidFill>
                  <a:schemeClr val="tx1"/>
                </a:solidFill>
              </a:rPr>
              <a:t>pojmů</a:t>
            </a:r>
            <a:r>
              <a:rPr lang="cs-CZ" b="1" dirty="0" smtClean="0"/>
              <a:t> u </a:t>
            </a:r>
            <a:r>
              <a:rPr lang="cs-CZ" b="1" u="sng" dirty="0" smtClean="0"/>
              <a:t>pasivního účtu:</a:t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PS = ……..</a:t>
            </a:r>
          </a:p>
          <a:p>
            <a:endParaRPr lang="cs-CZ" dirty="0" smtClean="0"/>
          </a:p>
          <a:p>
            <a:r>
              <a:rPr lang="cs-CZ" dirty="0" smtClean="0"/>
              <a:t>Obrat MD = ………..</a:t>
            </a:r>
          </a:p>
          <a:p>
            <a:endParaRPr lang="cs-CZ" dirty="0" smtClean="0"/>
          </a:p>
          <a:p>
            <a:r>
              <a:rPr lang="cs-CZ" dirty="0" smtClean="0"/>
              <a:t>Obrat DAL = ………..</a:t>
            </a:r>
          </a:p>
          <a:p>
            <a:endParaRPr lang="cs-CZ" dirty="0" smtClean="0"/>
          </a:p>
          <a:p>
            <a:r>
              <a:rPr lang="cs-CZ" dirty="0" smtClean="0"/>
              <a:t>KZ= ……………</a:t>
            </a:r>
          </a:p>
          <a:p>
            <a:endParaRPr lang="cs-CZ" dirty="0" smtClean="0"/>
          </a:p>
          <a:p>
            <a:r>
              <a:rPr lang="cs-CZ" dirty="0" smtClean="0"/>
              <a:t>PKZ = 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PKZ  PASIVNÍHO </a:t>
            </a:r>
            <a:r>
              <a:rPr lang="cs-CZ" b="1" dirty="0" smtClean="0">
                <a:solidFill>
                  <a:schemeClr val="tx1"/>
                </a:solidFill>
              </a:rPr>
              <a:t>účtu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	          			</a:t>
            </a:r>
            <a:r>
              <a:rPr lang="cs-CZ" sz="2400" dirty="0" smtClean="0"/>
              <a:t>MD</a:t>
            </a:r>
            <a:r>
              <a:rPr lang="cs-CZ" dirty="0" smtClean="0"/>
              <a:t>     Pasivní </a:t>
            </a:r>
            <a:r>
              <a:rPr lang="cs-CZ" dirty="0" err="1" smtClean="0"/>
              <a:t>ú</a:t>
            </a:r>
            <a:r>
              <a:rPr lang="cs-CZ" dirty="0" smtClean="0"/>
              <a:t>.      </a:t>
            </a:r>
            <a:r>
              <a:rPr lang="cs-CZ" sz="2400" dirty="0" smtClean="0"/>
              <a:t>DAL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dirty="0" smtClean="0"/>
              <a:t>      MD                                DAL</a:t>
            </a:r>
          </a:p>
          <a:p>
            <a:pPr>
              <a:buNone/>
            </a:pPr>
            <a:r>
              <a:rPr lang="cs-CZ" dirty="0" smtClean="0"/>
              <a:t>         </a:t>
            </a:r>
          </a:p>
          <a:p>
            <a:pPr>
              <a:buNone/>
            </a:pPr>
            <a:r>
              <a:rPr lang="cs-CZ" dirty="0" smtClean="0"/>
              <a:t>					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084168" y="2636912"/>
            <a:ext cx="0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619672" y="4653136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411760" y="4653136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ravoúhlá spojovací čára 14"/>
          <p:cNvCxnSpPr/>
          <p:nvPr/>
        </p:nvCxnSpPr>
        <p:spPr>
          <a:xfrm rot="10800000" flipV="1">
            <a:off x="3131840" y="3429000"/>
            <a:ext cx="2376264" cy="1728192"/>
          </a:xfrm>
          <a:prstGeom prst="bentConnector3">
            <a:avLst>
              <a:gd name="adj1" fmla="val 50000"/>
            </a:avLst>
          </a:prstGeom>
          <a:ln w="254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ravoúhlá spojovací čára 16"/>
          <p:cNvCxnSpPr/>
          <p:nvPr/>
        </p:nvCxnSpPr>
        <p:spPr>
          <a:xfrm>
            <a:off x="-1764704" y="620688"/>
            <a:ext cx="914400" cy="91440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3059832" y="5157192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1691680" y="4365104"/>
            <a:ext cx="172819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702 - KÚR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860032" y="3140968"/>
            <a:ext cx="7920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PKZ</a:t>
            </a:r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4211960" y="2636912"/>
            <a:ext cx="3384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971600" y="4653136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Účtování na rozvahových účtech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b="1" u="sng" dirty="0" smtClean="0"/>
              <a:t>Vznikají vztahy mezi Aktivy a Pasivy:</a:t>
            </a:r>
          </a:p>
          <a:p>
            <a:pPr>
              <a:buNone/>
            </a:pPr>
            <a:endParaRPr lang="cs-CZ" sz="4000" b="1" dirty="0" smtClean="0"/>
          </a:p>
          <a:p>
            <a:r>
              <a:rPr lang="cs-CZ" sz="4000" b="1" dirty="0" smtClean="0">
                <a:latin typeface="Arial Black" pitchFamily="34" charset="0"/>
              </a:rPr>
              <a:t>1) A+  / </a:t>
            </a:r>
            <a:r>
              <a:rPr lang="cs-CZ" sz="4000" b="1" dirty="0" err="1" smtClean="0">
                <a:latin typeface="Arial Black" pitchFamily="34" charset="0"/>
              </a:rPr>
              <a:t>A</a:t>
            </a:r>
            <a:r>
              <a:rPr lang="cs-CZ" sz="4000" b="1" dirty="0" smtClean="0">
                <a:latin typeface="Arial Black" pitchFamily="34" charset="0"/>
              </a:rPr>
              <a:t> - </a:t>
            </a:r>
          </a:p>
          <a:p>
            <a:r>
              <a:rPr lang="cs-CZ" sz="4000" b="1" dirty="0" smtClean="0">
                <a:latin typeface="Arial Black" pitchFamily="34" charset="0"/>
              </a:rPr>
              <a:t>2) A + / P +</a:t>
            </a:r>
          </a:p>
          <a:p>
            <a:r>
              <a:rPr lang="cs-CZ" sz="4000" b="1" dirty="0" smtClean="0">
                <a:latin typeface="Arial Black" pitchFamily="34" charset="0"/>
              </a:rPr>
              <a:t>3) P -  / A - </a:t>
            </a:r>
          </a:p>
          <a:p>
            <a:r>
              <a:rPr lang="cs-CZ" sz="4000" b="1" dirty="0" smtClean="0">
                <a:latin typeface="Arial Black" pitchFamily="34" charset="0"/>
              </a:rPr>
              <a:t>4) P -  / </a:t>
            </a:r>
            <a:r>
              <a:rPr lang="cs-CZ" sz="4000" b="1" dirty="0" err="1" smtClean="0">
                <a:latin typeface="Arial Black" pitchFamily="34" charset="0"/>
              </a:rPr>
              <a:t>P</a:t>
            </a:r>
            <a:r>
              <a:rPr lang="cs-CZ" sz="4000" b="1" dirty="0" smtClean="0">
                <a:latin typeface="Arial Black" pitchFamily="34" charset="0"/>
              </a:rPr>
              <a:t> +    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Příklad č. 1</a:t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       Počáteční stav na účtu </a:t>
            </a:r>
            <a:r>
              <a:rPr lang="cs-CZ" b="1" u="sng" dirty="0" smtClean="0"/>
              <a:t>221 – Bankovní  účty </a:t>
            </a:r>
          </a:p>
          <a:p>
            <a:pPr>
              <a:buNone/>
            </a:pPr>
            <a:r>
              <a:rPr lang="cs-CZ" dirty="0" smtClean="0"/>
              <a:t>       je 440 000,- Kč. Vznikly následující účetní skutečnosti:</a:t>
            </a:r>
          </a:p>
          <a:p>
            <a:pPr>
              <a:buNone/>
            </a:pPr>
            <a:r>
              <a:rPr lang="cs-CZ" dirty="0" smtClean="0"/>
              <a:t>       a) z BÚ byl zaplacen nákup materiálu za 78 000,- Kč</a:t>
            </a:r>
          </a:p>
          <a:p>
            <a:pPr>
              <a:buNone/>
            </a:pPr>
            <a:r>
              <a:rPr lang="cs-CZ" dirty="0" smtClean="0"/>
              <a:t>       b) odběratel zaplatil na BÚ 150 000,- Kč</a:t>
            </a:r>
          </a:p>
          <a:p>
            <a:pPr>
              <a:buNone/>
            </a:pPr>
            <a:r>
              <a:rPr lang="cs-CZ" dirty="0" smtClean="0"/>
              <a:t>       c) z BÚ byl zaplacena oprava majetku za 210 000,- Kč.</a:t>
            </a:r>
          </a:p>
          <a:p>
            <a:pPr>
              <a:buNone/>
            </a:pPr>
            <a:r>
              <a:rPr lang="cs-CZ" b="1" u="sng" dirty="0" smtClean="0"/>
              <a:t>Úkoly:</a:t>
            </a:r>
            <a:r>
              <a:rPr lang="cs-CZ" u="sng" dirty="0" smtClean="0"/>
              <a:t> </a:t>
            </a:r>
            <a:r>
              <a:rPr lang="cs-CZ" dirty="0" smtClean="0"/>
              <a:t>1) schematicky znázorněte všechny pohyby do    účtu</a:t>
            </a:r>
          </a:p>
          <a:p>
            <a:pPr>
              <a:buNone/>
            </a:pPr>
            <a:r>
              <a:rPr lang="cs-CZ" dirty="0" smtClean="0"/>
              <a:t>	        2)  vypočítejte obrat MD, obrat DAL, KZ, PKZ</a:t>
            </a:r>
          </a:p>
          <a:p>
            <a:pPr>
              <a:buNone/>
            </a:pPr>
            <a:r>
              <a:rPr lang="cs-CZ" dirty="0" smtClean="0"/>
              <a:t>	        3)  znázorněte PKZ na závěrkový účet.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Příklad č. 2</a:t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   Počáteční stav na účtu </a:t>
            </a:r>
            <a:r>
              <a:rPr lang="cs-CZ" b="1" u="sng" dirty="0" smtClean="0"/>
              <a:t>321 – Dodavatelé </a:t>
            </a:r>
            <a:r>
              <a:rPr lang="cs-CZ" dirty="0" smtClean="0"/>
              <a:t>je       650 000,- Kč. Vznikly následující skutečnosti:</a:t>
            </a:r>
          </a:p>
          <a:p>
            <a:pPr>
              <a:buNone/>
            </a:pPr>
            <a:r>
              <a:rPr lang="cs-CZ" dirty="0" smtClean="0"/>
              <a:t>    a) snížení závazku ve výši 430 000,- Kč</a:t>
            </a:r>
          </a:p>
          <a:p>
            <a:pPr>
              <a:buNone/>
            </a:pPr>
            <a:r>
              <a:rPr lang="cs-CZ" dirty="0" smtClean="0"/>
              <a:t>    b) vznik závazku  ve výši 65 000,- Kč.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u="sng" dirty="0" smtClean="0"/>
              <a:t>Úkoly</a:t>
            </a:r>
            <a:r>
              <a:rPr lang="cs-CZ" u="sng" dirty="0" smtClean="0"/>
              <a:t>:</a:t>
            </a:r>
            <a:r>
              <a:rPr lang="cs-CZ" dirty="0" smtClean="0"/>
              <a:t>  1) znázorněte do účtu</a:t>
            </a:r>
          </a:p>
          <a:p>
            <a:pPr>
              <a:buNone/>
            </a:pPr>
            <a:r>
              <a:rPr lang="cs-CZ" dirty="0" smtClean="0"/>
              <a:t> 	          2) dopočítejte obrat MD, obrat DAL, KZ, PKZ</a:t>
            </a:r>
          </a:p>
          <a:p>
            <a:pPr>
              <a:buNone/>
            </a:pPr>
            <a:r>
              <a:rPr lang="cs-CZ" dirty="0" smtClean="0"/>
              <a:t>              3) znázorněte PKZ na závěrkový účet.</a:t>
            </a:r>
          </a:p>
          <a:p>
            <a:pPr lvl="4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Skupina A 			Skupina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b="1" u="sng" dirty="0" smtClean="0"/>
              <a:t>211 – Pokladna</a:t>
            </a:r>
          </a:p>
          <a:p>
            <a:r>
              <a:rPr lang="cs-CZ" b="1" dirty="0" smtClean="0"/>
              <a:t>1) PS 54 000,-</a:t>
            </a:r>
          </a:p>
          <a:p>
            <a:r>
              <a:rPr lang="cs-CZ" b="1" dirty="0" smtClean="0"/>
              <a:t>2)  příjem do pokladny 78 000,-</a:t>
            </a:r>
          </a:p>
          <a:p>
            <a:r>
              <a:rPr lang="cs-CZ" b="1" dirty="0" smtClean="0"/>
              <a:t>3) zaplaceno z pokladny 32 000,-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ÚKOLY:</a:t>
            </a:r>
          </a:p>
          <a:p>
            <a:r>
              <a:rPr lang="cs-CZ" b="1" dirty="0" smtClean="0"/>
              <a:t>Uzavřete účet</a:t>
            </a:r>
          </a:p>
          <a:p>
            <a:r>
              <a:rPr lang="cs-CZ" b="1" dirty="0" smtClean="0"/>
              <a:t>Znázorněte  převod     na závěrkový účet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ln>
            <a:solidFill>
              <a:srgbClr val="92D050"/>
            </a:solidFill>
          </a:ln>
        </p:spPr>
        <p:txBody>
          <a:bodyPr>
            <a:normAutofit lnSpcReduction="10000"/>
          </a:bodyPr>
          <a:lstStyle/>
          <a:p>
            <a:r>
              <a:rPr lang="cs-CZ" b="1" u="sng" dirty="0" smtClean="0"/>
              <a:t>321- Závazky k </a:t>
            </a:r>
            <a:r>
              <a:rPr lang="cs-CZ" b="1" u="sng" dirty="0" err="1" smtClean="0"/>
              <a:t>dodavat</a:t>
            </a:r>
            <a:r>
              <a:rPr lang="cs-CZ" sz="2400" b="1" u="sng" dirty="0" smtClean="0"/>
              <a:t>.</a:t>
            </a:r>
          </a:p>
          <a:p>
            <a:pPr>
              <a:buNone/>
            </a:pPr>
            <a:r>
              <a:rPr lang="cs-CZ" sz="2400" b="1" dirty="0" smtClean="0"/>
              <a:t> </a:t>
            </a:r>
            <a:r>
              <a:rPr lang="cs-CZ" b="1" dirty="0" smtClean="0"/>
              <a:t>1)  PS 63 000,-</a:t>
            </a:r>
          </a:p>
          <a:p>
            <a:pPr marL="457200" indent="-457200">
              <a:buNone/>
            </a:pPr>
            <a:r>
              <a:rPr lang="cs-CZ" b="1" dirty="0" smtClean="0"/>
              <a:t> 2) Úhrada závazku         45 000,-</a:t>
            </a:r>
          </a:p>
          <a:p>
            <a:pPr marL="457200" indent="-457200">
              <a:buNone/>
            </a:pPr>
            <a:r>
              <a:rPr lang="cs-CZ" b="1" dirty="0" smtClean="0"/>
              <a:t> 3) Vznik závazku  39 700</a:t>
            </a:r>
            <a:r>
              <a:rPr lang="cs-CZ" sz="2400" b="1" dirty="0" smtClean="0"/>
              <a:t>,-</a:t>
            </a:r>
          </a:p>
          <a:p>
            <a:pPr marL="457200" indent="-457200">
              <a:buNone/>
            </a:pP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novela č. 503/2012 Sb.</a:t>
            </a:r>
          </a:p>
          <a:p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       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503</Words>
  <Application>Microsoft Office PowerPoint</Application>
  <PresentationFormat>Předvádění na obrazovce (4:3)</PresentationFormat>
  <Paragraphs>140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Anotace</vt:lpstr>
      <vt:lpstr>8 ÚČTY  ROZVAHOVÉ</vt:lpstr>
      <vt:lpstr>Osnova:</vt:lpstr>
      <vt:lpstr>Rozvahové účty:</vt:lpstr>
      <vt:lpstr>AKTIVNÍ účet                  (vysvětlit)</vt:lpstr>
      <vt:lpstr>Vysvětlení pojmů u aktivního účtu: </vt:lpstr>
      <vt:lpstr>PKZ   AKTIVNÍHO  účtu</vt:lpstr>
      <vt:lpstr>PASIVNÍ účet:</vt:lpstr>
      <vt:lpstr>Vysvětlení pojmů u pasivního účtu: </vt:lpstr>
      <vt:lpstr>PKZ  PASIVNÍHO účtu</vt:lpstr>
      <vt:lpstr>Účtování na rozvahových účtech</vt:lpstr>
      <vt:lpstr>Příklad č. 1 </vt:lpstr>
      <vt:lpstr>Příklad č. 2 </vt:lpstr>
      <vt:lpstr>Skupina A    Skupina B</vt:lpstr>
      <vt:lpstr>Použité zdroje:</vt:lpstr>
    </vt:vector>
  </TitlesOfParts>
  <Company>OA Hořice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Rozvahové účty</dc:title>
  <dc:creator>OA Hořice</dc:creator>
  <cp:lastModifiedBy>Dum</cp:lastModifiedBy>
  <cp:revision>10</cp:revision>
  <dcterms:created xsi:type="dcterms:W3CDTF">2013-02-06T09:07:15Z</dcterms:created>
  <dcterms:modified xsi:type="dcterms:W3CDTF">2014-02-15T16:04:58Z</dcterms:modified>
</cp:coreProperties>
</file>