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72" r:id="rId2"/>
    <p:sldId id="269" r:id="rId3"/>
    <p:sldId id="256" r:id="rId4"/>
    <p:sldId id="273" r:id="rId5"/>
    <p:sldId id="257" r:id="rId6"/>
    <p:sldId id="258" r:id="rId7"/>
    <p:sldId id="259" r:id="rId8"/>
    <p:sldId id="260" r:id="rId9"/>
    <p:sldId id="261" r:id="rId10"/>
    <p:sldId id="262" r:id="rId11"/>
    <p:sldId id="267" r:id="rId12"/>
    <p:sldId id="264" r:id="rId13"/>
    <p:sldId id="265" r:id="rId14"/>
    <p:sldId id="266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B6665-BA88-4FFE-9B30-097BEAEB79CC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73E76-56C3-4BEC-8728-0CF5FCE33EB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C8EF1E-2F48-4C06-B6FE-98FB813D5BC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0A820D-A386-4C3E-8E1D-15201E3A9D45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9C06D-01FC-46F5-908D-0B577D90597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C912F-0401-4BD5-8A81-267DA6A50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332656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2133600"/>
          <a:ext cx="6696918" cy="4276020"/>
        </p:xfrm>
        <a:graphic>
          <a:graphicData uri="http://schemas.openxmlformats.org/drawingml/2006/table">
            <a:tbl>
              <a:tblPr/>
              <a:tblGrid>
                <a:gridCol w="2461468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Účty výsledkové – VY_32_INOVACE_01.01.09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Jana Kulhavá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Účetnictví pro OA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Leden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–  září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základy účetnictví pro podnikatele a podniky…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výklad, příklady k procvičení, písemné práce.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Vysvětlit a procvičit výsledkové účty (proč nemají PS, přírůstky, úbytky, obraty MD a DAL, KZ, PKZ). Jmenovat konkrétní příklady nákladů a výnosů podniku, podnikatele.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latin typeface="Arial Black" pitchFamily="34" charset="0"/>
              </a:rPr>
              <a:t>9. ÚČTY VÝSLEDKOVÉ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ana\AppData\Local\Microsoft\Windows\Temporary Internet Files\Content.IE5\9J1A9LY3\MP9003030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05064"/>
            <a:ext cx="3657600" cy="2609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Osnova: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1)</a:t>
            </a:r>
            <a:r>
              <a:rPr lang="cs-CZ" dirty="0" smtClean="0"/>
              <a:t> </a:t>
            </a:r>
            <a:r>
              <a:rPr lang="cs-CZ" b="1" dirty="0" smtClean="0"/>
              <a:t>Výklad</a:t>
            </a:r>
            <a:r>
              <a:rPr lang="cs-CZ" dirty="0" smtClean="0"/>
              <a:t> výsledkových účtů (proč nemají PS, přírůstky, úbytky, obraty MD a DAL, KZ, PKZ)</a:t>
            </a:r>
          </a:p>
          <a:p>
            <a:endParaRPr lang="cs-CZ" dirty="0" smtClean="0"/>
          </a:p>
          <a:p>
            <a:r>
              <a:rPr lang="cs-CZ" b="1" dirty="0" smtClean="0"/>
              <a:t>2) Procvičení </a:t>
            </a:r>
            <a:r>
              <a:rPr lang="cs-CZ" dirty="0" smtClean="0"/>
              <a:t>(příklady konkrétních nákladů     a výnosů podniku, podnikatele)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latin typeface="Arial Black" pitchFamily="34" charset="0"/>
              </a:rPr>
              <a:t>Výsledkové účty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sz="2800" b="1" dirty="0" smtClean="0"/>
              <a:t>Jsou účty, ze kterých se vypočítává </a:t>
            </a:r>
            <a:r>
              <a:rPr lang="cs-CZ" sz="2800" b="1" u="sng" dirty="0" smtClean="0"/>
              <a:t>výsledek hospodaření (VH)</a:t>
            </a:r>
          </a:p>
          <a:p>
            <a:pPr>
              <a:buNone/>
            </a:pPr>
            <a:endParaRPr lang="cs-CZ" sz="2800" b="1" u="sng" dirty="0" smtClean="0"/>
          </a:p>
          <a:p>
            <a:r>
              <a:rPr lang="cs-CZ" sz="2800" b="1" dirty="0" smtClean="0"/>
              <a:t>Výsledek hospodaření  (VH) se vypočítá…………………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Vypočítaný VH (v podobě zisku) se zdaní daní   </a:t>
            </a:r>
          </a:p>
          <a:p>
            <a:r>
              <a:rPr lang="cs-CZ" sz="2800" b="1" dirty="0" smtClean="0"/>
              <a:t> z příjmů, poté čistý zisk se rozdělí, proto tyto účty </a:t>
            </a:r>
            <a:r>
              <a:rPr lang="cs-CZ" sz="2800" b="1" dirty="0" smtClean="0">
                <a:solidFill>
                  <a:srgbClr val="FF0000"/>
                </a:solidFill>
              </a:rPr>
              <a:t>nemohou mít počáteční stav!!!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Výsledkové účty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			              </a:t>
            </a:r>
            <a:r>
              <a:rPr lang="cs-CZ" sz="4000" b="1" dirty="0" smtClean="0"/>
              <a:t>NÁKLADOVÉ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 				     </a:t>
            </a:r>
            <a:r>
              <a:rPr lang="cs-CZ" sz="4000" b="1" dirty="0" smtClean="0"/>
              <a:t>VÝNOSOVÉ</a:t>
            </a:r>
            <a:endParaRPr lang="cs-CZ" sz="4000" b="1" dirty="0"/>
          </a:p>
        </p:txBody>
      </p:sp>
      <p:cxnSp>
        <p:nvCxnSpPr>
          <p:cNvPr id="7" name="Přímá spojovací čára 6"/>
          <p:cNvCxnSpPr/>
          <p:nvPr/>
        </p:nvCxnSpPr>
        <p:spPr>
          <a:xfrm flipV="1">
            <a:off x="827584" y="3284984"/>
            <a:ext cx="3528392" cy="864096"/>
          </a:xfrm>
          <a:prstGeom prst="line">
            <a:avLst/>
          </a:prstGeom>
          <a:ln w="508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827584" y="4149080"/>
            <a:ext cx="3528392" cy="1080120"/>
          </a:xfrm>
          <a:prstGeom prst="line">
            <a:avLst/>
          </a:prstGeom>
          <a:ln w="508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Nákladový účet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MD		   </a:t>
            </a:r>
            <a:r>
              <a:rPr lang="cs-CZ" b="1" dirty="0" smtClean="0"/>
              <a:t>501 – Spotřeba materiálu </a:t>
            </a:r>
            <a:r>
              <a:rPr lang="cs-CZ" dirty="0" smtClean="0"/>
              <a:t>	      DAL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Přírůstky 				Úbytky</a:t>
            </a:r>
          </a:p>
          <a:p>
            <a:endParaRPr lang="cs-CZ" dirty="0" smtClean="0"/>
          </a:p>
          <a:p>
            <a:r>
              <a:rPr lang="cs-CZ" dirty="0" smtClean="0"/>
              <a:t>Obrat MD			Obrat DAL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KZ					PKZ</a:t>
            </a: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043608" y="2996952"/>
            <a:ext cx="7344816" cy="0"/>
          </a:xfrm>
          <a:prstGeom prst="line">
            <a:avLst/>
          </a:prstGeom>
          <a:ln w="508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427984" y="2996952"/>
            <a:ext cx="0" cy="3384376"/>
          </a:xfrm>
          <a:prstGeom prst="line">
            <a:avLst/>
          </a:prstGeom>
          <a:ln w="508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1115616" y="3933056"/>
            <a:ext cx="72728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187624" y="5013176"/>
            <a:ext cx="7200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PKZ   </a:t>
            </a:r>
            <a:r>
              <a:rPr lang="cs-CZ" u="sng" dirty="0" smtClean="0"/>
              <a:t>nákladového</a:t>
            </a:r>
            <a:r>
              <a:rPr lang="cs-CZ" dirty="0" smtClean="0"/>
              <a:t> účtu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MD	Nákladový </a:t>
            </a:r>
            <a:r>
              <a:rPr lang="cs-CZ" dirty="0" err="1" smtClean="0"/>
              <a:t>ú</a:t>
            </a:r>
            <a:r>
              <a:rPr lang="cs-CZ" dirty="0" smtClean="0"/>
              <a:t>. 	DAL</a:t>
            </a:r>
          </a:p>
          <a:p>
            <a:pPr lvl="2"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		</a:t>
            </a:r>
            <a:endParaRPr lang="cs-CZ" b="1" dirty="0" smtClean="0"/>
          </a:p>
          <a:p>
            <a:pPr>
              <a:buNone/>
            </a:pPr>
            <a:r>
              <a:rPr lang="cs-CZ" dirty="0" smtClean="0"/>
              <a:t>	          			MD 	</a:t>
            </a:r>
            <a:r>
              <a:rPr lang="cs-CZ" b="1" dirty="0" smtClean="0"/>
              <a:t>710 – Z/z</a:t>
            </a:r>
            <a:r>
              <a:rPr lang="cs-CZ" dirty="0" smtClean="0"/>
              <a:t>	DAL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</a:t>
            </a:r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771800" y="2708920"/>
            <a:ext cx="0" cy="12241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6228184" y="4653136"/>
            <a:ext cx="0" cy="12241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ravoúhlá spojovací čára 14"/>
          <p:cNvCxnSpPr/>
          <p:nvPr/>
        </p:nvCxnSpPr>
        <p:spPr>
          <a:xfrm>
            <a:off x="3059832" y="3789040"/>
            <a:ext cx="2016224" cy="1080120"/>
          </a:xfrm>
          <a:prstGeom prst="bentConnector3">
            <a:avLst>
              <a:gd name="adj1" fmla="val 50000"/>
            </a:avLst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2843808" y="3284984"/>
            <a:ext cx="93610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PKZ</a:t>
            </a:r>
            <a:endParaRPr lang="cs-CZ" dirty="0"/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539552" y="2636912"/>
            <a:ext cx="52565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355976" y="4581128"/>
            <a:ext cx="331236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Příklady nákladů </a:t>
            </a:r>
            <a:r>
              <a:rPr lang="cs-CZ" sz="2200" dirty="0" smtClean="0"/>
              <a:t>podniku, podnikatele</a:t>
            </a:r>
            <a:endParaRPr lang="cs-CZ" sz="2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Jmenujte náklady</a:t>
            </a:r>
            <a:r>
              <a:rPr lang="cs-CZ" dirty="0" smtClean="0"/>
              <a:t>:</a:t>
            </a:r>
          </a:p>
          <a:p>
            <a:r>
              <a:rPr lang="cs-CZ" dirty="0" smtClean="0"/>
              <a:t>1)…</a:t>
            </a:r>
          </a:p>
          <a:p>
            <a:r>
              <a:rPr lang="cs-CZ" dirty="0" smtClean="0"/>
              <a:t>2)</a:t>
            </a:r>
          </a:p>
          <a:p>
            <a:r>
              <a:rPr lang="cs-CZ" dirty="0" smtClean="0"/>
              <a:t>3)</a:t>
            </a:r>
          </a:p>
          <a:p>
            <a:r>
              <a:rPr lang="cs-CZ" dirty="0" smtClean="0"/>
              <a:t>4)</a:t>
            </a:r>
          </a:p>
          <a:p>
            <a:r>
              <a:rPr lang="cs-CZ" dirty="0" smtClean="0"/>
              <a:t>5) </a:t>
            </a:r>
          </a:p>
          <a:p>
            <a:r>
              <a:rPr lang="cs-CZ" dirty="0" smtClean="0"/>
              <a:t>6) </a:t>
            </a:r>
          </a:p>
          <a:p>
            <a:r>
              <a:rPr lang="cs-CZ" dirty="0" smtClean="0"/>
              <a:t>7)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Příklady nákladů:		ŘEŠENÍ!!!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/>
              <a:t>1) spotřeba materiálu (suroviny, barvy, laky, obaly, PHM…)</a:t>
            </a:r>
          </a:p>
          <a:p>
            <a:r>
              <a:rPr lang="cs-CZ" b="1" dirty="0" smtClean="0"/>
              <a:t>2) spotřeba el. energie, vody, plynu</a:t>
            </a:r>
          </a:p>
          <a:p>
            <a:r>
              <a:rPr lang="cs-CZ" b="1" dirty="0" smtClean="0"/>
              <a:t>3) opravy DM</a:t>
            </a:r>
          </a:p>
          <a:p>
            <a:r>
              <a:rPr lang="cs-CZ" b="1" dirty="0" smtClean="0"/>
              <a:t>4) N. na pracovní cesty</a:t>
            </a:r>
          </a:p>
          <a:p>
            <a:r>
              <a:rPr lang="cs-CZ" b="1" dirty="0" smtClean="0"/>
              <a:t>5) telefonní poplatky</a:t>
            </a:r>
          </a:p>
          <a:p>
            <a:r>
              <a:rPr lang="cs-CZ" b="1" dirty="0" smtClean="0"/>
              <a:t>6) N. na reklamu</a:t>
            </a:r>
          </a:p>
          <a:p>
            <a:r>
              <a:rPr lang="cs-CZ" b="1" dirty="0" smtClean="0"/>
              <a:t>7) nájemné</a:t>
            </a:r>
          </a:p>
          <a:p>
            <a:r>
              <a:rPr lang="cs-CZ" b="1" dirty="0" smtClean="0"/>
              <a:t>8) HRUBÁ  mzda</a:t>
            </a:r>
          </a:p>
          <a:p>
            <a:r>
              <a:rPr lang="cs-CZ" b="1" dirty="0" smtClean="0"/>
              <a:t>9) pojištění majetku</a:t>
            </a:r>
          </a:p>
          <a:p>
            <a:r>
              <a:rPr lang="cs-CZ" b="1" dirty="0" smtClean="0"/>
              <a:t>10) odpisy DM</a:t>
            </a:r>
          </a:p>
          <a:p>
            <a:r>
              <a:rPr lang="cs-CZ" b="1" dirty="0" smtClean="0"/>
              <a:t>11) úroky z úvěru……</a:t>
            </a:r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Výnosový účet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 </a:t>
            </a:r>
            <a:r>
              <a:rPr lang="cs-CZ" b="1" dirty="0" smtClean="0"/>
              <a:t>MD    	601 – Tržby za výrobky 	DAL</a:t>
            </a:r>
          </a:p>
          <a:p>
            <a:endParaRPr lang="cs-CZ" dirty="0"/>
          </a:p>
          <a:p>
            <a:r>
              <a:rPr lang="cs-CZ" dirty="0" smtClean="0"/>
              <a:t>Úbytky 				Přírůstky</a:t>
            </a:r>
          </a:p>
          <a:p>
            <a:endParaRPr lang="cs-CZ" dirty="0"/>
          </a:p>
          <a:p>
            <a:r>
              <a:rPr lang="cs-CZ" dirty="0" smtClean="0"/>
              <a:t>Obrat MD			Obrat DAL</a:t>
            </a:r>
          </a:p>
          <a:p>
            <a:r>
              <a:rPr lang="cs-CZ" dirty="0" smtClean="0"/>
              <a:t>PKZ				KZ						</a:t>
            </a:r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3568" y="2204864"/>
            <a:ext cx="71287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923928" y="2204864"/>
            <a:ext cx="72008" cy="33843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611560" y="3356992"/>
            <a:ext cx="70567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611560" y="4509120"/>
            <a:ext cx="70567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PKZ </a:t>
            </a:r>
            <a:r>
              <a:rPr lang="cs-CZ" u="sng" dirty="0" smtClean="0"/>
              <a:t>výnosového</a:t>
            </a:r>
            <a:r>
              <a:rPr lang="cs-CZ" dirty="0" smtClean="0"/>
              <a:t> účtu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		         		   </a:t>
            </a:r>
            <a:r>
              <a:rPr lang="cs-CZ" sz="2400" dirty="0" smtClean="0"/>
              <a:t>MD</a:t>
            </a:r>
            <a:r>
              <a:rPr lang="cs-CZ" dirty="0" smtClean="0"/>
              <a:t>      </a:t>
            </a:r>
            <a:r>
              <a:rPr lang="cs-CZ" b="1" dirty="0" smtClean="0"/>
              <a:t>Výnosový  </a:t>
            </a:r>
            <a:r>
              <a:rPr lang="cs-CZ" b="1" dirty="0" err="1" smtClean="0"/>
              <a:t>ú</a:t>
            </a:r>
            <a:r>
              <a:rPr lang="cs-CZ" dirty="0" smtClean="0"/>
              <a:t>.	</a:t>
            </a:r>
            <a:r>
              <a:rPr lang="cs-CZ" sz="2400" dirty="0" smtClean="0"/>
              <a:t>DAL</a:t>
            </a:r>
          </a:p>
          <a:p>
            <a:pPr>
              <a:buNone/>
            </a:pPr>
            <a:r>
              <a:rPr lang="cs-CZ" dirty="0" smtClean="0"/>
              <a:t>			</a:t>
            </a:r>
          </a:p>
          <a:p>
            <a:pPr>
              <a:buNone/>
            </a:pPr>
            <a:r>
              <a:rPr lang="cs-CZ" dirty="0" smtClean="0"/>
              <a:t>			</a:t>
            </a:r>
          </a:p>
          <a:p>
            <a:endParaRPr lang="cs-CZ" dirty="0" smtClean="0"/>
          </a:p>
          <a:p>
            <a:r>
              <a:rPr lang="cs-CZ" dirty="0" smtClean="0"/>
              <a:t>   </a:t>
            </a:r>
            <a:r>
              <a:rPr lang="cs-CZ" sz="2400" dirty="0" smtClean="0"/>
              <a:t>MD</a:t>
            </a:r>
            <a:r>
              <a:rPr lang="cs-CZ" dirty="0" smtClean="0"/>
              <a:t>      </a:t>
            </a:r>
            <a:r>
              <a:rPr lang="cs-CZ" b="1" dirty="0" smtClean="0"/>
              <a:t>710 –Z/z </a:t>
            </a:r>
            <a:r>
              <a:rPr lang="cs-CZ" dirty="0" smtClean="0"/>
              <a:t> </a:t>
            </a:r>
            <a:r>
              <a:rPr lang="cs-CZ" sz="2400" dirty="0" smtClean="0"/>
              <a:t>DAL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		</a:t>
            </a:r>
          </a:p>
          <a:p>
            <a:endParaRPr lang="cs-CZ" dirty="0" smtClean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4572000" y="2132856"/>
            <a:ext cx="331236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6372200" y="2132856"/>
            <a:ext cx="0" cy="93610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187624" y="4437112"/>
            <a:ext cx="302433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2771800" y="4365104"/>
            <a:ext cx="0" cy="936104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5220072" y="2636912"/>
            <a:ext cx="72008" cy="20882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H="1">
            <a:off x="3995936" y="4725144"/>
            <a:ext cx="1296144" cy="0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5292080" y="2780928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délník 26"/>
          <p:cNvSpPr/>
          <p:nvPr/>
        </p:nvSpPr>
        <p:spPr>
          <a:xfrm>
            <a:off x="5220072" y="2420888"/>
            <a:ext cx="10081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PKZ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3419872" y="4437112"/>
            <a:ext cx="86409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PKZ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Příklady výnosů </a:t>
            </a:r>
            <a:r>
              <a:rPr lang="cs-CZ" sz="3200" dirty="0" smtClean="0"/>
              <a:t>podniku, podnikatele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Jmenujte výnosy:</a:t>
            </a:r>
          </a:p>
          <a:p>
            <a:r>
              <a:rPr lang="cs-CZ" dirty="0" smtClean="0"/>
              <a:t>1)….</a:t>
            </a:r>
          </a:p>
          <a:p>
            <a:r>
              <a:rPr lang="cs-CZ" dirty="0" smtClean="0"/>
              <a:t>2)</a:t>
            </a:r>
          </a:p>
          <a:p>
            <a:r>
              <a:rPr lang="cs-CZ" dirty="0" smtClean="0"/>
              <a:t>3)</a:t>
            </a:r>
          </a:p>
          <a:p>
            <a:r>
              <a:rPr lang="cs-CZ" dirty="0" smtClean="0"/>
              <a:t>4)</a:t>
            </a:r>
          </a:p>
          <a:p>
            <a:r>
              <a:rPr lang="cs-CZ" dirty="0" smtClean="0"/>
              <a:t>5)</a:t>
            </a:r>
          </a:p>
          <a:p>
            <a:r>
              <a:rPr lang="cs-CZ" dirty="0" smtClean="0"/>
              <a:t>6)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Příklady výnosů              ŘEŠENÍ!!!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1) tržby z prodeje výrobků</a:t>
            </a:r>
          </a:p>
          <a:p>
            <a:r>
              <a:rPr lang="cs-CZ" sz="3600" b="1" dirty="0" smtClean="0"/>
              <a:t>2) tržby z prodeje služeb</a:t>
            </a:r>
          </a:p>
          <a:p>
            <a:r>
              <a:rPr lang="cs-CZ" sz="3600" b="1" dirty="0" smtClean="0"/>
              <a:t>3) tržby z prodeje zboží</a:t>
            </a:r>
          </a:p>
          <a:p>
            <a:r>
              <a:rPr lang="cs-CZ" sz="3600" b="1" dirty="0" smtClean="0"/>
              <a:t>4) tržby z prodeje  DM</a:t>
            </a:r>
          </a:p>
          <a:p>
            <a:r>
              <a:rPr lang="cs-CZ" sz="3600" b="1" dirty="0" smtClean="0"/>
              <a:t>5) tržby z prodeje přebytečného materiálu</a:t>
            </a:r>
          </a:p>
          <a:p>
            <a:r>
              <a:rPr lang="cs-CZ" sz="3600" b="1" dirty="0" smtClean="0"/>
              <a:t>6) úroky za zůstatek na BÚ…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b="1" dirty="0" smtClean="0"/>
          </a:p>
          <a:p>
            <a:r>
              <a:rPr lang="cs-CZ" dirty="0" smtClean="0"/>
              <a:t>Zákon o účetnictví č. 563/1991 Sb.,                 novela č. 503/2012 Sb.</a:t>
            </a:r>
          </a:p>
          <a:p>
            <a:endParaRPr lang="cs-CZ" b="1" dirty="0" smtClean="0"/>
          </a:p>
          <a:p>
            <a:r>
              <a:rPr lang="cs-CZ" dirty="0" smtClean="0"/>
              <a:t>Vzorový účtový rozvrh 2013</a:t>
            </a:r>
          </a:p>
          <a:p>
            <a:r>
              <a:rPr lang="cs-CZ" dirty="0" smtClean="0"/>
              <a:t>Rozvaha a výsledovka 2013</a:t>
            </a:r>
          </a:p>
          <a:p>
            <a:r>
              <a:rPr lang="cs-CZ" dirty="0" smtClean="0"/>
              <a:t>Pavel </a:t>
            </a:r>
            <a:r>
              <a:rPr lang="cs-CZ" dirty="0" err="1" smtClean="0"/>
              <a:t>Štohl</a:t>
            </a:r>
            <a:r>
              <a:rPr lang="cs-CZ" dirty="0" smtClean="0"/>
              <a:t>,Učebnice účetnictví 2012                    pro střední školy a veřejnost, 1. díl. Znojmo, 2012</a:t>
            </a:r>
          </a:p>
          <a:p>
            <a:r>
              <a:rPr lang="cs-CZ" dirty="0" smtClean="0"/>
              <a:t>Obrázek </a:t>
            </a:r>
            <a:r>
              <a:rPr lang="cs-CZ" dirty="0" smtClean="0"/>
              <a:t>– klipart - </a:t>
            </a:r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422</Words>
  <Application>Microsoft Office PowerPoint</Application>
  <PresentationFormat>Předvádění na obrazovce (4:3)</PresentationFormat>
  <Paragraphs>123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Anotace</vt:lpstr>
      <vt:lpstr>9. ÚČTY VÝSLEDKOVÉ</vt:lpstr>
      <vt:lpstr>Osnova:</vt:lpstr>
      <vt:lpstr>Výsledkové účty</vt:lpstr>
      <vt:lpstr>Výsledkové účty:</vt:lpstr>
      <vt:lpstr>Nákladový účet</vt:lpstr>
      <vt:lpstr>PKZ   nákladového účtu</vt:lpstr>
      <vt:lpstr>Příklady nákladů podniku, podnikatele</vt:lpstr>
      <vt:lpstr>Příklady nákladů:  ŘEŠENÍ!!!</vt:lpstr>
      <vt:lpstr>Výnosový účet</vt:lpstr>
      <vt:lpstr>PKZ výnosového účtu</vt:lpstr>
      <vt:lpstr>Příklady výnosů podniku, podnikatele</vt:lpstr>
      <vt:lpstr>Příklady výnosů              ŘEŠENÍ!!!</vt:lpstr>
      <vt:lpstr>Použité zdroje:</vt:lpstr>
    </vt:vector>
  </TitlesOfParts>
  <Company>OA Hořice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Výsledkové účty</dc:title>
  <dc:creator>OA Hořice</dc:creator>
  <cp:lastModifiedBy>Dum</cp:lastModifiedBy>
  <cp:revision>13</cp:revision>
  <dcterms:created xsi:type="dcterms:W3CDTF">2013-02-06T09:10:25Z</dcterms:created>
  <dcterms:modified xsi:type="dcterms:W3CDTF">2014-02-15T16:03:23Z</dcterms:modified>
</cp:coreProperties>
</file>