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69" r:id="rId2"/>
    <p:sldId id="267" r:id="rId3"/>
    <p:sldId id="270" r:id="rId4"/>
    <p:sldId id="256" r:id="rId5"/>
    <p:sldId id="257" r:id="rId6"/>
    <p:sldId id="263" r:id="rId7"/>
    <p:sldId id="258" r:id="rId8"/>
    <p:sldId id="264" r:id="rId9"/>
    <p:sldId id="259" r:id="rId10"/>
    <p:sldId id="26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C3903C-2B48-4513-BAC7-C18F499325C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1A97B0-00A3-47CE-AFB7-351614A3DF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212E0F-412E-4332-9543-7C3F90841ED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B7C1CD-73B4-4BD2-93B0-FA44B9479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9D0A1C2-6CCF-47B5-BD46-8BDC2F68C8E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A5A10A6-9362-481F-8548-D8BC833EA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36218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Účty rozvahové, procvičování – VY_32_INOVACE_01.01.10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účtování na rozvahových účtech,zaúčtování jednotlivých účetních případů.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Procvičování</a:t>
            </a:r>
            <a:r>
              <a:rPr lang="cs-CZ" dirty="0" smtClean="0"/>
              <a:t> účtování na rozvahových účtech podle zadání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429000"/>
            <a:ext cx="8077200" cy="1673352"/>
          </a:xfrm>
        </p:spPr>
        <p:txBody>
          <a:bodyPr>
            <a:normAutofit/>
          </a:bodyPr>
          <a:lstStyle/>
          <a:p>
            <a:r>
              <a:rPr lang="cs-CZ" b="0" dirty="0" smtClean="0"/>
              <a:t>10. </a:t>
            </a:r>
            <a:r>
              <a:rPr lang="cs-CZ" dirty="0" smtClean="0"/>
              <a:t>ÚČTY ROZVAHOVÉ </a:t>
            </a:r>
            <a:r>
              <a:rPr lang="cs-CZ" b="0" dirty="0" smtClean="0"/>
              <a:t>(procvičování, </a:t>
            </a:r>
            <a:r>
              <a:rPr lang="cs-CZ" sz="2200" b="0" dirty="0" smtClean="0"/>
              <a:t>4 příklady</a:t>
            </a:r>
            <a:r>
              <a:rPr lang="cs-CZ" b="0" dirty="0" smtClean="0"/>
              <a:t>)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příklad         (</a:t>
            </a:r>
            <a:r>
              <a:rPr lang="cs-CZ" sz="3600" dirty="0" smtClean="0"/>
              <a:t>doplňte účetní doklad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AutoNum type="arabicParenR"/>
            </a:pPr>
            <a:r>
              <a:rPr lang="cs-CZ" b="1" dirty="0" smtClean="0"/>
              <a:t>Podnik nakoupil na fakturu dodávkový automobil za 620 000,- Kč</a:t>
            </a:r>
          </a:p>
          <a:p>
            <a:pPr marL="633222" indent="-514350">
              <a:buAutoNum type="arabicParenR"/>
            </a:pPr>
            <a:r>
              <a:rPr lang="cs-CZ" b="1" dirty="0" smtClean="0"/>
              <a:t>Faktura za nákup dodávkový automobil byla zaplacena z BÚ.</a:t>
            </a:r>
          </a:p>
          <a:p>
            <a:pPr marL="633222" indent="-514350">
              <a:buAutoNum type="arabicParenR"/>
            </a:pPr>
            <a:r>
              <a:rPr lang="cs-CZ" b="1" dirty="0" smtClean="0"/>
              <a:t>Podnik nakoupil materiál za 12 000,- </a:t>
            </a:r>
            <a:r>
              <a:rPr lang="cs-CZ" b="1" smtClean="0"/>
              <a:t>Kč     v </a:t>
            </a:r>
            <a:r>
              <a:rPr lang="cs-CZ" b="1" dirty="0" smtClean="0"/>
              <a:t>hotovosti.</a:t>
            </a:r>
          </a:p>
          <a:p>
            <a:pPr marL="633222" indent="-514350">
              <a:buAutoNum type="arabicParenR"/>
            </a:pPr>
            <a:r>
              <a:rPr lang="cs-CZ" b="1" dirty="0" smtClean="0"/>
              <a:t>Z BÚ byla uhrazena finančnímu úřadu daň z příjmů za podnik 135 000,- Kč.</a:t>
            </a:r>
            <a:endParaRPr lang="cs-CZ" b="1" dirty="0"/>
          </a:p>
        </p:txBody>
      </p:sp>
      <p:pic>
        <p:nvPicPr>
          <p:cNvPr id="3075" name="Picture 3" descr="C:\Users\jana\AppData\Local\Microsoft\Windows\Temporary Internet Files\Content.IE5\0OX2ASGV\MC9002317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1813" y="5661247"/>
            <a:ext cx="3019425" cy="10284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Příklad - 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30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392"/>
                <a:gridCol w="864096"/>
                <a:gridCol w="3168352"/>
                <a:gridCol w="101156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Úč</a:t>
                      </a:r>
                      <a:r>
                        <a:rPr lang="cs-CZ" b="1" dirty="0" smtClean="0"/>
                        <a:t>.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err="1" smtClean="0"/>
                        <a:t>d</a:t>
                      </a:r>
                      <a:r>
                        <a:rPr lang="cs-CZ" b="1" dirty="0" smtClean="0"/>
                        <a:t>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Text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DAL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FAP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Nákup dodávkového automobilu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620 tis.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A+ dodávkový</a:t>
                      </a:r>
                      <a:r>
                        <a:rPr lang="cs-CZ" b="1" baseline="0" dirty="0" smtClean="0"/>
                        <a:t> automobil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P+Závazek k dodavateli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VBÚ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Zaplacení</a:t>
                      </a:r>
                      <a:r>
                        <a:rPr lang="cs-CZ" b="1" baseline="0" dirty="0" smtClean="0"/>
                        <a:t> FAP z BÚ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620 tis.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P- úbytek závazku        k dodavateli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A- úbytek peněz          na BÚ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VPD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Nákup materiálu v hotovosti</a:t>
                      </a:r>
                      <a:r>
                        <a:rPr lang="cs-CZ" b="1" baseline="0" dirty="0" smtClean="0"/>
                        <a:t>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 tis.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A+ materiál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A- úbytek peněžní</a:t>
                      </a:r>
                      <a:r>
                        <a:rPr lang="cs-CZ" b="1" baseline="0" dirty="0" smtClean="0"/>
                        <a:t> hotovosti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 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VBÚ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Zaplacení daně z příjmů za podnik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135 tis.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P-  úbytek</a:t>
                      </a:r>
                      <a:r>
                        <a:rPr lang="cs-CZ" b="1" baseline="0" dirty="0" smtClean="0"/>
                        <a:t> závazku       k FÚ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A- úbytek peněz         na BÚ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2. příklad        </a:t>
            </a:r>
            <a:r>
              <a:rPr lang="cs-CZ" sz="3600" dirty="0" smtClean="0"/>
              <a:t>(doplňte účetní doklady)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 Podnikatel nakoupil v hotovosti pohonné hmoty  v hodnotě 1. 560,- Kč.</a:t>
            </a:r>
          </a:p>
          <a:p>
            <a:r>
              <a:rPr lang="cs-CZ" b="1" dirty="0" smtClean="0"/>
              <a:t>2) Banka poskytla podniku  úvěr a převedla ho na bankovní účet ve výši 500 000,- Kč.</a:t>
            </a:r>
          </a:p>
          <a:p>
            <a:r>
              <a:rPr lang="cs-CZ" b="1" dirty="0" smtClean="0"/>
              <a:t>3) Odběratel uhradil podniku do pokladny částku 25 000,- Kč  za prodané zboží            na fakturu.</a:t>
            </a:r>
          </a:p>
          <a:p>
            <a:r>
              <a:rPr lang="cs-CZ" b="1" dirty="0" smtClean="0"/>
              <a:t>4) Podnikatel vložil do podnikání ze svého vlastnictví pozemek v hodnotě 400 000,-.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2. Příklad - 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44823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384"/>
                <a:gridCol w="864096"/>
                <a:gridCol w="3096344"/>
                <a:gridCol w="1155576"/>
                <a:gridCol w="1371600"/>
                <a:gridCol w="1371600"/>
              </a:tblGrid>
              <a:tr h="356840">
                <a:tc>
                  <a:txBody>
                    <a:bodyPr/>
                    <a:lstStyle/>
                    <a:p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Úč</a:t>
                      </a:r>
                      <a:r>
                        <a:rPr lang="cs-CZ" sz="1800" b="1" dirty="0" smtClean="0"/>
                        <a:t>. D.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Text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Kč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MD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DAL</a:t>
                      </a:r>
                      <a:endParaRPr lang="cs-CZ" sz="1800" b="1" dirty="0"/>
                    </a:p>
                  </a:txBody>
                  <a:tcPr/>
                </a:tc>
              </a:tr>
              <a:tr h="356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1.</a:t>
                      </a:r>
                      <a:r>
                        <a:rPr lang="cs-CZ" sz="1800" b="1" baseline="0" dirty="0" smtClean="0"/>
                        <a:t>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VPD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Nákup PHM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1 560,-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A+ PHM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A-</a:t>
                      </a:r>
                      <a:r>
                        <a:rPr lang="cs-CZ" sz="1800" b="1" baseline="0" dirty="0" smtClean="0"/>
                        <a:t> peníze     v hotovosti</a:t>
                      </a:r>
                    </a:p>
                  </a:txBody>
                  <a:tcPr/>
                </a:tc>
              </a:tr>
              <a:tr h="356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2.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VBÚ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Převedení</a:t>
                      </a:r>
                      <a:r>
                        <a:rPr lang="cs-CZ" sz="1800" b="1" baseline="0" dirty="0" smtClean="0"/>
                        <a:t> bankovního úvěru   na BÚ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500 000,-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A+</a:t>
                      </a:r>
                      <a:r>
                        <a:rPr lang="cs-CZ" sz="1800" b="1" baseline="0" dirty="0" smtClean="0"/>
                        <a:t> peníze na BÚ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P+ závazek k bance (poskytnutý  úvěr)</a:t>
                      </a:r>
                      <a:endParaRPr lang="cs-CZ" sz="1800" b="1" dirty="0"/>
                    </a:p>
                  </a:txBody>
                  <a:tcPr/>
                </a:tc>
              </a:tr>
              <a:tr h="356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3.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PPD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Úhrada od</a:t>
                      </a:r>
                      <a:r>
                        <a:rPr lang="cs-CZ" sz="1800" b="1" baseline="0" dirty="0" smtClean="0"/>
                        <a:t> odběratele FAV       za prodej zboží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25 000,-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A+</a:t>
                      </a:r>
                      <a:r>
                        <a:rPr lang="cs-CZ" sz="1800" b="1" baseline="0" dirty="0" smtClean="0"/>
                        <a:t> peníze    v pokladně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A-</a:t>
                      </a:r>
                      <a:r>
                        <a:rPr lang="cs-CZ" sz="1800" b="1" baseline="0" dirty="0" smtClean="0"/>
                        <a:t> pohledávky k odběrateli</a:t>
                      </a:r>
                      <a:endParaRPr lang="cs-CZ" sz="1800" b="1" dirty="0"/>
                    </a:p>
                  </a:txBody>
                  <a:tcPr/>
                </a:tc>
              </a:tr>
              <a:tr h="35684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4.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VÚD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Vklad pozemku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b="1" dirty="0" smtClean="0"/>
                        <a:t>400 000,-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A+ pozemek 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P+ základ. k.</a:t>
                      </a:r>
                      <a:endParaRPr lang="cs-CZ" sz="1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3. příklad  </a:t>
            </a:r>
            <a:r>
              <a:rPr lang="cs-CZ" sz="3200" dirty="0" smtClean="0"/>
              <a:t>(doplňte účetní doklady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 Podnik zaplatil z BÚ splátku úvěru ve výši 24 000,- Kč.</a:t>
            </a:r>
          </a:p>
          <a:p>
            <a:r>
              <a:rPr lang="cs-CZ" b="1" dirty="0" smtClean="0"/>
              <a:t>2) Podnik nakoupil počítač za 42 000,- Kč   na základě faktury.</a:t>
            </a:r>
          </a:p>
          <a:p>
            <a:r>
              <a:rPr lang="cs-CZ" b="1" dirty="0" smtClean="0"/>
              <a:t>3) V hotovosti byla vyplacena  čistá mzda zaměstnanci  ve výši 25 420,- Kč.</a:t>
            </a:r>
          </a:p>
          <a:p>
            <a:r>
              <a:rPr lang="cs-CZ" b="1" dirty="0" smtClean="0"/>
              <a:t>4) Podnikatel  vybral hotovost z pokladny pro vlastní potřebu 18 700,- Kč.</a:t>
            </a:r>
            <a:endParaRPr lang="cs-CZ" b="1" dirty="0"/>
          </a:p>
        </p:txBody>
      </p:sp>
      <p:pic>
        <p:nvPicPr>
          <p:cNvPr id="2050" name="Picture 2" descr="C:\Users\jana\AppData\Local\Microsoft\Windows\Temporary Internet Files\Content.IE5\THGEMKR5\MC9002386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9313" y="5373216"/>
            <a:ext cx="1700212" cy="15149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příklad      </a:t>
            </a:r>
            <a:r>
              <a:rPr lang="cs-CZ" sz="3600" dirty="0" smtClean="0"/>
              <a:t>(doplňte účetní doklady)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1) Podnik uhradil fakturu  z BÚ                          za nakoupený kopírovací stroj. Pořizovací cena kopírovacího stroje 76 000,- Kč.</a:t>
            </a:r>
          </a:p>
          <a:p>
            <a:r>
              <a:rPr lang="cs-CZ" b="1" dirty="0" smtClean="0"/>
              <a:t>2</a:t>
            </a:r>
            <a:r>
              <a:rPr lang="cs-CZ" b="1" smtClean="0"/>
              <a:t>) Podnik </a:t>
            </a:r>
            <a:r>
              <a:rPr lang="cs-CZ" b="1" dirty="0" smtClean="0"/>
              <a:t>zaplatil z BÚ zálohu na budoucí dodávku výrobků ve výši 32 000,- Kč.</a:t>
            </a:r>
          </a:p>
          <a:p>
            <a:r>
              <a:rPr lang="cs-CZ" b="1" dirty="0" smtClean="0"/>
              <a:t>3) Z bankovního účtu byla zaplacena finančnímu úřadu daň z přidané hodnoty     v částce 6 700,- Kč.</a:t>
            </a:r>
          </a:p>
          <a:p>
            <a:r>
              <a:rPr lang="cs-CZ" b="1" dirty="0" smtClean="0"/>
              <a:t>4) V hotovosti byly nakoupeny poštovní známky za 300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       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112</TotalTime>
  <Words>610</Words>
  <Application>Microsoft Office PowerPoint</Application>
  <PresentationFormat>Předvádění na obrazovce (4:3)</PresentationFormat>
  <Paragraphs>112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Modul</vt:lpstr>
      <vt:lpstr>Snímek 1</vt:lpstr>
      <vt:lpstr>Anotace</vt:lpstr>
      <vt:lpstr>Osnova:</vt:lpstr>
      <vt:lpstr>10. ÚČTY ROZVAHOVÉ (procvičování, 4 příklady)</vt:lpstr>
      <vt:lpstr>1. příklad         (doplňte účetní doklad)</vt:lpstr>
      <vt:lpstr>1. Příklad - řešení</vt:lpstr>
      <vt:lpstr>2. příklad        (doplňte účetní doklady)</vt:lpstr>
      <vt:lpstr>2. Příklad - řešení</vt:lpstr>
      <vt:lpstr>3. příklad  (doplňte účetní doklady)</vt:lpstr>
      <vt:lpstr>4. příklad      (doplňte účetní doklady)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Účtování na rozvahových účtech (procvičování)</dc:title>
  <dc:creator>jana</dc:creator>
  <cp:lastModifiedBy>Dum</cp:lastModifiedBy>
  <cp:revision>15</cp:revision>
  <dcterms:created xsi:type="dcterms:W3CDTF">2012-02-18T13:05:17Z</dcterms:created>
  <dcterms:modified xsi:type="dcterms:W3CDTF">2014-02-15T16:01:20Z</dcterms:modified>
</cp:coreProperties>
</file>