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handoutMasterIdLst>
    <p:handoutMasterId r:id="rId14"/>
  </p:handoutMasterIdLst>
  <p:sldIdLst>
    <p:sldId id="267" r:id="rId2"/>
    <p:sldId id="264" r:id="rId3"/>
    <p:sldId id="256" r:id="rId4"/>
    <p:sldId id="265" r:id="rId5"/>
    <p:sldId id="257" r:id="rId6"/>
    <p:sldId id="261" r:id="rId7"/>
    <p:sldId id="258" r:id="rId8"/>
    <p:sldId id="262" r:id="rId9"/>
    <p:sldId id="259" r:id="rId10"/>
    <p:sldId id="260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228" autoAdjust="0"/>
    <p:restoredTop sz="94660"/>
  </p:normalViewPr>
  <p:slideViewPr>
    <p:cSldViewPr>
      <p:cViewPr varScale="1">
        <p:scale>
          <a:sx n="57" d="100"/>
          <a:sy n="57" d="100"/>
        </p:scale>
        <p:origin x="-91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9EC78C-201A-4305-8B02-36F0C60A02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B0BD60-D4D8-41D2-B407-D1D48169591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945B28-310E-45D5-9ECC-39924AF77CFA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CC73F7-97F0-4E7F-A43D-297BA51D0B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DC8EF1E-2F48-4C06-B6FE-98FB813D5BC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57F3F4B-2ACA-41C1-A562-698AC5104257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C738AF6-5477-483B-8557-2950F86134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57F3F4B-2ACA-41C1-A562-698AC5104257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C738AF6-5477-483B-8557-2950F86134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57F3F4B-2ACA-41C1-A562-698AC5104257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C738AF6-5477-483B-8557-2950F86134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F3F4B-2ACA-41C1-A562-698AC5104257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38AF6-5477-483B-8557-2950F86134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F3F4B-2ACA-41C1-A562-698AC5104257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38AF6-5477-483B-8557-2950F86134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57F3F4B-2ACA-41C1-A562-698AC5104257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C738AF6-5477-483B-8557-2950F86134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F3F4B-2ACA-41C1-A562-698AC5104257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38AF6-5477-483B-8557-2950F86134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57F3F4B-2ACA-41C1-A562-698AC5104257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C738AF6-5477-483B-8557-2950F86134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57F3F4B-2ACA-41C1-A562-698AC5104257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C738AF6-5477-483B-8557-2950F86134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F3F4B-2ACA-41C1-A562-698AC5104257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38AF6-5477-483B-8557-2950F86134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F3F4B-2ACA-41C1-A562-698AC5104257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38AF6-5477-483B-8557-2950F86134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57F3F4B-2ACA-41C1-A562-698AC5104257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C738AF6-5477-483B-8557-2950F861343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332656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2133600"/>
          <a:ext cx="6696918" cy="4362180"/>
        </p:xfrm>
        <a:graphic>
          <a:graphicData uri="http://schemas.openxmlformats.org/drawingml/2006/table">
            <a:tbl>
              <a:tblPr/>
              <a:tblGrid>
                <a:gridCol w="2461468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Účty výsledkové, rozvahové, procvičování – VY_32_INOVACE_01.01.11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Jana Kulhavá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Účetnictví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Leden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–  září 2013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základy účetnictví pro podnikatele a podniky…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výklad, příklady k procvičení, písemné práce.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Procvičování účtování na výsledkových                 a rozvahových účtech podle zadání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4400" dirty="0" smtClean="0">
                <a:solidFill>
                  <a:schemeClr val="tx1"/>
                </a:solidFill>
                <a:latin typeface="Arial Black" pitchFamily="34" charset="0"/>
              </a:rPr>
              <a:t>11. Účty výsledkové,  rozvahové účty  </a:t>
            </a:r>
            <a:endParaRPr lang="cs-CZ" sz="4400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Procvičování </a:t>
            </a:r>
            <a:endParaRPr lang="cs-CZ" sz="2400" dirty="0"/>
          </a:p>
        </p:txBody>
      </p:sp>
      <p:pic>
        <p:nvPicPr>
          <p:cNvPr id="1026" name="Picture 2" descr="C:\Users\jana\AppData\Local\Microsoft\Windows\Temporary Internet Files\Content.IE5\HO1TEOS2\MC9003008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30950" y="1924050"/>
            <a:ext cx="1839913" cy="11493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Osnova: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Procvičování </a:t>
            </a:r>
            <a:r>
              <a:rPr lang="cs-CZ" dirty="0" smtClean="0"/>
              <a:t>zaúčtování účetních případů (výsledkových a rozvahových účtů) podle zadání.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 Black" pitchFamily="34" charset="0"/>
              </a:rPr>
              <a:t>Zaúčtujte, </a:t>
            </a:r>
            <a:r>
              <a:rPr lang="cs-CZ" sz="1600" b="1" dirty="0" smtClean="0">
                <a:latin typeface="Arial Black" pitchFamily="34" charset="0"/>
              </a:rPr>
              <a:t>doplňte účetní doklad, strany MD, DAL</a:t>
            </a:r>
            <a:endParaRPr lang="cs-CZ" sz="1600" b="1" dirty="0">
              <a:latin typeface="Arial Black" pitchFamily="34" charset="0"/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5130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2392"/>
                <a:gridCol w="3528392"/>
                <a:gridCol w="792088"/>
                <a:gridCol w="1008112"/>
                <a:gridCol w="864096"/>
                <a:gridCol w="83252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+</a:t>
                      </a:r>
                      <a:r>
                        <a:rPr lang="cs-CZ" baseline="0" dirty="0" smtClean="0"/>
                        <a:t> -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P + -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N + -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r>
                        <a:rPr lang="cs-CZ" baseline="0" dirty="0" smtClean="0"/>
                        <a:t> + 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Pracovní</a:t>
                      </a:r>
                      <a:r>
                        <a:rPr lang="cs-CZ" b="1" baseline="0" dirty="0" smtClean="0"/>
                        <a:t> cesta zaměstnance zaplacena        v hotovosti  1 450 Kč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2.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Prodej</a:t>
                      </a:r>
                      <a:r>
                        <a:rPr lang="cs-CZ" b="1" baseline="0" dirty="0" smtClean="0"/>
                        <a:t> výrobků v hotovosti       2 500 Kč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3.</a:t>
                      </a:r>
                      <a:r>
                        <a:rPr lang="cs-CZ" b="1" baseline="0" dirty="0" smtClean="0"/>
                        <a:t>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Faktura</a:t>
                      </a:r>
                      <a:r>
                        <a:rPr lang="cs-CZ" b="1" baseline="0" dirty="0" smtClean="0"/>
                        <a:t> přijatá na spotřebu el. energie 7 800 Kč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4.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Podle</a:t>
                      </a:r>
                      <a:r>
                        <a:rPr lang="cs-CZ" b="1" baseline="0" dirty="0" smtClean="0"/>
                        <a:t> VBÚ banka podniku připsala úroky za zůstatek na BÚ  1 200 Kč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5.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 hotovosti bylo zaplaceno nájemné 12 400 Kč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6.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Podnik vystavil fakturu     za prodej zboží 41 000 Kč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Řešení: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5034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2392"/>
                <a:gridCol w="1512168"/>
                <a:gridCol w="1440160"/>
                <a:gridCol w="1440160"/>
                <a:gridCol w="1296144"/>
                <a:gridCol w="133657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Úč</a:t>
                      </a:r>
                      <a:r>
                        <a:rPr lang="cs-CZ" dirty="0" smtClean="0"/>
                        <a:t>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 doklad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+</a:t>
                      </a:r>
                      <a:r>
                        <a:rPr lang="cs-CZ" baseline="0" dirty="0" smtClean="0"/>
                        <a:t> -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 + -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 + -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 + 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VPD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A- peníze     </a:t>
                      </a:r>
                      <a:r>
                        <a:rPr lang="cs-CZ" baseline="0" dirty="0" smtClean="0"/>
                        <a:t> v hotovosti  DAL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N+</a:t>
                      </a:r>
                      <a:r>
                        <a:rPr lang="cs-CZ" baseline="0" dirty="0" smtClean="0"/>
                        <a:t> na pracovní cestu  MD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PPD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A+ peníze v hotov.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 MD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V+  tržby </a:t>
                      </a:r>
                    </a:p>
                    <a:p>
                      <a:r>
                        <a:rPr lang="cs-CZ" dirty="0" smtClean="0"/>
                        <a:t>DAL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FAP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P+ závazky k </a:t>
                      </a:r>
                      <a:r>
                        <a:rPr lang="cs-CZ" dirty="0" err="1" smtClean="0"/>
                        <a:t>dod</a:t>
                      </a:r>
                      <a:r>
                        <a:rPr lang="cs-CZ" dirty="0" smtClean="0"/>
                        <a:t>. DAL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N+</a:t>
                      </a:r>
                      <a:r>
                        <a:rPr lang="cs-CZ" baseline="0" dirty="0" smtClean="0"/>
                        <a:t> spot. El. </a:t>
                      </a:r>
                      <a:r>
                        <a:rPr lang="cs-CZ" baseline="0" dirty="0" err="1" smtClean="0"/>
                        <a:t>e</a:t>
                      </a:r>
                      <a:r>
                        <a:rPr lang="cs-CZ" baseline="0" dirty="0" smtClean="0"/>
                        <a:t>. MD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VBÚ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A+ peníze</a:t>
                      </a:r>
                    </a:p>
                    <a:p>
                      <a:r>
                        <a:rPr lang="cs-CZ" dirty="0" smtClean="0"/>
                        <a:t>na BÚ,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MD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V+ DAL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připsané</a:t>
                      </a:r>
                      <a:r>
                        <a:rPr lang="cs-CZ" baseline="0" dirty="0" smtClean="0"/>
                        <a:t> úroky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VPD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A- peníze ,</a:t>
                      </a:r>
                      <a:r>
                        <a:rPr lang="cs-CZ" baseline="0" dirty="0" smtClean="0"/>
                        <a:t> DAL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N+ nájemné, MD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FAV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A+</a:t>
                      </a:r>
                      <a:r>
                        <a:rPr lang="cs-CZ" baseline="0" dirty="0" smtClean="0"/>
                        <a:t>  MD pohledávka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V+ tržby, DAL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Zadání: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603606"/>
          <a:ext cx="7467600" cy="49314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8416"/>
                <a:gridCol w="3528392"/>
                <a:gridCol w="792088"/>
                <a:gridCol w="792088"/>
                <a:gridCol w="864096"/>
                <a:gridCol w="832520"/>
              </a:tblGrid>
              <a:tr h="36913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+ -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 + -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 + -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 + -</a:t>
                      </a:r>
                      <a:endParaRPr lang="cs-CZ" dirty="0"/>
                    </a:p>
                  </a:txBody>
                  <a:tcPr/>
                </a:tc>
              </a:tr>
              <a:tr h="910201">
                <a:tc>
                  <a:txBody>
                    <a:bodyPr/>
                    <a:lstStyle/>
                    <a:p>
                      <a:r>
                        <a:rPr lang="cs-CZ" b="1" dirty="0" smtClean="0"/>
                        <a:t>7.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Zaplaceno</a:t>
                      </a:r>
                      <a:r>
                        <a:rPr lang="cs-CZ" b="1" baseline="0" dirty="0" smtClean="0"/>
                        <a:t> v hotovosti         za opravu počítače 1 900 Kč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7141">
                <a:tc>
                  <a:txBody>
                    <a:bodyPr/>
                    <a:lstStyle/>
                    <a:p>
                      <a:r>
                        <a:rPr lang="cs-CZ" b="1" dirty="0" smtClean="0"/>
                        <a:t>8.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FAP</a:t>
                      </a:r>
                      <a:r>
                        <a:rPr lang="cs-CZ" b="1" baseline="0" dirty="0" smtClean="0"/>
                        <a:t> za spotřebu vody (vodné, stočné) 3 190 Kč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910201">
                <a:tc>
                  <a:txBody>
                    <a:bodyPr/>
                    <a:lstStyle/>
                    <a:p>
                      <a:r>
                        <a:rPr lang="cs-CZ" b="1" dirty="0" smtClean="0"/>
                        <a:t>9.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Vystavena faktura              za provedenou službu</a:t>
                      </a:r>
                      <a:r>
                        <a:rPr lang="cs-CZ" b="1" baseline="0" dirty="0" smtClean="0"/>
                        <a:t>              </a:t>
                      </a:r>
                      <a:r>
                        <a:rPr lang="cs-CZ" b="1" dirty="0" smtClean="0"/>
                        <a:t>21</a:t>
                      </a:r>
                      <a:r>
                        <a:rPr lang="cs-CZ" b="1" baseline="0" dirty="0" smtClean="0"/>
                        <a:t> 000 Kč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183261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10.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 hotovosti byly zaplaceny provolané telefonní hovory 3 190 Kč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10201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11.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Prodej staršího stroje         na základě faktury              55 700 Kč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Řešení: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119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6408"/>
                <a:gridCol w="864096"/>
                <a:gridCol w="1440160"/>
                <a:gridCol w="1512168"/>
                <a:gridCol w="1512168"/>
                <a:gridCol w="1552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Úč</a:t>
                      </a:r>
                      <a:r>
                        <a:rPr lang="cs-CZ" dirty="0" smtClean="0"/>
                        <a:t>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d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+ -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 + -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 + -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 + 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VPD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A- peníze,</a:t>
                      </a:r>
                      <a:r>
                        <a:rPr lang="cs-CZ" baseline="0" dirty="0" smtClean="0"/>
                        <a:t> DAL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N+ oprava, MD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FAP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P+ závazek</a:t>
                      </a:r>
                      <a:r>
                        <a:rPr lang="cs-CZ" baseline="0" dirty="0" smtClean="0"/>
                        <a:t> k </a:t>
                      </a:r>
                      <a:r>
                        <a:rPr lang="cs-CZ" baseline="0" dirty="0" err="1" smtClean="0"/>
                        <a:t>dod</a:t>
                      </a:r>
                      <a:r>
                        <a:rPr lang="cs-CZ" baseline="0" dirty="0" smtClean="0"/>
                        <a:t>., DAL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N+ spotřeba vody, MD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FAV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A+ </a:t>
                      </a:r>
                      <a:r>
                        <a:rPr lang="cs-CZ" dirty="0" err="1" smtClean="0"/>
                        <a:t>pohledávkaMD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V+ tržba za službu</a:t>
                      </a:r>
                    </a:p>
                    <a:p>
                      <a:r>
                        <a:rPr lang="cs-CZ" dirty="0" smtClean="0"/>
                        <a:t>DAL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VPD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A- peníze, DAL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N+ </a:t>
                      </a:r>
                      <a:r>
                        <a:rPr lang="cs-CZ" dirty="0" err="1" smtClean="0"/>
                        <a:t>telef</a:t>
                      </a:r>
                      <a:r>
                        <a:rPr lang="cs-CZ" dirty="0" smtClean="0"/>
                        <a:t>. </a:t>
                      </a:r>
                      <a:r>
                        <a:rPr lang="cs-CZ" dirty="0" err="1" smtClean="0"/>
                        <a:t>h</a:t>
                      </a:r>
                      <a:r>
                        <a:rPr lang="cs-CZ" dirty="0" smtClean="0"/>
                        <a:t>.</a:t>
                      </a:r>
                    </a:p>
                    <a:p>
                      <a:r>
                        <a:rPr lang="cs-CZ" dirty="0" smtClean="0"/>
                        <a:t>MD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11.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FAV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A+ pohledávka MD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V+ tržby </a:t>
                      </a:r>
                    </a:p>
                    <a:p>
                      <a:r>
                        <a:rPr lang="cs-CZ" dirty="0" smtClean="0"/>
                        <a:t>DAL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Zadání: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221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4400"/>
                <a:gridCol w="3096344"/>
                <a:gridCol w="1008112"/>
                <a:gridCol w="1080120"/>
                <a:gridCol w="936104"/>
                <a:gridCol w="83252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+ -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 + -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r>
                        <a:rPr lang="cs-CZ" baseline="0" dirty="0" smtClean="0"/>
                        <a:t> + -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 + 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12.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Prodej přebytečného materiálu v hotovosti        za 5 600 Kč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13.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Z bankovního účtu byly zaplaceny </a:t>
                      </a:r>
                      <a:r>
                        <a:rPr lang="cs-CZ" b="1" smtClean="0"/>
                        <a:t>úroky             z </a:t>
                      </a:r>
                      <a:r>
                        <a:rPr lang="cs-CZ" b="1" dirty="0" smtClean="0"/>
                        <a:t>úvěru 12 000 Kč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14.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Nákup zbo</a:t>
                      </a:r>
                      <a:r>
                        <a:rPr lang="cs-CZ" b="1" baseline="0" dirty="0" smtClean="0"/>
                        <a:t>ží na fakturu    48 000 Kč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15.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Zaplacena</a:t>
                      </a:r>
                      <a:r>
                        <a:rPr lang="cs-CZ" b="1" baseline="0" dirty="0" smtClean="0"/>
                        <a:t> daň z příjmů      v hotovosti 32 800 Kč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16.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Splátka úvěru 23 000 Kč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Řešení: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39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6408"/>
                <a:gridCol w="936104"/>
                <a:gridCol w="1368152"/>
                <a:gridCol w="1584176"/>
                <a:gridCol w="1584176"/>
                <a:gridCol w="1408584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Úč</a:t>
                      </a:r>
                      <a:r>
                        <a:rPr lang="cs-CZ" dirty="0" smtClean="0"/>
                        <a:t>. </a:t>
                      </a:r>
                      <a:r>
                        <a:rPr lang="cs-CZ" dirty="0" err="1" smtClean="0"/>
                        <a:t>d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+ -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 + -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 + -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 + 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12.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PPD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A+ peníze MD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V+ tržby</a:t>
                      </a:r>
                      <a:r>
                        <a:rPr lang="cs-CZ" baseline="0" dirty="0" smtClean="0"/>
                        <a:t> DAL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VBÚ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A- peníze na BÚ DAL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N+ úroky z úvěru, MD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FAP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A+ zboží MD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P+ závazek  k dodav.</a:t>
                      </a:r>
                      <a:r>
                        <a:rPr lang="cs-CZ" baseline="0" dirty="0" smtClean="0"/>
                        <a:t> DAL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15.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VPD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A- peníze</a:t>
                      </a:r>
                      <a:r>
                        <a:rPr lang="cs-CZ" baseline="0" dirty="0" smtClean="0"/>
                        <a:t> DAL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P- závazek    k FÚ, MD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16.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VBÚ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A- peníze na BÚ, DAL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P- závazek   k bance, MD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b="1" dirty="0" smtClean="0"/>
          </a:p>
          <a:p>
            <a:r>
              <a:rPr lang="cs-CZ" dirty="0" smtClean="0"/>
              <a:t>Zákon o účetnictví č. 563/1991 Sb.,                        novela č. 503/2012 Sb.</a:t>
            </a:r>
          </a:p>
          <a:p>
            <a:endParaRPr lang="cs-CZ" b="1" dirty="0" smtClean="0"/>
          </a:p>
          <a:p>
            <a:r>
              <a:rPr lang="cs-CZ" dirty="0" smtClean="0"/>
              <a:t>Vzorový účtový rozvrh 2013</a:t>
            </a:r>
          </a:p>
          <a:p>
            <a:r>
              <a:rPr lang="cs-CZ" dirty="0" smtClean="0"/>
              <a:t>Rozvaha a výsledovka 2013</a:t>
            </a:r>
          </a:p>
          <a:p>
            <a:r>
              <a:rPr lang="cs-CZ" dirty="0" smtClean="0"/>
              <a:t>Pavel </a:t>
            </a:r>
            <a:r>
              <a:rPr lang="cs-CZ" dirty="0" err="1" smtClean="0"/>
              <a:t>Štohl</a:t>
            </a:r>
            <a:r>
              <a:rPr lang="cs-CZ" dirty="0" smtClean="0"/>
              <a:t>,Učebnice účetnictví 2012 pro střední školy a veřejnost, 1. díl. Znojmo, 2012</a:t>
            </a:r>
          </a:p>
          <a:p>
            <a:r>
              <a:rPr lang="cs-CZ" dirty="0" smtClean="0"/>
              <a:t>Obrázek - klipart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167</TotalTime>
  <Words>656</Words>
  <Application>Microsoft Office PowerPoint</Application>
  <PresentationFormat>Předvádění na obrazovce (4:3)</PresentationFormat>
  <Paragraphs>168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Anotace</vt:lpstr>
      <vt:lpstr>11. Účty výsledkové,  rozvahové účty  </vt:lpstr>
      <vt:lpstr>Osnova:</vt:lpstr>
      <vt:lpstr>Zaúčtujte, doplňte účetní doklad, strany MD, DAL</vt:lpstr>
      <vt:lpstr>Řešení:</vt:lpstr>
      <vt:lpstr>Zadání:</vt:lpstr>
      <vt:lpstr>Řešení:</vt:lpstr>
      <vt:lpstr>Zadání:</vt:lpstr>
      <vt:lpstr>Řešení: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jana</cp:lastModifiedBy>
  <cp:revision>17</cp:revision>
  <dcterms:created xsi:type="dcterms:W3CDTF">2013-03-17T12:22:49Z</dcterms:created>
  <dcterms:modified xsi:type="dcterms:W3CDTF">2013-09-22T10:47:38Z</dcterms:modified>
</cp:coreProperties>
</file>