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4" r:id="rId2"/>
    <p:sldId id="273" r:id="rId3"/>
    <p:sldId id="256" r:id="rId4"/>
    <p:sldId id="275" r:id="rId5"/>
    <p:sldId id="257" r:id="rId6"/>
    <p:sldId id="264" r:id="rId7"/>
    <p:sldId id="265" r:id="rId8"/>
    <p:sldId id="259" r:id="rId9"/>
    <p:sldId id="263" r:id="rId10"/>
    <p:sldId id="260" r:id="rId11"/>
    <p:sldId id="261" r:id="rId12"/>
    <p:sldId id="262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07AA3C-0FC3-4EF9-B5DE-1018DD13DDE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E3A51-9057-4941-99D4-670605780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BB813CE-A546-4C3E-89EA-DEA0EE69492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6DF55E5-AFD8-4B3B-A11C-E0D1194BA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Otevírání, uzavírání účtů – VY_32_INOVACE_01.01.13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a procvičit postup sestavení zahajovací (či počáteční rozvahy), sestavení účtu 701, otevření účtů z rozvahy, zaúčtování účetních případů, uzavření účtů, sestavení </a:t>
            </a:r>
            <a:r>
              <a:rPr lang="cs-CZ" smtClean="0"/>
              <a:t>účtů 710,702.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Otevírání a uzavírání účtů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Výklad</a:t>
            </a:r>
          </a:p>
          <a:p>
            <a:r>
              <a:rPr lang="cs-CZ" b="1" dirty="0" smtClean="0"/>
              <a:t>2) Opakování</a:t>
            </a:r>
          </a:p>
          <a:p>
            <a:r>
              <a:rPr lang="cs-CZ" b="1" dirty="0" smtClean="0"/>
              <a:t>3</a:t>
            </a:r>
            <a:r>
              <a:rPr lang="cs-CZ" b="1" smtClean="0"/>
              <a:t>) Procvičování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Jak postupovat při otevírání 		    a uzavírání účtů: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1) sestavit zahajovací (počáteční) rozvahu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2) sestavit účet 701 - PÚR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3) otevřít jednotlivé účty ze zahajovací rozvahy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4) začít účtovat na rozvahových účet, výsledkových účtech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5) uzavírání účtů (obraty MD, obraty DAL, KZ, PKZ)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6)  sestavit 710, 702.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Jaký je rozdíl mezi zahajovací a počáteční rozvahou?</a:t>
            </a:r>
          </a:p>
          <a:p>
            <a:r>
              <a:rPr lang="cs-CZ" dirty="0" smtClean="0"/>
              <a:t>2) Jaký význam má účet 701?</a:t>
            </a:r>
          </a:p>
          <a:p>
            <a:r>
              <a:rPr lang="cs-CZ" dirty="0" smtClean="0"/>
              <a:t>3) Do které skupiny patří účet 701 (druh účtu)?</a:t>
            </a:r>
          </a:p>
          <a:p>
            <a:r>
              <a:rPr lang="cs-CZ" dirty="0" smtClean="0"/>
              <a:t>4) Jaké druhy účtů znáte?</a:t>
            </a:r>
          </a:p>
          <a:p>
            <a:r>
              <a:rPr lang="cs-CZ" dirty="0" smtClean="0"/>
              <a:t>5) Charakterizujte  jednotlivé druhy účtů.</a:t>
            </a:r>
          </a:p>
          <a:p>
            <a:r>
              <a:rPr lang="cs-CZ" dirty="0" smtClean="0"/>
              <a:t>6) Do které skupiny účtů řadíme účty aktiv          a pasiv?</a:t>
            </a:r>
          </a:p>
          <a:p>
            <a:r>
              <a:rPr lang="cs-CZ" dirty="0" smtClean="0"/>
              <a:t>7) Do které skupiny řadíme účty nákladů              a výnosů?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Opakujeme: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8) Vysvětlete, na kterých stranách mají účty A, P, N, V – počáteční stavy, přírůstky, úbytky, obraty MD a DAL, konečné zůstatky, převody konečných zůstatků.</a:t>
            </a:r>
          </a:p>
          <a:p>
            <a:endParaRPr lang="cs-CZ" dirty="0" smtClean="0"/>
          </a:p>
          <a:p>
            <a:r>
              <a:rPr lang="cs-CZ" dirty="0" smtClean="0"/>
              <a:t>9) Vysvětlete význam, vazbu mezi účty 702          a 710.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příklad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Podnik měl na počátku podnikání tato A, P:</a:t>
            </a:r>
          </a:p>
          <a:p>
            <a:r>
              <a:rPr lang="cs-CZ" dirty="0" smtClean="0"/>
              <a:t>Peníze na BÚ 			400 000,- Kč</a:t>
            </a:r>
          </a:p>
          <a:p>
            <a:r>
              <a:rPr lang="cs-CZ" dirty="0" smtClean="0"/>
              <a:t>Peníze v hotovosti		   50 000,- Kč</a:t>
            </a:r>
          </a:p>
          <a:p>
            <a:r>
              <a:rPr lang="cs-CZ" dirty="0" smtClean="0"/>
              <a:t>Osobní automobil		300 000,- Kč</a:t>
            </a:r>
          </a:p>
          <a:p>
            <a:r>
              <a:rPr lang="cs-CZ" dirty="0" smtClean="0"/>
              <a:t>Pozemek 			 150 000,- Kč</a:t>
            </a:r>
          </a:p>
          <a:p>
            <a:pPr>
              <a:buNone/>
            </a:pPr>
            <a:r>
              <a:rPr lang="cs-CZ" dirty="0" smtClean="0"/>
              <a:t>------------------------------------------------------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Úkoly k 1. příkladu: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1) Sestavte zahajovací rozvahu</a:t>
            </a:r>
          </a:p>
          <a:p>
            <a:r>
              <a:rPr lang="cs-CZ" b="1" dirty="0" smtClean="0"/>
              <a:t>2) Sestavte účet 701 – PÚR</a:t>
            </a:r>
          </a:p>
          <a:p>
            <a:r>
              <a:rPr lang="cs-CZ" b="1" dirty="0" smtClean="0"/>
              <a:t>3) Otevřete účty z rozvahy</a:t>
            </a:r>
          </a:p>
          <a:p>
            <a:r>
              <a:rPr lang="cs-CZ" b="1" dirty="0" smtClean="0"/>
              <a:t>4) zaúčtujte účetní případy</a:t>
            </a:r>
          </a:p>
          <a:p>
            <a:r>
              <a:rPr lang="cs-CZ" b="1" dirty="0" smtClean="0"/>
              <a:t>5) uzavřete účty</a:t>
            </a:r>
          </a:p>
          <a:p>
            <a:r>
              <a:rPr lang="cs-CZ" b="1" dirty="0" smtClean="0"/>
              <a:t>6) sestavte účty 710, 702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Řešení 1. úkolu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MD</a:t>
            </a:r>
            <a:r>
              <a:rPr lang="cs-CZ" dirty="0" smtClean="0"/>
              <a:t>	      </a:t>
            </a:r>
            <a:r>
              <a:rPr lang="cs-CZ" b="1" dirty="0" smtClean="0"/>
              <a:t>Zahajovací rozvaha </a:t>
            </a:r>
            <a:r>
              <a:rPr lang="cs-CZ" sz="2000" b="1" dirty="0" smtClean="0"/>
              <a:t>(tis. Kč)</a:t>
            </a:r>
            <a:r>
              <a:rPr lang="cs-CZ" b="1" dirty="0" smtClean="0"/>
              <a:t>	      </a:t>
            </a:r>
            <a:r>
              <a:rPr lang="cs-CZ" sz="2400" dirty="0" smtClean="0"/>
              <a:t>DAL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r>
              <a:rPr lang="cs-CZ" sz="2400" dirty="0" smtClean="0"/>
              <a:t>Os. auto	           300,-		Zák. kapitál          900,-</a:t>
            </a:r>
          </a:p>
          <a:p>
            <a:r>
              <a:rPr lang="cs-CZ" sz="2400" dirty="0" smtClean="0"/>
              <a:t>Pozemek	            150,-</a:t>
            </a:r>
          </a:p>
          <a:p>
            <a:r>
              <a:rPr lang="cs-CZ" sz="2400" dirty="0" smtClean="0"/>
              <a:t>Peníze na BÚ       400,-</a:t>
            </a:r>
          </a:p>
          <a:p>
            <a:r>
              <a:rPr lang="cs-CZ" sz="2400" dirty="0" smtClean="0"/>
              <a:t>Pokladna                50,-</a:t>
            </a:r>
          </a:p>
          <a:p>
            <a:pPr>
              <a:buNone/>
            </a:pPr>
            <a:r>
              <a:rPr lang="cs-CZ" sz="2400" dirty="0" smtClean="0"/>
              <a:t>     		</a:t>
            </a:r>
            <a:r>
              <a:rPr lang="cs-CZ" sz="2400" b="1" dirty="0" smtClean="0"/>
              <a:t>           900,-                                               </a:t>
            </a:r>
            <a:r>
              <a:rPr lang="cs-CZ" sz="2400" b="1" dirty="0" err="1" smtClean="0"/>
              <a:t>900</a:t>
            </a:r>
            <a:r>
              <a:rPr lang="cs-CZ" sz="2400" b="1" dirty="0" smtClean="0"/>
              <a:t>,-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b="1" dirty="0" smtClean="0"/>
              <a:t>A = P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27584" y="2852936"/>
            <a:ext cx="741682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2852936"/>
            <a:ext cx="72008" cy="2592288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4869160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932040" y="3789040"/>
            <a:ext cx="316835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229600" cy="1066800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Řešení 2. úkolu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MD</a:t>
            </a:r>
            <a:r>
              <a:rPr lang="cs-CZ" dirty="0" smtClean="0"/>
              <a:t>		        </a:t>
            </a:r>
            <a:r>
              <a:rPr lang="cs-CZ" b="1" dirty="0" smtClean="0"/>
              <a:t>701-PÚR  </a:t>
            </a:r>
            <a:r>
              <a:rPr lang="cs-CZ" sz="2000" dirty="0" smtClean="0"/>
              <a:t>(v tis. Kč)</a:t>
            </a:r>
            <a:r>
              <a:rPr lang="cs-CZ" dirty="0" smtClean="0"/>
              <a:t>		     </a:t>
            </a:r>
            <a:r>
              <a:rPr lang="cs-CZ" sz="2400" dirty="0" smtClean="0"/>
              <a:t>DAL</a:t>
            </a:r>
          </a:p>
          <a:p>
            <a:endParaRPr lang="cs-CZ" sz="2400" dirty="0" smtClean="0"/>
          </a:p>
          <a:p>
            <a:r>
              <a:rPr lang="cs-CZ" sz="2400" dirty="0" smtClean="0"/>
              <a:t>ZK 		900,-		os. auto 		300,-</a:t>
            </a:r>
          </a:p>
          <a:p>
            <a:r>
              <a:rPr lang="cs-CZ" sz="2400" dirty="0" smtClean="0"/>
              <a:t>				pozemek          	150,-</a:t>
            </a:r>
          </a:p>
          <a:p>
            <a:r>
              <a:rPr lang="cs-CZ" sz="2400" dirty="0" smtClean="0"/>
              <a:t>				BÚ 	             	400,-</a:t>
            </a:r>
          </a:p>
          <a:p>
            <a:r>
              <a:rPr lang="cs-CZ" sz="2400" dirty="0" smtClean="0"/>
              <a:t>				pokladna          	 50,-</a:t>
            </a:r>
          </a:p>
          <a:p>
            <a:endParaRPr lang="cs-CZ" sz="2400" dirty="0" smtClean="0"/>
          </a:p>
          <a:p>
            <a:r>
              <a:rPr lang="cs-CZ" sz="2400" dirty="0" smtClean="0"/>
              <a:t>		</a:t>
            </a:r>
            <a:r>
              <a:rPr lang="cs-CZ" sz="2400" b="1" dirty="0" smtClean="0"/>
              <a:t>900,-	</a:t>
            </a:r>
            <a:r>
              <a:rPr lang="cs-CZ" sz="2400" dirty="0" smtClean="0"/>
              <a:t>				 </a:t>
            </a:r>
            <a:r>
              <a:rPr lang="cs-CZ" sz="2400" b="1" dirty="0" err="1" smtClean="0"/>
              <a:t>900</a:t>
            </a:r>
            <a:r>
              <a:rPr lang="cs-CZ" sz="2400" b="1" dirty="0" smtClean="0"/>
              <a:t>,-</a:t>
            </a:r>
          </a:p>
          <a:p>
            <a:endParaRPr lang="cs-CZ" sz="2400" dirty="0" smtClean="0"/>
          </a:p>
          <a:p>
            <a:r>
              <a:rPr lang="cs-CZ" sz="2400" dirty="0" smtClean="0"/>
              <a:t>			   </a:t>
            </a:r>
            <a:r>
              <a:rPr lang="cs-CZ" sz="2400" b="1" dirty="0" smtClean="0"/>
              <a:t>P    =   A</a:t>
            </a:r>
          </a:p>
          <a:p>
            <a:pPr lvl="8">
              <a:buNone/>
            </a:pPr>
            <a:endParaRPr lang="cs-CZ" sz="1000" dirty="0" smtClean="0"/>
          </a:p>
          <a:p>
            <a:endParaRPr lang="cs-CZ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2780928"/>
            <a:ext cx="756084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067944" y="2780928"/>
            <a:ext cx="0" cy="3024336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55576" y="4869160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Řešení 3. úkolu			</a:t>
            </a:r>
            <a:r>
              <a:rPr lang="cs-CZ" sz="2800" b="1" dirty="0" smtClean="0"/>
              <a:t> </a:t>
            </a:r>
            <a:r>
              <a:rPr lang="cs-CZ" sz="2000" b="1" dirty="0" smtClean="0"/>
              <a:t>(v tis. Kč)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MD    Os. auto  DAL			MD  Pozemek  DAL</a:t>
            </a:r>
          </a:p>
          <a:p>
            <a:r>
              <a:rPr lang="cs-CZ" sz="2000" dirty="0" smtClean="0"/>
              <a:t>PS   300				PS  150			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MD      BÚ          DAL			MD   Pokladna  DAL	</a:t>
            </a:r>
          </a:p>
          <a:p>
            <a:r>
              <a:rPr lang="cs-CZ" sz="2000" dirty="0" smtClean="0"/>
              <a:t>PS   400				PS     50			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MD   Zákl. kap.  DAL					</a:t>
            </a:r>
          </a:p>
          <a:p>
            <a:r>
              <a:rPr lang="cs-CZ" sz="2000" dirty="0" smtClean="0"/>
              <a:t>J                   PS     900</a:t>
            </a:r>
            <a:endParaRPr lang="cs-CZ" sz="2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99592" y="2564904"/>
            <a:ext cx="223224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148064" y="2564904"/>
            <a:ext cx="20882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971600" y="4293096"/>
            <a:ext cx="223224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220072" y="4293096"/>
            <a:ext cx="21602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971600" y="5661248"/>
            <a:ext cx="223224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979712" y="2564904"/>
            <a:ext cx="0" cy="57606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156176" y="2564904"/>
            <a:ext cx="0" cy="36004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979712" y="4293096"/>
            <a:ext cx="0" cy="36004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300192" y="4293096"/>
            <a:ext cx="0" cy="36004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979712" y="5661248"/>
            <a:ext cx="0" cy="50405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b="1" dirty="0" smtClean="0"/>
              <a:t>4. úkol: Zaúčtujte následující účetní případy              </a:t>
            </a:r>
            <a:r>
              <a:rPr lang="cs-CZ" sz="2800" dirty="0" smtClean="0"/>
              <a:t>			 (v tis. Kč)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nákup materiálu na fakturu 	         	120 ,-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2) spotřeba materiálu do výroby           	  30,-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3) hrubá mzda </a:t>
            </a:r>
            <a:r>
              <a:rPr lang="cs-CZ" dirty="0" err="1" smtClean="0"/>
              <a:t>zaměst</a:t>
            </a:r>
            <a:r>
              <a:rPr lang="cs-CZ" dirty="0" smtClean="0"/>
              <a:t>.			  11,-</a:t>
            </a:r>
          </a:p>
          <a:p>
            <a:endParaRPr lang="cs-CZ" dirty="0" smtClean="0"/>
          </a:p>
          <a:p>
            <a:r>
              <a:rPr lang="cs-CZ" dirty="0" smtClean="0"/>
              <a:t>4) zaplacení faktury za materiál z BÚ  120,-</a:t>
            </a:r>
          </a:p>
          <a:p>
            <a:endParaRPr lang="cs-CZ" dirty="0" smtClean="0"/>
          </a:p>
          <a:p>
            <a:r>
              <a:rPr lang="cs-CZ" dirty="0" smtClean="0"/>
              <a:t>5) prodej výrobků na fakturu                   70,-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Řešení 4. úkolu</a:t>
            </a:r>
            <a:endParaRPr lang="cs-CZ" sz="28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3571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2392"/>
                <a:gridCol w="1080120"/>
                <a:gridCol w="2448272"/>
                <a:gridCol w="1152128"/>
                <a:gridCol w="1512168"/>
                <a:gridCol w="15945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Ú. </a:t>
                      </a:r>
                      <a:r>
                        <a:rPr lang="cs-CZ" dirty="0" err="1" smtClean="0"/>
                        <a:t>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 tis.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Nákup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120,-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materiál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P+ závazek   k dodavateli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výdejka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Spotřeba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30,-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spot.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materiál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Hrubá mzda </a:t>
                      </a:r>
                      <a:r>
                        <a:rPr lang="cs-CZ" dirty="0" err="1" smtClean="0"/>
                        <a:t>zaměst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11,-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mzdový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P+ závazky    k </a:t>
                      </a:r>
                      <a:r>
                        <a:rPr lang="cs-CZ" dirty="0" err="1" smtClean="0"/>
                        <a:t>zaměst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Zaplacení faktury za materiál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120,-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– závazek k dodavateli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– peníze   na BÚ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Prodej výrobků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 pohledávka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tržby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+mj-lt"/>
              </a:rPr>
              <a:t>Řešení 5. úkolu</a:t>
            </a:r>
            <a:r>
              <a:rPr lang="cs-CZ" b="1" dirty="0" smtClean="0">
                <a:latin typeface="+mj-lt"/>
              </a:rPr>
              <a:t>		</a:t>
            </a:r>
            <a:r>
              <a:rPr lang="cs-CZ" sz="2400" dirty="0" smtClean="0">
                <a:latin typeface="+mj-lt"/>
              </a:rPr>
              <a:t>(v tis. Kč)</a:t>
            </a:r>
            <a:endParaRPr lang="cs-CZ" b="1" dirty="0">
              <a:latin typeface="+mj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32359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42392"/>
                <a:gridCol w="1584176"/>
                <a:gridCol w="2304256"/>
                <a:gridCol w="1368152"/>
                <a:gridCol w="1296144"/>
                <a:gridCol w="123448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Druh</a:t>
                      </a:r>
                      <a:r>
                        <a:rPr lang="cs-CZ" baseline="0" dirty="0" smtClean="0">
                          <a:latin typeface="+mn-lt"/>
                        </a:rPr>
                        <a:t> účtu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Název účtu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PS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Pohyb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KZ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1.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Os.  automobil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300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300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2.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pozemek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150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150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3.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Peníze</a:t>
                      </a:r>
                      <a:r>
                        <a:rPr lang="cs-CZ" baseline="0" dirty="0" smtClean="0">
                          <a:latin typeface="+mn-lt"/>
                        </a:rPr>
                        <a:t> na BÚ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400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dirty="0" smtClean="0">
                          <a:latin typeface="+mn-lt"/>
                        </a:rPr>
                        <a:t>120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280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4.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Peníze v pokladně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50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50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5.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Materiál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+120</a:t>
                      </a:r>
                      <a:r>
                        <a:rPr lang="cs-CZ" baseline="0" dirty="0" smtClean="0">
                          <a:latin typeface="+mn-lt"/>
                        </a:rPr>
                        <a:t> – 30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90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6.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A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Pohledávky              za odběrateli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+</a:t>
                      </a:r>
                      <a:r>
                        <a:rPr lang="cs-CZ" baseline="0" dirty="0" smtClean="0">
                          <a:latin typeface="+mn-lt"/>
                        </a:rPr>
                        <a:t> 70 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70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+mn-lt"/>
                        </a:rPr>
                        <a:t>Celkem</a:t>
                      </a:r>
                      <a:r>
                        <a:rPr lang="cs-CZ" b="1" baseline="0" dirty="0" smtClean="0">
                          <a:latin typeface="+mn-lt"/>
                        </a:rPr>
                        <a:t> A</a:t>
                      </a:r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+mn-lt"/>
                        </a:rPr>
                        <a:t>900</a:t>
                      </a:r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+mn-lt"/>
                        </a:rPr>
                        <a:t>+40</a:t>
                      </a:r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+mn-lt"/>
                        </a:rPr>
                        <a:t>940</a:t>
                      </a:r>
                      <a:endParaRPr lang="cs-CZ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/>
              <a:t>Řešení 5. úkolu      </a:t>
            </a:r>
            <a:r>
              <a:rPr lang="cs-CZ" sz="2400" dirty="0" smtClean="0"/>
              <a:t>(v tis. Kč)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276872"/>
          <a:ext cx="8229600" cy="23926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04056"/>
                <a:gridCol w="1584176"/>
                <a:gridCol w="2026568"/>
                <a:gridCol w="1080120"/>
                <a:gridCol w="1872208"/>
                <a:gridCol w="11624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Pohyb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kapitál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Závazky                 k dodavateli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120 – </a:t>
                      </a:r>
                      <a:r>
                        <a:rPr lang="cs-CZ" baseline="0" dirty="0" err="1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Závazky k zaměstnancům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Celkem  P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900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+11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911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2800" dirty="0" smtClean="0"/>
              <a:t>Řešení 5. úkolu	</a:t>
            </a:r>
            <a:r>
              <a:rPr lang="cs-CZ" dirty="0" smtClean="0"/>
              <a:t>		</a:t>
            </a:r>
            <a:r>
              <a:rPr lang="cs-CZ" sz="2400" dirty="0" smtClean="0"/>
              <a:t>(v tis. Kč )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24942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14400"/>
                <a:gridCol w="1512168"/>
                <a:gridCol w="2088232"/>
                <a:gridCol w="1152128"/>
                <a:gridCol w="1728192"/>
                <a:gridCol w="12344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Pohyb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Spotřeba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Mzdové N.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11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Celkem 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+ 41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41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Tržby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+70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Celkem V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+ 70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Řešení 6. úkolu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MD 	</a:t>
            </a:r>
            <a:r>
              <a:rPr lang="cs-CZ" b="1" dirty="0" smtClean="0"/>
              <a:t>710 – Účet Z/z </a:t>
            </a:r>
            <a:r>
              <a:rPr lang="cs-CZ" sz="2000" dirty="0" smtClean="0"/>
              <a:t>(v tis. Kč)</a:t>
            </a:r>
            <a:r>
              <a:rPr lang="cs-CZ" dirty="0" smtClean="0"/>
              <a:t>                   DAL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400" dirty="0" smtClean="0"/>
              <a:t>Materiálové N. 	30		Tržby 		70	</a:t>
            </a:r>
          </a:p>
          <a:p>
            <a:r>
              <a:rPr lang="cs-CZ" sz="2400" dirty="0" smtClean="0"/>
              <a:t>Mzdové N. 	11		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Zisk 		29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			</a:t>
            </a:r>
            <a:r>
              <a:rPr lang="cs-CZ" sz="2400" dirty="0" smtClean="0"/>
              <a:t>70           =          </a:t>
            </a:r>
            <a:r>
              <a:rPr lang="cs-CZ" sz="2400" dirty="0" err="1" smtClean="0"/>
              <a:t>70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2708920"/>
            <a:ext cx="79208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355976" y="2708920"/>
            <a:ext cx="0" cy="2304256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83568" y="4149080"/>
            <a:ext cx="79208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55576" y="4941168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MD		   702 – KÚR </a:t>
            </a:r>
            <a:r>
              <a:rPr lang="cs-CZ" sz="2000" dirty="0" smtClean="0"/>
              <a:t>(v tis. Kč)</a:t>
            </a:r>
            <a:r>
              <a:rPr lang="cs-CZ" dirty="0" smtClean="0"/>
              <a:t>           DAL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Os. auto          300	     	ZK		900	</a:t>
            </a:r>
          </a:p>
          <a:p>
            <a:r>
              <a:rPr lang="cs-CZ" dirty="0" smtClean="0"/>
              <a:t>Pozemek	        150		</a:t>
            </a:r>
            <a:r>
              <a:rPr lang="cs-CZ" dirty="0" err="1" smtClean="0"/>
              <a:t>Záv</a:t>
            </a:r>
            <a:r>
              <a:rPr lang="cs-CZ" dirty="0" smtClean="0"/>
              <a:t>. k </a:t>
            </a:r>
            <a:r>
              <a:rPr lang="cs-CZ" dirty="0" err="1" smtClean="0"/>
              <a:t>zam</a:t>
            </a:r>
            <a:r>
              <a:rPr lang="cs-CZ" dirty="0" smtClean="0"/>
              <a:t>.     11</a:t>
            </a:r>
          </a:p>
          <a:p>
            <a:r>
              <a:rPr lang="cs-CZ" dirty="0" smtClean="0"/>
              <a:t>BÚ		        280		</a:t>
            </a:r>
            <a:r>
              <a:rPr lang="cs-CZ" dirty="0" smtClean="0">
                <a:solidFill>
                  <a:srgbClr val="C00000"/>
                </a:solidFill>
              </a:rPr>
              <a:t>Zisk		    29</a:t>
            </a:r>
          </a:p>
          <a:p>
            <a:r>
              <a:rPr lang="cs-CZ" dirty="0" smtClean="0"/>
              <a:t>Pokladna           50</a:t>
            </a:r>
          </a:p>
          <a:p>
            <a:r>
              <a:rPr lang="cs-CZ" dirty="0" smtClean="0"/>
              <a:t>Materiál 		90</a:t>
            </a:r>
          </a:p>
          <a:p>
            <a:r>
              <a:rPr lang="cs-CZ" dirty="0" smtClean="0"/>
              <a:t>Pohledávky       70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/>
              <a:t>940    =     </a:t>
            </a:r>
            <a:r>
              <a:rPr lang="cs-CZ" b="1" dirty="0" err="1" smtClean="0"/>
              <a:t>940</a:t>
            </a:r>
            <a:endParaRPr lang="cs-CZ" b="1" dirty="0" smtClean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539552" y="2276872"/>
            <a:ext cx="813690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3" idx="0"/>
          </p:cNvCxnSpPr>
          <p:nvPr/>
        </p:nvCxnSpPr>
        <p:spPr>
          <a:xfrm>
            <a:off x="4572000" y="2249424"/>
            <a:ext cx="72008" cy="3411824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280</TotalTime>
  <Words>719</Words>
  <Application>Microsoft Office PowerPoint</Application>
  <PresentationFormat>Předvádění na obrazovce (4:3)</PresentationFormat>
  <Paragraphs>267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Urbanistický</vt:lpstr>
      <vt:lpstr>Snímek 1</vt:lpstr>
      <vt:lpstr>Anotace</vt:lpstr>
      <vt:lpstr>Otevírání a uzavírání účtů</vt:lpstr>
      <vt:lpstr>Osnova:</vt:lpstr>
      <vt:lpstr>Jak postupovat při otevírání       a uzavírání účtů:</vt:lpstr>
      <vt:lpstr>Opakujeme:</vt:lpstr>
      <vt:lpstr>Opakujeme:</vt:lpstr>
      <vt:lpstr>1. příklad</vt:lpstr>
      <vt:lpstr>Úkoly k 1. příkladu:</vt:lpstr>
      <vt:lpstr>Řešení 1. úkolu</vt:lpstr>
      <vt:lpstr>Řešení 2. úkolu</vt:lpstr>
      <vt:lpstr>Řešení 3. úkolu    (v tis. Kč)</vt:lpstr>
      <vt:lpstr>4. úkol: Zaúčtujte následující účetní případy                  (v tis. Kč)</vt:lpstr>
      <vt:lpstr>Řešení 4. úkolu</vt:lpstr>
      <vt:lpstr>Řešení 5. úkolu  (v tis. Kč)</vt:lpstr>
      <vt:lpstr>Řešení 5. úkolu      (v tis. Kč)</vt:lpstr>
      <vt:lpstr>Řešení 5. úkolu   (v tis. Kč )</vt:lpstr>
      <vt:lpstr>Řešení 6. úkolu</vt:lpstr>
      <vt:lpstr>MD     702 – KÚR (v tis. Kč)           DAL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33</cp:revision>
  <dcterms:created xsi:type="dcterms:W3CDTF">2012-03-27T04:27:06Z</dcterms:created>
  <dcterms:modified xsi:type="dcterms:W3CDTF">2014-02-15T15:57:39Z</dcterms:modified>
</cp:coreProperties>
</file>