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1" r:id="rId2"/>
    <p:sldId id="262" r:id="rId3"/>
    <p:sldId id="256" r:id="rId4"/>
    <p:sldId id="259" r:id="rId5"/>
    <p:sldId id="257" r:id="rId6"/>
    <p:sldId id="258" r:id="rId7"/>
    <p:sldId id="264" r:id="rId8"/>
    <p:sldId id="266" r:id="rId9"/>
    <p:sldId id="265" r:id="rId10"/>
    <p:sldId id="267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88706E-7C51-4CC8-8345-3742FE9B7D3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01BDC-DBF9-4E26-81E9-8F287C7B0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6E617DE-BBEE-4C41-98A7-E7A98D3BFD9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824DEDE-1D6C-493F-9B1D-0F784D472F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72816"/>
          <a:ext cx="6696918" cy="4541608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10084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Rozpis rozvahy d účtů – VY_32_INOVACE_01.01.14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96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 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základě zadaného příkladu procvičit sestavení rozvahy, účtu 701, zaúčtování účetních případů – zachycení na jednotlivé účty, uzavření jednotlivých účtů, sestavení účtů 710 a 702.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14. Rozpis rozvahy do účtů, zaúčtování účetní případů, uzavření účtů, sestavení závěrkových účtů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jana\AppData\Local\Microsoft\Windows\Temporary Internet Files\Content.IE5\9J1A9LY3\MC9002120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758950" cy="1808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Procvičování podle zadání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Sestavit zahajovací nebo počáteční rozvahu</a:t>
            </a:r>
          </a:p>
          <a:p>
            <a:r>
              <a:rPr lang="cs-CZ" dirty="0" smtClean="0"/>
              <a:t>2) Sestavit účet 701</a:t>
            </a:r>
          </a:p>
          <a:p>
            <a:r>
              <a:rPr lang="cs-CZ" dirty="0" smtClean="0"/>
              <a:t>3) Otevřít účty z rozvahy</a:t>
            </a:r>
          </a:p>
          <a:p>
            <a:r>
              <a:rPr lang="cs-CZ" dirty="0" smtClean="0"/>
              <a:t>4) Zaúčtovat účetní případy</a:t>
            </a:r>
          </a:p>
          <a:p>
            <a:r>
              <a:rPr lang="cs-CZ" dirty="0" smtClean="0"/>
              <a:t>5) Uzavřít účty</a:t>
            </a:r>
          </a:p>
          <a:p>
            <a:r>
              <a:rPr lang="cs-CZ" dirty="0" smtClean="0"/>
              <a:t>6) Sestavit účet 710 a 702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Podnik ABX vykazoval na počátku nového účetního období tato </a:t>
            </a:r>
            <a:r>
              <a:rPr lang="cs-CZ" b="1" u="sng" dirty="0" smtClean="0"/>
              <a:t>aktiva a pasiva</a:t>
            </a:r>
            <a:r>
              <a:rPr lang="cs-CZ" dirty="0" smtClean="0"/>
              <a:t>:</a:t>
            </a:r>
          </a:p>
          <a:p>
            <a:r>
              <a:rPr lang="cs-CZ" dirty="0" smtClean="0"/>
              <a:t>Peníze v pokladně                     60 000 Kč</a:t>
            </a:r>
          </a:p>
          <a:p>
            <a:r>
              <a:rPr lang="cs-CZ" dirty="0" smtClean="0"/>
              <a:t>Peníze na </a:t>
            </a:r>
            <a:r>
              <a:rPr lang="cs-CZ" dirty="0" err="1" smtClean="0"/>
              <a:t>bankov</a:t>
            </a:r>
            <a:r>
              <a:rPr lang="cs-CZ" dirty="0" smtClean="0"/>
              <a:t>. účtu 		540 000 Kč</a:t>
            </a:r>
          </a:p>
          <a:p>
            <a:r>
              <a:rPr lang="cs-CZ" dirty="0" smtClean="0"/>
              <a:t>Dodavatelé 				200 000 Kč</a:t>
            </a:r>
          </a:p>
          <a:p>
            <a:r>
              <a:rPr lang="cs-CZ" dirty="0" smtClean="0"/>
              <a:t>Závazky k zaměstnancům	  50 000 Kč</a:t>
            </a:r>
          </a:p>
          <a:p>
            <a:r>
              <a:rPr lang="cs-CZ" dirty="0" smtClean="0"/>
              <a:t>Nákladní automobil		         900 000 Kč</a:t>
            </a:r>
          </a:p>
          <a:p>
            <a:r>
              <a:rPr lang="cs-CZ" dirty="0" smtClean="0"/>
              <a:t>Zboží ve skladu			620 000 Kč</a:t>
            </a:r>
          </a:p>
          <a:p>
            <a:r>
              <a:rPr lang="cs-CZ" dirty="0" smtClean="0"/>
              <a:t>Krátkodobý bank. úvěr	         240 000 Kč </a:t>
            </a:r>
          </a:p>
          <a:p>
            <a:r>
              <a:rPr lang="cs-CZ" dirty="0" smtClean="0"/>
              <a:t> Vlastní kapitál				? ? ?	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příklad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1) Sestavit počáteční rozvahu</a:t>
            </a:r>
          </a:p>
          <a:p>
            <a:endParaRPr lang="cs-CZ" dirty="0" smtClean="0"/>
          </a:p>
          <a:p>
            <a:r>
              <a:rPr lang="cs-CZ" dirty="0" smtClean="0"/>
              <a:t>2) Sestavit 701 – Počáteční účet rozvažný</a:t>
            </a:r>
          </a:p>
          <a:p>
            <a:endParaRPr lang="cs-CZ" dirty="0" smtClean="0"/>
          </a:p>
          <a:p>
            <a:r>
              <a:rPr lang="cs-CZ" dirty="0" smtClean="0"/>
              <a:t>3) Rozpis rozvahy do jednotlivých účtů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Celková hodnota aktiv =  2 120 000 Kč</a:t>
            </a:r>
          </a:p>
          <a:p>
            <a:endParaRPr lang="cs-CZ" dirty="0" smtClean="0"/>
          </a:p>
          <a:p>
            <a:r>
              <a:rPr lang="cs-CZ" dirty="0" smtClean="0"/>
              <a:t>Vlastní kapitál = 1 630 000 Kč</a:t>
            </a:r>
          </a:p>
          <a:p>
            <a:endParaRPr lang="cs-CZ" dirty="0" smtClean="0"/>
          </a:p>
          <a:p>
            <a:r>
              <a:rPr lang="cs-CZ" dirty="0" smtClean="0"/>
              <a:t>Celková hodnota pasiv = 2 120 000 Kč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0424"/>
                <a:gridCol w="936104"/>
                <a:gridCol w="3456384"/>
                <a:gridCol w="1728192"/>
                <a:gridCol w="648072"/>
                <a:gridCol w="73042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1.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VPD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Vyplaceny čisté mzdy zaměstnancům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 50 000,-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2.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PPD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Prodáno zboží odběratelům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42 000,-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3.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FAP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</a:t>
                      </a:r>
                      <a:r>
                        <a:rPr lang="cs-CZ" sz="2400" b="1" baseline="0" dirty="0" smtClean="0"/>
                        <a:t> opravu nákladního automobilu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25 000,-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4.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VBÚ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Zaplaceno</a:t>
                      </a:r>
                      <a:r>
                        <a:rPr lang="cs-CZ" sz="2400" b="1" baseline="0" dirty="0" smtClean="0"/>
                        <a:t> dodavatelům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100 000,-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5.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VBÚ</a:t>
                      </a:r>
                      <a:r>
                        <a:rPr lang="cs-CZ" sz="2400" b="1" baseline="0" dirty="0" smtClean="0"/>
                        <a:t>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Splátka krátkodobého úvěru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 50 000,-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ÚKOL (</a:t>
            </a:r>
            <a:r>
              <a:rPr lang="cs-CZ" sz="3100" dirty="0" smtClean="0"/>
              <a:t>zaúčtujte následující účetní operace, </a:t>
            </a:r>
            <a:r>
              <a:rPr lang="cs-CZ" sz="3100" dirty="0" smtClean="0"/>
              <a:t>zachyťte </a:t>
            </a:r>
            <a:r>
              <a:rPr lang="cs-CZ" sz="3100" dirty="0" smtClean="0"/>
              <a:t>je do účtů)</a:t>
            </a:r>
            <a:endParaRPr lang="cs-CZ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5) Sestavte účet 710 - Účet zisků a ztrát</a:t>
            </a:r>
          </a:p>
          <a:p>
            <a:endParaRPr lang="cs-CZ" dirty="0" smtClean="0"/>
          </a:p>
          <a:p>
            <a:r>
              <a:rPr lang="cs-CZ" dirty="0" smtClean="0"/>
              <a:t>6) Sestavte účet 702 – Konečný účet rozvažný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b="1" u="sng" dirty="0" smtClean="0"/>
              <a:t>5. úkol: (účet 710)</a:t>
            </a:r>
          </a:p>
          <a:p>
            <a:r>
              <a:rPr lang="cs-CZ" sz="2400" b="1" dirty="0" smtClean="0"/>
              <a:t>		Náklady = 25 000 Kč</a:t>
            </a:r>
          </a:p>
          <a:p>
            <a:pPr lvl="1">
              <a:buNone/>
            </a:pPr>
            <a:r>
              <a:rPr lang="cs-CZ" sz="2400" b="1" dirty="0" smtClean="0"/>
              <a:t>			Výnosy   = 42 000 Kč</a:t>
            </a:r>
          </a:p>
          <a:p>
            <a:pPr lvl="1">
              <a:buNone/>
            </a:pPr>
            <a:r>
              <a:rPr lang="cs-CZ" sz="2400" b="1" dirty="0" smtClean="0"/>
              <a:t>			</a:t>
            </a:r>
            <a:r>
              <a:rPr lang="cs-CZ" sz="2400" b="1" dirty="0" smtClean="0">
                <a:solidFill>
                  <a:srgbClr val="FF0000"/>
                </a:solidFill>
              </a:rPr>
              <a:t>Zisk 	    =  17 000 Kč</a:t>
            </a:r>
            <a:r>
              <a:rPr lang="cs-CZ" sz="2400" b="1" dirty="0" smtClean="0"/>
              <a:t>	</a:t>
            </a:r>
          </a:p>
          <a:p>
            <a:pPr lvl="1">
              <a:buNone/>
            </a:pPr>
            <a:endParaRPr lang="cs-CZ" sz="2400" b="1" dirty="0" smtClean="0"/>
          </a:p>
          <a:p>
            <a:pPr lvl="1">
              <a:buNone/>
            </a:pPr>
            <a:r>
              <a:rPr lang="cs-CZ" sz="2400" b="1" u="sng" dirty="0" smtClean="0"/>
              <a:t>6 . Úkol:  (účet 702)</a:t>
            </a:r>
          </a:p>
          <a:p>
            <a:pPr lvl="1">
              <a:buNone/>
            </a:pPr>
            <a:r>
              <a:rPr lang="cs-CZ" sz="2400" b="1" dirty="0" smtClean="0"/>
              <a:t>Aktiva = 1 962 000 Kč</a:t>
            </a:r>
          </a:p>
          <a:p>
            <a:pPr lvl="1">
              <a:buNone/>
            </a:pPr>
            <a:r>
              <a:rPr lang="cs-CZ" sz="2400" b="1" dirty="0" smtClean="0"/>
              <a:t>Pasiva = 1 960 000 Kč</a:t>
            </a:r>
          </a:p>
          <a:p>
            <a:pPr lvl="1">
              <a:buNone/>
            </a:pPr>
            <a:r>
              <a:rPr lang="cs-CZ" sz="2400" b="1" dirty="0" smtClean="0"/>
              <a:t>		</a:t>
            </a: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r>
              <a:rPr lang="cs-CZ" dirty="0" smtClean="0"/>
              <a:t>Vyhláška č. 500/2002 Sb.</a:t>
            </a:r>
          </a:p>
          <a:p>
            <a:r>
              <a:rPr lang="cs-CZ" dirty="0" smtClean="0"/>
              <a:t>České účetní standardy pro podnikatele</a:t>
            </a:r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75</TotalTime>
  <Words>392</Words>
  <Application>Microsoft Office PowerPoint</Application>
  <PresentationFormat>Předvádění na obrazovce (4:3)</PresentationFormat>
  <Paragraphs>104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14. Rozpis rozvahy do účtů, zaúčtování účetní případů, uzavření účtů, sestavení závěrkových účtů </vt:lpstr>
      <vt:lpstr>Osnova:</vt:lpstr>
      <vt:lpstr>ÚKOLY:</vt:lpstr>
      <vt:lpstr>1. příklad</vt:lpstr>
      <vt:lpstr>Úkoly:</vt:lpstr>
      <vt:lpstr>Řešení:</vt:lpstr>
      <vt:lpstr>4. ÚKOL (zaúčtujte následující účetní operace, zachyťte je do účtů)</vt:lpstr>
      <vt:lpstr>ÚKOLY:</vt:lpstr>
      <vt:lpstr>Řešení: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14. Rozpis rozvahy do účtů, zaúčtování účetní případů, uzavření účtů, sestavení závěrkových účtů</dc:title>
  <dc:creator>jana</dc:creator>
  <cp:lastModifiedBy>Dum</cp:lastModifiedBy>
  <cp:revision>10</cp:revision>
  <dcterms:created xsi:type="dcterms:W3CDTF">2013-08-08T09:12:15Z</dcterms:created>
  <dcterms:modified xsi:type="dcterms:W3CDTF">2014-02-15T15:37:55Z</dcterms:modified>
</cp:coreProperties>
</file>