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5"/>
  </p:notesMasterIdLst>
  <p:sldIdLst>
    <p:sldId id="268" r:id="rId2"/>
    <p:sldId id="267" r:id="rId3"/>
    <p:sldId id="256" r:id="rId4"/>
    <p:sldId id="266" r:id="rId5"/>
    <p:sldId id="257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317610-9BAF-43CC-81E6-242487BE0CE9}" type="datetimeFigureOut">
              <a:rPr lang="cs-CZ" smtClean="0"/>
              <a:pPr/>
              <a:t>15.2.2014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B1ED71-EC8C-4366-84FC-69D5F3857C3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DC8EF1E-2F48-4C06-B6FE-98FB813D5BC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1ED71-EC8C-4366-84FC-69D5F3857C3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BB24CD2-9987-42AB-A3D3-64B1002C7E5B}" type="datetimeFigureOut">
              <a:rPr lang="cs-CZ" smtClean="0"/>
              <a:pPr/>
              <a:t>15.2.2014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3F7FBE0-BB74-4CDB-952E-E63DEB435E1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B24CD2-9987-42AB-A3D3-64B1002C7E5B}" type="datetimeFigureOut">
              <a:rPr lang="cs-CZ" smtClean="0"/>
              <a:pPr/>
              <a:t>15.2.2014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3F7FBE0-BB74-4CDB-952E-E63DEB435E1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B24CD2-9987-42AB-A3D3-64B1002C7E5B}" type="datetimeFigureOut">
              <a:rPr lang="cs-CZ" smtClean="0"/>
              <a:pPr/>
              <a:t>15.2.2014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3F7FBE0-BB74-4CDB-952E-E63DEB435E1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B24CD2-9987-42AB-A3D3-64B1002C7E5B}" type="datetimeFigureOut">
              <a:rPr lang="cs-CZ" smtClean="0"/>
              <a:pPr/>
              <a:t>15.2.2014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3F7FBE0-BB74-4CDB-952E-E63DEB435E1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B24CD2-9987-42AB-A3D3-64B1002C7E5B}" type="datetimeFigureOut">
              <a:rPr lang="cs-CZ" smtClean="0"/>
              <a:pPr/>
              <a:t>15.2.2014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3F7FBE0-BB74-4CDB-952E-E63DEB435E1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B24CD2-9987-42AB-A3D3-64B1002C7E5B}" type="datetimeFigureOut">
              <a:rPr lang="cs-CZ" smtClean="0"/>
              <a:pPr/>
              <a:t>15.2.2014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3F7FBE0-BB74-4CDB-952E-E63DEB435E1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B24CD2-9987-42AB-A3D3-64B1002C7E5B}" type="datetimeFigureOut">
              <a:rPr lang="cs-CZ" smtClean="0"/>
              <a:pPr/>
              <a:t>15.2.2014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3F7FBE0-BB74-4CDB-952E-E63DEB435E1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BB24CD2-9987-42AB-A3D3-64B1002C7E5B}" type="datetimeFigureOut">
              <a:rPr lang="cs-CZ" smtClean="0"/>
              <a:pPr/>
              <a:t>15.2.2014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3F7FBE0-BB74-4CDB-952E-E63DEB435E1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BB24CD2-9987-42AB-A3D3-64B1002C7E5B}" type="datetimeFigureOut">
              <a:rPr lang="cs-CZ" smtClean="0"/>
              <a:pPr/>
              <a:t>15.2.2014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3F7FBE0-BB74-4CDB-952E-E63DEB435E1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B24CD2-9987-42AB-A3D3-64B1002C7E5B}" type="datetimeFigureOut">
              <a:rPr lang="cs-CZ" smtClean="0"/>
              <a:pPr/>
              <a:t>15.2.2014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3F7FBE0-BB74-4CDB-952E-E63DEB435E1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B24CD2-9987-42AB-A3D3-64B1002C7E5B}" type="datetimeFigureOut">
              <a:rPr lang="cs-CZ" smtClean="0"/>
              <a:pPr/>
              <a:t>15.2.2014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3F7FBE0-BB74-4CDB-952E-E63DEB435E1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BB24CD2-9987-42AB-A3D3-64B1002C7E5B}" type="datetimeFigureOut">
              <a:rPr lang="cs-CZ" smtClean="0"/>
              <a:pPr/>
              <a:t>15.2.2014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3F7FBE0-BB74-4CDB-952E-E63DEB435E1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332656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2133600"/>
          <a:ext cx="6696918" cy="4276020"/>
        </p:xfrm>
        <a:graphic>
          <a:graphicData uri="http://schemas.openxmlformats.org/drawingml/2006/table">
            <a:tbl>
              <a:tblPr/>
              <a:tblGrid>
                <a:gridCol w="2461468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Účetní knihy– VY_32_INOVACE_01.01.15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Jana Kulhavá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Účetnictví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Leden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–  září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základy účetnictví pro podnikatele a podniky…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výklad, příklady k procvičení, písemné práce.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Vysvětlení a procvičení základních knih       pro vedení účetnictví, jejich význam, náležitosti.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15. 	Účetní knihy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Práce s učebnicí, ukázky</a:t>
            </a:r>
            <a:endParaRPr lang="cs-CZ" dirty="0"/>
          </a:p>
        </p:txBody>
      </p:sp>
      <p:pic>
        <p:nvPicPr>
          <p:cNvPr id="1028" name="Picture 4" descr="C:\Users\jana\AppData\Local\Microsoft\Windows\Temporary Internet Files\Content.IE5\SH7Q83X1\MC90040994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9138" y="762000"/>
            <a:ext cx="1841500" cy="17843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1) Výklad</a:t>
            </a:r>
          </a:p>
          <a:p>
            <a:r>
              <a:rPr lang="cs-CZ" dirty="0" smtClean="0"/>
              <a:t>2) Procvičování, práce s učebnicí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Osnova: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dirty="0" smtClean="0">
                <a:cs typeface="Times New Roman" pitchFamily="18" charset="0"/>
              </a:rPr>
              <a:t>1) </a:t>
            </a:r>
            <a:r>
              <a:rPr lang="cs-CZ" sz="2800" dirty="0">
                <a:cs typeface="Times New Roman" pitchFamily="18" charset="0"/>
              </a:rPr>
              <a:t>Ú</a:t>
            </a:r>
            <a:r>
              <a:rPr lang="cs-CZ" sz="2800" dirty="0" smtClean="0">
                <a:cs typeface="Times New Roman" pitchFamily="18" charset="0"/>
              </a:rPr>
              <a:t>četní doklady </a:t>
            </a:r>
          </a:p>
          <a:p>
            <a:r>
              <a:rPr lang="cs-CZ" sz="2800" dirty="0" smtClean="0">
                <a:cs typeface="Times New Roman" pitchFamily="18" charset="0"/>
              </a:rPr>
              <a:t>2) DENÍK</a:t>
            </a:r>
          </a:p>
          <a:p>
            <a:r>
              <a:rPr lang="cs-CZ" sz="2800" dirty="0" smtClean="0">
                <a:cs typeface="Times New Roman" pitchFamily="18" charset="0"/>
              </a:rPr>
              <a:t>3) HLAVNÍ KNIHA – </a:t>
            </a:r>
            <a:r>
              <a:rPr lang="cs-CZ" sz="2800" dirty="0" err="1">
                <a:cs typeface="Times New Roman" pitchFamily="18" charset="0"/>
              </a:rPr>
              <a:t>k</a:t>
            </a:r>
            <a:r>
              <a:rPr lang="cs-CZ" sz="2800" dirty="0" err="1" smtClean="0">
                <a:cs typeface="Times New Roman" pitchFamily="18" charset="0"/>
              </a:rPr>
              <a:t>niha</a:t>
            </a:r>
            <a:r>
              <a:rPr lang="cs-CZ" sz="2800" dirty="0" smtClean="0">
                <a:cs typeface="Times New Roman" pitchFamily="18" charset="0"/>
              </a:rPr>
              <a:t> syntetických účtů, kniha analytických účtů, </a:t>
            </a:r>
            <a:r>
              <a:rPr lang="cs-CZ" sz="2800" dirty="0" err="1" smtClean="0">
                <a:cs typeface="Times New Roman" pitchFamily="18" charset="0"/>
              </a:rPr>
              <a:t>podrozvahových</a:t>
            </a:r>
            <a:r>
              <a:rPr lang="cs-CZ" sz="2800" dirty="0" smtClean="0">
                <a:cs typeface="Times New Roman" pitchFamily="18" charset="0"/>
              </a:rPr>
              <a:t> účtů</a:t>
            </a:r>
          </a:p>
          <a:p>
            <a:r>
              <a:rPr lang="cs-CZ" sz="2800" dirty="0" smtClean="0">
                <a:cs typeface="Times New Roman" pitchFamily="18" charset="0"/>
              </a:rPr>
              <a:t>4) Obratová předvaha</a:t>
            </a:r>
          </a:p>
          <a:p>
            <a:r>
              <a:rPr lang="cs-CZ" sz="2800" dirty="0" smtClean="0">
                <a:cs typeface="Times New Roman" pitchFamily="18" charset="0"/>
              </a:rPr>
              <a:t>5) ROZVAHA</a:t>
            </a:r>
          </a:p>
          <a:p>
            <a:r>
              <a:rPr lang="cs-CZ" sz="2800" dirty="0" smtClean="0">
                <a:cs typeface="Times New Roman" pitchFamily="18" charset="0"/>
              </a:rPr>
              <a:t>6) VÝSLEDOVKA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000" b="1" dirty="0" smtClean="0"/>
              <a:t>Postup zápisu do účetních knih: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shromáždit všechny účetní doklady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překontrolovat jednotlivé  náležitosti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u="sng" dirty="0" smtClean="0"/>
              <a:t>Otázky:</a:t>
            </a:r>
          </a:p>
          <a:p>
            <a:r>
              <a:rPr lang="cs-CZ" dirty="0" smtClean="0"/>
              <a:t>Jmenujte účetní doklady, co zachycují</a:t>
            </a:r>
          </a:p>
          <a:p>
            <a:r>
              <a:rPr lang="cs-CZ" dirty="0" smtClean="0"/>
              <a:t>Který zákon upravuje náležitosti </a:t>
            </a:r>
            <a:r>
              <a:rPr lang="cs-CZ" dirty="0" err="1" smtClean="0"/>
              <a:t>úč</a:t>
            </a:r>
            <a:r>
              <a:rPr lang="cs-CZ" dirty="0" smtClean="0"/>
              <a:t>. dokladů?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Účetní doklady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účetní zápisy jsou uspořádány podle časového hlediska (data), tj. v pořadí, ve kterém postupně vznikaly</a:t>
            </a:r>
          </a:p>
          <a:p>
            <a:r>
              <a:rPr lang="cs-CZ" dirty="0" smtClean="0"/>
              <a:t>jsou zde zaúčtovány všechny účetní případy za dané účetní období</a:t>
            </a:r>
          </a:p>
          <a:p>
            <a:r>
              <a:rPr lang="cs-CZ" dirty="0" smtClean="0"/>
              <a:t>zajišťuje průkaznost (vazba účetních údajů na doklady)</a:t>
            </a:r>
          </a:p>
          <a:p>
            <a:r>
              <a:rPr lang="cs-CZ" dirty="0" smtClean="0"/>
              <a:t>má kontrolní funkci</a:t>
            </a:r>
          </a:p>
          <a:p>
            <a:r>
              <a:rPr lang="cs-CZ" dirty="0" smtClean="0"/>
              <a:t>deník je veden na </a:t>
            </a:r>
            <a:r>
              <a:rPr lang="cs-CZ" dirty="0" smtClean="0"/>
              <a:t>počítači, </a:t>
            </a:r>
            <a:r>
              <a:rPr lang="cs-CZ" dirty="0" smtClean="0"/>
              <a:t>či ručně (1 či více deníků)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Deník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8416"/>
                <a:gridCol w="1296144"/>
                <a:gridCol w="2736304"/>
                <a:gridCol w="1656184"/>
                <a:gridCol w="936104"/>
                <a:gridCol w="94644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p.č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Účetní doklad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Popis účetního případu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Kč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DAL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1.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FAP21 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Nákup materiálu 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43 000,- 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111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321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2.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VPD7 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Nákup zboží               </a:t>
                      </a:r>
                      <a:r>
                        <a:rPr lang="cs-CZ" sz="2400" b="1" baseline="0" dirty="0" smtClean="0"/>
                        <a:t> v hotovosti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   5 000,- 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131 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321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3.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FAV11 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Prodej výrobků 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21 000,-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311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601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4.</a:t>
                      </a:r>
                      <a:r>
                        <a:rPr lang="cs-CZ" b="1" baseline="0" dirty="0" smtClean="0"/>
                        <a:t>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VBÚ3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Zaplacení faktury 21 za nákup materiálu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43 000,- 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321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221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Deník </a:t>
            </a:r>
            <a:r>
              <a:rPr lang="cs-CZ" sz="2400" dirty="0" smtClean="0"/>
              <a:t>(základní náležitosti, ukázka):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= kniha syntetických účtů (SÚ)</a:t>
            </a:r>
          </a:p>
          <a:p>
            <a:endParaRPr lang="cs-CZ" dirty="0" smtClean="0"/>
          </a:p>
          <a:p>
            <a:r>
              <a:rPr lang="cs-CZ" dirty="0" smtClean="0"/>
              <a:t>zde jsou uspořádány účetní zápisy z hlediska věcného (systematicky)</a:t>
            </a:r>
          </a:p>
          <a:p>
            <a:r>
              <a:rPr lang="cs-CZ" dirty="0" smtClean="0"/>
              <a:t>zahrnuje soubor všech syntetických účtů, které účetní jednotka používá</a:t>
            </a:r>
          </a:p>
          <a:p>
            <a:r>
              <a:rPr lang="cs-CZ" dirty="0" smtClean="0"/>
              <a:t>získávají se informace o stavu a pohybu A, P, N, V</a:t>
            </a:r>
          </a:p>
          <a:p>
            <a:r>
              <a:rPr lang="cs-CZ" dirty="0" smtClean="0"/>
              <a:t>ukázka v učebnici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Hlavní kniha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zde se podrobně rozvádějí účetní zápisy        z hlavní knihy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peněžní částky v knihách AÚ musí odpovídat</a:t>
            </a:r>
          </a:p>
          <a:p>
            <a:pPr>
              <a:buNone/>
            </a:pPr>
            <a:r>
              <a:rPr lang="cs-CZ" dirty="0" smtClean="0"/>
              <a:t>   příslušným částkám SÚ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Kniha analytických účtů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se vede k majetku, který účetní jednotka nevlastní (majetek půjčený….)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účtujeme zde pouze jednoduchým zápisem, nikoli podvojným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Kniha </a:t>
            </a:r>
            <a:r>
              <a:rPr lang="cs-CZ" dirty="0" err="1" smtClean="0"/>
              <a:t>podrozvahových</a:t>
            </a:r>
            <a:r>
              <a:rPr lang="cs-CZ" dirty="0" smtClean="0"/>
              <a:t> účtů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představuje kontrolní sestavu, která ověřuje vazby vyplývající z podvojnosti účetních zápisů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usnadňuje sestavení rozvahy a výsledovky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Obratová předvaha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dirty="0" smtClean="0"/>
              <a:t>Zákon o účetnictví č. 563/1991 Sb.,                        novela č. 503/2012 Sb.</a:t>
            </a:r>
          </a:p>
          <a:p>
            <a:r>
              <a:rPr lang="cs-CZ" dirty="0" smtClean="0"/>
              <a:t>Vyhláška č. 500/2002 Sb.</a:t>
            </a:r>
          </a:p>
          <a:p>
            <a:r>
              <a:rPr lang="cs-CZ" dirty="0" smtClean="0"/>
              <a:t>České účetní standardy pro podnikatele</a:t>
            </a:r>
            <a:endParaRPr lang="cs-CZ" b="1" dirty="0" smtClean="0"/>
          </a:p>
          <a:p>
            <a:r>
              <a:rPr lang="cs-CZ" dirty="0" smtClean="0"/>
              <a:t>Vzorový účtový rozvrh 2013</a:t>
            </a:r>
          </a:p>
          <a:p>
            <a:r>
              <a:rPr lang="cs-CZ" dirty="0" smtClean="0"/>
              <a:t>Rozvaha a výsledovka 2013</a:t>
            </a:r>
          </a:p>
          <a:p>
            <a:r>
              <a:rPr lang="cs-CZ" dirty="0" smtClean="0"/>
              <a:t>Pavel </a:t>
            </a:r>
            <a:r>
              <a:rPr lang="cs-CZ" dirty="0" err="1" smtClean="0"/>
              <a:t>Štohl</a:t>
            </a:r>
            <a:r>
              <a:rPr lang="cs-CZ" dirty="0" smtClean="0"/>
              <a:t>,Učebnice účetnictví 2012 pro střední školy a veřejnost, 1. díl. Znojmo, 2012</a:t>
            </a:r>
          </a:p>
          <a:p>
            <a:r>
              <a:rPr lang="cs-CZ" dirty="0" smtClean="0"/>
              <a:t>Obrázek </a:t>
            </a:r>
            <a:r>
              <a:rPr lang="cs-CZ" dirty="0" smtClean="0"/>
              <a:t>– klipart - </a:t>
            </a: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114</TotalTime>
  <Words>466</Words>
  <Application>Microsoft Office PowerPoint</Application>
  <PresentationFormat>Předvádění na obrazovce (4:3)</PresentationFormat>
  <Paragraphs>115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Snímek 1</vt:lpstr>
      <vt:lpstr>Anotace</vt:lpstr>
      <vt:lpstr>15.  Účetní knihy</vt:lpstr>
      <vt:lpstr>Osnova:</vt:lpstr>
      <vt:lpstr> Postup zápisu do účetních knih:</vt:lpstr>
      <vt:lpstr>1. Účetní doklady</vt:lpstr>
      <vt:lpstr>2. Deník</vt:lpstr>
      <vt:lpstr>2. Deník (základní náležitosti, ukázka):</vt:lpstr>
      <vt:lpstr>3. Hlavní kniha</vt:lpstr>
      <vt:lpstr>Kniha analytických účtů</vt:lpstr>
      <vt:lpstr>Kniha podrozvahových účtů</vt:lpstr>
      <vt:lpstr>Obratová předvaha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Dum</cp:lastModifiedBy>
  <cp:revision>17</cp:revision>
  <dcterms:created xsi:type="dcterms:W3CDTF">2012-04-22T14:56:02Z</dcterms:created>
  <dcterms:modified xsi:type="dcterms:W3CDTF">2014-02-15T15:55:45Z</dcterms:modified>
</cp:coreProperties>
</file>