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handoutMasterIdLst>
    <p:handoutMasterId r:id="rId15"/>
  </p:handoutMasterIdLst>
  <p:sldIdLst>
    <p:sldId id="270" r:id="rId2"/>
    <p:sldId id="269" r:id="rId3"/>
    <p:sldId id="256" r:id="rId4"/>
    <p:sldId id="267" r:id="rId5"/>
    <p:sldId id="257" r:id="rId6"/>
    <p:sldId id="258" r:id="rId7"/>
    <p:sldId id="259" r:id="rId8"/>
    <p:sldId id="260" r:id="rId9"/>
    <p:sldId id="261" r:id="rId10"/>
    <p:sldId id="266" r:id="rId11"/>
    <p:sldId id="268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CA9596-041A-4866-8F04-A5E118438209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4A0AF3-1BCF-4CBF-BACA-8608242206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9DEB10-219F-44EC-BD6F-F6E83EEA4A91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838D8E-BB2E-4BF5-8B74-805AC98EF24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C8EF1E-2F48-4C06-B6FE-98FB813D5BC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38A9425-C6C4-440E-9BAC-2EE037E5DEBF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BA91924-0BE6-4B66-9E2B-8B9F9645C1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332656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2133600"/>
          <a:ext cx="6696918" cy="4276020"/>
        </p:xfrm>
        <a:graphic>
          <a:graphicData uri="http://schemas.openxmlformats.org/drawingml/2006/table">
            <a:tbl>
              <a:tblPr/>
              <a:tblGrid>
                <a:gridCol w="2461468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Účetní zápisy – VY_32_INOVACE_01.01.16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Jana Kulhavá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Účetnictví pro OA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Leden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–  září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základy účetnictví pro podnikatele a podniky…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výklad, příklady k procvičení, písemné práce.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Vysvětlit a procvičit na jednotlivých příkladech účetní zápisy.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16. ÚČETNÍ ZÁPISY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 descr="C:\Users\jana\AppData\Local\Microsoft\Windows\Temporary Internet Files\Content.IE5\HO1TEOS2\MC90043158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3225" y="4460875"/>
            <a:ext cx="1905000" cy="1917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Osnova: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1) </a:t>
            </a:r>
            <a:r>
              <a:rPr lang="cs-CZ" b="1" dirty="0" smtClean="0"/>
              <a:t>Výklad</a:t>
            </a:r>
            <a:r>
              <a:rPr lang="cs-CZ" dirty="0" smtClean="0"/>
              <a:t>: a) charakteristika účetních zápisů</a:t>
            </a:r>
          </a:p>
          <a:p>
            <a:pPr>
              <a:buNone/>
            </a:pPr>
            <a:r>
              <a:rPr lang="cs-CZ" dirty="0" smtClean="0"/>
              <a:t>			     b) časový a soustavný zápis</a:t>
            </a:r>
          </a:p>
          <a:p>
            <a:pPr>
              <a:buNone/>
            </a:pPr>
            <a:r>
              <a:rPr lang="cs-CZ" dirty="0" smtClean="0"/>
              <a:t>			     c)  jednoduchý zápis</a:t>
            </a:r>
          </a:p>
          <a:p>
            <a:pPr>
              <a:buNone/>
            </a:pPr>
            <a:r>
              <a:rPr lang="cs-CZ" dirty="0" smtClean="0"/>
              <a:t>			     d) složený zápis</a:t>
            </a:r>
          </a:p>
          <a:p>
            <a:r>
              <a:rPr lang="cs-CZ" dirty="0" smtClean="0"/>
              <a:t>2) </a:t>
            </a:r>
            <a:r>
              <a:rPr lang="cs-CZ" b="1" dirty="0" smtClean="0"/>
              <a:t>Opakování nové látky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 Charakteristika účetních zápisů: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zachycují účetní případy podniku, podnikatele  doložené účetními doklady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2)provádějí se srozumitelně, přehledně, způsobem zaručující trvanlivost</a:t>
            </a:r>
          </a:p>
          <a:p>
            <a:endParaRPr lang="cs-CZ" dirty="0" smtClean="0"/>
          </a:p>
          <a:p>
            <a:r>
              <a:rPr lang="cs-CZ" dirty="0" smtClean="0"/>
              <a:t>3) musí být zaúčtovány všechny v běžném účetním období </a:t>
            </a:r>
            <a:r>
              <a:rPr lang="cs-CZ" b="1" dirty="0" smtClean="0">
                <a:solidFill>
                  <a:srgbClr val="00B050"/>
                </a:solidFill>
              </a:rPr>
              <a:t>(jak je dlouhé účetní období?)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Časový a soustavný zápis: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1) časový zápis </a:t>
            </a:r>
            <a:r>
              <a:rPr lang="cs-CZ" dirty="0" smtClean="0"/>
              <a:t>– znamená, že účetní případy jsou zachyceny podle data vzniku, postupně, jak vznikaly. Zachycujeme je v účetní knize, která se nazývá </a:t>
            </a:r>
            <a:r>
              <a:rPr lang="cs-CZ" b="1" dirty="0" smtClean="0">
                <a:solidFill>
                  <a:srgbClr val="FF0000"/>
                </a:solidFill>
              </a:rPr>
              <a:t>DENÍK.</a:t>
            </a:r>
          </a:p>
          <a:p>
            <a:endParaRPr lang="cs-CZ" dirty="0" smtClean="0"/>
          </a:p>
          <a:p>
            <a:r>
              <a:rPr lang="cs-CZ" b="1" dirty="0" smtClean="0"/>
              <a:t>2) soustavný zápis </a:t>
            </a:r>
            <a:r>
              <a:rPr lang="cs-CZ" dirty="0" smtClean="0"/>
              <a:t>– účetní zápisy, tj. zápisy na jednotlivých účtech SÚ a AÚ . Zachycujeme je v </a:t>
            </a:r>
            <a:r>
              <a:rPr lang="cs-CZ" b="1" dirty="0" smtClean="0">
                <a:solidFill>
                  <a:srgbClr val="FF0000"/>
                </a:solidFill>
              </a:rPr>
              <a:t>HLAVNÍ KNIZE.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Jednoduchý a složený zápis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Jednoduchý zápis </a:t>
            </a:r>
            <a:r>
              <a:rPr lang="cs-CZ" dirty="0" smtClean="0"/>
              <a:t>– vyjadřuje souvztažnost na 2 účtech.</a:t>
            </a:r>
          </a:p>
          <a:p>
            <a:endParaRPr lang="cs-CZ" dirty="0" smtClean="0"/>
          </a:p>
          <a:p>
            <a:r>
              <a:rPr lang="cs-CZ" b="1" dirty="0" smtClean="0"/>
              <a:t>Příklad</a:t>
            </a:r>
            <a:r>
              <a:rPr lang="cs-CZ" dirty="0" smtClean="0"/>
              <a:t>: Podnik nakoupil na fakturu materiál za 43 000,- Kč  ….. </a:t>
            </a:r>
            <a:r>
              <a:rPr lang="cs-CZ" b="1" dirty="0" smtClean="0">
                <a:solidFill>
                  <a:srgbClr val="00B050"/>
                </a:solidFill>
              </a:rPr>
              <a:t>Vyřešte!!!</a:t>
            </a:r>
          </a:p>
          <a:p>
            <a:endParaRPr lang="cs-CZ" dirty="0" smtClean="0"/>
          </a:p>
          <a:p>
            <a:pPr lvl="1"/>
            <a:endParaRPr lang="cs-CZ" sz="2000" dirty="0" smtClean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115616" y="5229200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4860032" y="522920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2123728" y="5301208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5940152" y="5229200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Řešení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3">
              <a:buNone/>
            </a:pPr>
            <a:endParaRPr lang="cs-CZ" dirty="0" smtClean="0"/>
          </a:p>
          <a:p>
            <a:r>
              <a:rPr lang="cs-CZ" dirty="0" smtClean="0"/>
              <a:t>   </a:t>
            </a:r>
            <a:r>
              <a:rPr lang="cs-CZ" sz="2400" dirty="0" smtClean="0"/>
              <a:t>321-Dodavatelé			111- Materiál</a:t>
            </a:r>
          </a:p>
          <a:p>
            <a:pPr lvl="6"/>
            <a:r>
              <a:rPr lang="cs-CZ" dirty="0" smtClean="0"/>
              <a:t>43. 000,-			43.000,-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115616" y="3140968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4932040" y="3140968"/>
            <a:ext cx="24482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2267744" y="3140968"/>
            <a:ext cx="0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6084168" y="3212976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Složený zápis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Vyjadřuje souvztažnost mezi více účty (více jak 2 účty)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Příklad</a:t>
            </a:r>
            <a:r>
              <a:rPr lang="cs-CZ" dirty="0" smtClean="0"/>
              <a:t>: Podnik nakoupil na fakturu zboží          za 20 000,- Kč + 21 % DPH…… </a:t>
            </a:r>
            <a:r>
              <a:rPr lang="cs-CZ" dirty="0" smtClean="0">
                <a:solidFill>
                  <a:srgbClr val="00B050"/>
                </a:solidFill>
              </a:rPr>
              <a:t>Vyřešte!!!</a:t>
            </a:r>
            <a:endParaRPr lang="cs-CZ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321 – Dodavatelé 		131 – Zboží</a:t>
            </a:r>
          </a:p>
          <a:p>
            <a:pPr>
              <a:buNone/>
            </a:pPr>
            <a:r>
              <a:rPr lang="cs-CZ" dirty="0" smtClean="0"/>
              <a:t>                  24 200,-		20 000,-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	343 -  DPH</a:t>
            </a:r>
          </a:p>
          <a:p>
            <a:pPr>
              <a:buNone/>
            </a:pPr>
            <a:r>
              <a:rPr lang="cs-CZ" dirty="0" smtClean="0"/>
              <a:t>						4 200,-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899592" y="3212976"/>
            <a:ext cx="27363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5148064" y="3140968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5148064" y="5157192"/>
            <a:ext cx="24482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2051720" y="3212976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6516216" y="3140968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6588224" y="5157192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charakterizujte účetní zápis</a:t>
            </a:r>
          </a:p>
          <a:p>
            <a:r>
              <a:rPr lang="cs-CZ" dirty="0" smtClean="0"/>
              <a:t>2) charakterizujte časový zápis</a:t>
            </a:r>
          </a:p>
          <a:p>
            <a:r>
              <a:rPr lang="cs-CZ" dirty="0" smtClean="0"/>
              <a:t>3) charakterizujte soustavný zápis</a:t>
            </a:r>
          </a:p>
          <a:p>
            <a:r>
              <a:rPr lang="cs-CZ" dirty="0" smtClean="0"/>
              <a:t>4) charakterizujte, uveďte příklad jednoduchého účetního zápisu</a:t>
            </a:r>
          </a:p>
          <a:p>
            <a:r>
              <a:rPr lang="cs-CZ" dirty="0" smtClean="0"/>
              <a:t>5) charakterizujte, uveďte příklad  složené účetního zápisu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b="1" dirty="0" smtClean="0"/>
          </a:p>
          <a:p>
            <a:r>
              <a:rPr lang="cs-CZ" dirty="0" smtClean="0"/>
              <a:t>Zákon o účetnictví č. 563/1991 Sb.,                        novela č. 503/2012 Sb.</a:t>
            </a:r>
          </a:p>
          <a:p>
            <a:r>
              <a:rPr lang="cs-CZ" dirty="0" smtClean="0"/>
              <a:t>Vyhláška č. 500/2002 Sb.</a:t>
            </a:r>
          </a:p>
          <a:p>
            <a:r>
              <a:rPr lang="cs-CZ" dirty="0" smtClean="0"/>
              <a:t>České účetní standardy pro podnikatele</a:t>
            </a:r>
            <a:endParaRPr lang="cs-CZ" b="1" dirty="0" smtClean="0"/>
          </a:p>
          <a:p>
            <a:r>
              <a:rPr lang="cs-CZ" dirty="0" smtClean="0"/>
              <a:t>Vzorový účtový rozvrh 2013</a:t>
            </a:r>
          </a:p>
          <a:p>
            <a:r>
              <a:rPr lang="cs-CZ" dirty="0" smtClean="0"/>
              <a:t>Rozvaha a výsledovka 2013</a:t>
            </a:r>
          </a:p>
          <a:p>
            <a:r>
              <a:rPr lang="cs-CZ" dirty="0" smtClean="0"/>
              <a:t>Pavel </a:t>
            </a:r>
            <a:r>
              <a:rPr lang="cs-CZ" dirty="0" err="1" smtClean="0"/>
              <a:t>Štohl</a:t>
            </a:r>
            <a:r>
              <a:rPr lang="cs-CZ" dirty="0" smtClean="0"/>
              <a:t>,Učebnice účetnictví 2012 pro střední školy a veřejnost, 1. díl. Znojmo, 2012</a:t>
            </a:r>
          </a:p>
          <a:p>
            <a:r>
              <a:rPr lang="cs-CZ" dirty="0" smtClean="0"/>
              <a:t>Obrázek </a:t>
            </a:r>
            <a:r>
              <a:rPr lang="cs-CZ" dirty="0" smtClean="0"/>
              <a:t>– klipart - 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277</TotalTime>
  <Words>362</Words>
  <Application>Microsoft Office PowerPoint</Application>
  <PresentationFormat>Předvádění na obrazovce (4:3)</PresentationFormat>
  <Paragraphs>77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Urbanistický</vt:lpstr>
      <vt:lpstr>Snímek 1</vt:lpstr>
      <vt:lpstr>Anotace</vt:lpstr>
      <vt:lpstr>16. ÚČETNÍ ZÁPISY</vt:lpstr>
      <vt:lpstr>Osnova:</vt:lpstr>
      <vt:lpstr> Charakteristika účetních zápisů:</vt:lpstr>
      <vt:lpstr>Časový a soustavný zápis:</vt:lpstr>
      <vt:lpstr>Jednoduchý a složený zápis</vt:lpstr>
      <vt:lpstr>Řešení </vt:lpstr>
      <vt:lpstr>Složený zápis</vt:lpstr>
      <vt:lpstr>Řešení</vt:lpstr>
      <vt:lpstr>Opakování: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ÚČETNÍ ZÁPISY</dc:title>
  <dc:creator>jana</dc:creator>
  <cp:lastModifiedBy>Dum</cp:lastModifiedBy>
  <cp:revision>30</cp:revision>
  <dcterms:created xsi:type="dcterms:W3CDTF">2012-04-15T15:21:40Z</dcterms:created>
  <dcterms:modified xsi:type="dcterms:W3CDTF">2014-02-15T15:52:57Z</dcterms:modified>
</cp:coreProperties>
</file>