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handoutMasterIdLst>
    <p:handoutMasterId r:id="rId17"/>
  </p:handoutMasterIdLst>
  <p:sldIdLst>
    <p:sldId id="274" r:id="rId2"/>
    <p:sldId id="273" r:id="rId3"/>
    <p:sldId id="256" r:id="rId4"/>
    <p:sldId id="260" r:id="rId5"/>
    <p:sldId id="257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3" autoAdjust="0"/>
    <p:restoredTop sz="94660"/>
  </p:normalViewPr>
  <p:slideViewPr>
    <p:cSldViewPr>
      <p:cViewPr varScale="1">
        <p:scale>
          <a:sx n="101" d="100"/>
          <a:sy n="101" d="100"/>
        </p:scale>
        <p:origin x="-2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CA1E3E-21F8-45A2-AA71-E4AEFC657061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241E05-DCB1-4B27-AF71-672ABFF94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26BD83-4CC7-4A98-9A5E-0A03FA729D2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7230FC-AB60-4B43-ABF7-5993957312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C93CD55-14D5-460B-A964-8F33693BDBF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21AE5-6B39-4F51-845C-FFD2E1B4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93CD55-14D5-460B-A964-8F33693BDBF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21AE5-6B39-4F51-845C-FFD2E1B4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93CD55-14D5-460B-A964-8F33693BDBF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21AE5-6B39-4F51-845C-FFD2E1B4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93CD55-14D5-460B-A964-8F33693BDBF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21AE5-6B39-4F51-845C-FFD2E1B4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93CD55-14D5-460B-A964-8F33693BDBF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21AE5-6B39-4F51-845C-FFD2E1B4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93CD55-14D5-460B-A964-8F33693BDBF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21AE5-6B39-4F51-845C-FFD2E1B4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93CD55-14D5-460B-A964-8F33693BDBF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21AE5-6B39-4F51-845C-FFD2E1B4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C93CD55-14D5-460B-A964-8F33693BDBF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21AE5-6B39-4F51-845C-FFD2E1B4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C93CD55-14D5-460B-A964-8F33693BDBF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21AE5-6B39-4F51-845C-FFD2E1B4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93CD55-14D5-460B-A964-8F33693BDBF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21AE5-6B39-4F51-845C-FFD2E1B4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93CD55-14D5-460B-A964-8F33693BDBF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21AE5-6B39-4F51-845C-FFD2E1B4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C93CD55-14D5-460B-A964-8F33693BDBF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21AE5-6B39-4F51-845C-FFD2E1B4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27602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Opravy účetních zápisů – VY_32_INOVACE_01.01.17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a procvičit na příkladech opravy účetních zápisů.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17. OPRAVY ÚČETNÍCH ZÁPISŮ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573016"/>
            <a:ext cx="7772400" cy="119970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jana\AppData\Local\Microsoft\Windows\Temporary Internet Files\Content.IE5\QVK1BTQN\MC9002995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996952"/>
            <a:ext cx="885825" cy="18208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3200" b="1" dirty="0" smtClean="0"/>
          </a:p>
          <a:p>
            <a:pPr>
              <a:buNone/>
            </a:pPr>
            <a:r>
              <a:rPr lang="cs-CZ" sz="3200" b="1" dirty="0" smtClean="0"/>
              <a:t> </a:t>
            </a:r>
          </a:p>
          <a:p>
            <a:r>
              <a:rPr lang="cs-CZ" sz="3200" b="1" dirty="0" smtClean="0"/>
              <a:t>1) výklad: </a:t>
            </a:r>
            <a:r>
              <a:rPr lang="cs-CZ" sz="3200" dirty="0" smtClean="0"/>
              <a:t>a) opravy účetních zápisů</a:t>
            </a:r>
          </a:p>
          <a:p>
            <a:pPr lvl="1">
              <a:buNone/>
            </a:pPr>
            <a:r>
              <a:rPr lang="cs-CZ" sz="3200" dirty="0" smtClean="0"/>
              <a:t>			    b) 2 druhy oprav účetních zápisů</a:t>
            </a:r>
          </a:p>
          <a:p>
            <a:pPr lvl="1">
              <a:buNone/>
            </a:pPr>
            <a:endParaRPr lang="cs-CZ" sz="3200" dirty="0" smtClean="0"/>
          </a:p>
          <a:p>
            <a:r>
              <a:rPr lang="cs-CZ" sz="3200" b="1" dirty="0" smtClean="0"/>
              <a:t>2) procvičování  </a:t>
            </a:r>
            <a:endParaRPr lang="cs-CZ" sz="32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0" y="1481138"/>
            <a:ext cx="8675688" cy="4525962"/>
          </a:xfrm>
        </p:spPr>
        <p:txBody>
          <a:bodyPr/>
          <a:lstStyle/>
          <a:p>
            <a:r>
              <a:rPr lang="cs-CZ" dirty="0" smtClean="0"/>
              <a:t>Při zaúčtování účetních dokladů mohou vzniknout </a:t>
            </a:r>
            <a:r>
              <a:rPr lang="cs-CZ" u="sng" dirty="0" smtClean="0"/>
              <a:t>chybné účetní zápisy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u="sng" dirty="0" smtClean="0"/>
              <a:t>Například</a:t>
            </a:r>
            <a:r>
              <a:rPr lang="cs-CZ" dirty="0" smtClean="0"/>
              <a:t>:   a)………….</a:t>
            </a:r>
          </a:p>
          <a:p>
            <a:pPr>
              <a:buNone/>
            </a:pPr>
            <a:r>
              <a:rPr lang="cs-CZ" dirty="0" smtClean="0"/>
              <a:t>		   	     b)…………..</a:t>
            </a:r>
          </a:p>
          <a:p>
            <a:pPr>
              <a:buNone/>
            </a:pPr>
            <a:r>
              <a:rPr lang="cs-CZ" dirty="0" smtClean="0"/>
              <a:t>		              c)…………..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914400" y="260350"/>
            <a:ext cx="8229600" cy="1143000"/>
          </a:xfrm>
        </p:spPr>
        <p:txBody>
          <a:bodyPr/>
          <a:lstStyle/>
          <a:p>
            <a:r>
              <a:rPr lang="cs-CZ" dirty="0" smtClean="0"/>
              <a:t>Opravy účetních zápisů: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				</a:t>
            </a:r>
            <a:r>
              <a:rPr lang="cs-CZ" b="1" dirty="0" smtClean="0"/>
              <a:t>Účetním způsobem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/>
              <a:t>Neúčetním způsobem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 způsoby oprav účetních zápisů:</a:t>
            </a:r>
            <a:endParaRPr lang="cs-CZ" dirty="0"/>
          </a:p>
        </p:txBody>
      </p:sp>
      <p:cxnSp>
        <p:nvCxnSpPr>
          <p:cNvPr id="5" name="Přímá spojovací šipka 4"/>
          <p:cNvCxnSpPr>
            <a:stCxn id="3" idx="0"/>
          </p:cNvCxnSpPr>
          <p:nvPr/>
        </p:nvCxnSpPr>
        <p:spPr>
          <a:xfrm>
            <a:off x="4572000" y="1481328"/>
            <a:ext cx="1512168" cy="15156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>
            <a:stCxn id="3" idx="0"/>
          </p:cNvCxnSpPr>
          <p:nvPr/>
        </p:nvCxnSpPr>
        <p:spPr>
          <a:xfrm flipH="1">
            <a:off x="2627784" y="1481328"/>
            <a:ext cx="1944216" cy="230771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					2)</a:t>
            </a:r>
          </a:p>
          <a:p>
            <a:pPr>
              <a:buNone/>
            </a:pPr>
            <a:r>
              <a:rPr lang="cs-CZ" dirty="0" smtClean="0"/>
              <a:t>		1)	12 456,- Kč	</a:t>
            </a:r>
            <a:r>
              <a:rPr lang="cs-CZ" sz="2000" dirty="0" smtClean="0"/>
              <a:t>12.4. 2013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12 654,- Kč	3)</a:t>
            </a:r>
          </a:p>
          <a:p>
            <a:pPr>
              <a:buNone/>
            </a:pPr>
            <a:r>
              <a:rPr lang="cs-CZ" b="1" dirty="0" smtClean="0">
                <a:latin typeface="Bradley Hand ITC" pitchFamily="66" charset="0"/>
              </a:rPr>
              <a:t>					         J. Novák</a:t>
            </a:r>
          </a:p>
          <a:p>
            <a:pPr>
              <a:buNone/>
            </a:pPr>
            <a:endParaRPr lang="cs-CZ" b="1" dirty="0">
              <a:latin typeface="Bradley Hand ITC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Neúčetní způsob oprav</a:t>
            </a:r>
            <a:endParaRPr lang="cs-CZ" dirty="0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2411760" y="3212976"/>
            <a:ext cx="1872208" cy="432048"/>
          </a:xfrm>
          <a:prstGeom prst="line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Znamená, že provedeme </a:t>
            </a:r>
            <a:r>
              <a:rPr lang="cs-CZ" b="1" u="sng" dirty="0" smtClean="0"/>
              <a:t>nový účetní zápis</a:t>
            </a:r>
            <a:r>
              <a:rPr lang="cs-CZ" b="1" dirty="0" smtClean="0"/>
              <a:t>, doložený </a:t>
            </a:r>
            <a:r>
              <a:rPr lang="cs-CZ" b="1" u="sng" dirty="0" smtClean="0"/>
              <a:t>účetním dokladem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u="sng" dirty="0" smtClean="0"/>
              <a:t>3 způsoby účetních oprav:</a:t>
            </a:r>
          </a:p>
          <a:p>
            <a:r>
              <a:rPr lang="cs-CZ" b="1" dirty="0" smtClean="0"/>
              <a:t>1) doplňkový zápis</a:t>
            </a:r>
          </a:p>
          <a:p>
            <a:r>
              <a:rPr lang="cs-CZ" b="1" dirty="0" smtClean="0"/>
              <a:t>2) částečné </a:t>
            </a:r>
            <a:r>
              <a:rPr lang="cs-CZ" b="1" u="sng" dirty="0" smtClean="0"/>
              <a:t>storno </a:t>
            </a:r>
            <a:r>
              <a:rPr lang="cs-CZ" b="1" dirty="0" smtClean="0"/>
              <a:t>(…..)</a:t>
            </a:r>
          </a:p>
          <a:p>
            <a:r>
              <a:rPr lang="cs-CZ" b="1" dirty="0" smtClean="0"/>
              <a:t>3) úplné storno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Účetní způsob oprav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se používá, když byla zapsána </a:t>
            </a:r>
            <a:r>
              <a:rPr lang="cs-CZ" b="1" u="sng" dirty="0" smtClean="0"/>
              <a:t>nižší</a:t>
            </a:r>
            <a:r>
              <a:rPr lang="cs-CZ" b="1" dirty="0" smtClean="0"/>
              <a:t> částka</a:t>
            </a:r>
          </a:p>
          <a:p>
            <a:endParaRPr lang="cs-CZ" b="1" dirty="0" smtClean="0"/>
          </a:p>
          <a:p>
            <a:r>
              <a:rPr lang="cs-CZ" u="sng" dirty="0" smtClean="0"/>
              <a:t>Příklad:</a:t>
            </a:r>
            <a:r>
              <a:rPr lang="cs-CZ" b="1" dirty="0" smtClean="0"/>
              <a:t> </a:t>
            </a:r>
            <a:r>
              <a:rPr lang="cs-CZ" dirty="0" smtClean="0"/>
              <a:t>Nákup materiálu za 11 000 Kč, účetní zapsala částku 10 000 Kč.</a:t>
            </a:r>
          </a:p>
          <a:p>
            <a:endParaRPr lang="cs-CZ" dirty="0" smtClean="0"/>
          </a:p>
          <a:p>
            <a:r>
              <a:rPr lang="cs-CZ" dirty="0" smtClean="0"/>
              <a:t>		</a:t>
            </a:r>
            <a:r>
              <a:rPr lang="cs-CZ" sz="2000" dirty="0" smtClean="0"/>
              <a:t>MD</a:t>
            </a:r>
            <a:r>
              <a:rPr lang="cs-CZ" dirty="0" smtClean="0"/>
              <a:t>	Materiál     </a:t>
            </a:r>
            <a:r>
              <a:rPr lang="cs-CZ" sz="2000" dirty="0" smtClean="0"/>
              <a:t>Dal</a:t>
            </a:r>
            <a:endParaRPr lang="cs-CZ" dirty="0" smtClean="0"/>
          </a:p>
          <a:p>
            <a:r>
              <a:rPr lang="cs-CZ" dirty="0" smtClean="0"/>
              <a:t>		10 000,-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VÚD          1000,-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Doplňkový zápis</a:t>
            </a:r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195736" y="4077072"/>
            <a:ext cx="3672408" cy="0"/>
          </a:xfrm>
          <a:prstGeom prst="line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139952" y="4077072"/>
            <a:ext cx="0" cy="1296144"/>
          </a:xfrm>
          <a:prstGeom prst="line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se používá, jestliže byla zapsána částka </a:t>
            </a:r>
            <a:r>
              <a:rPr lang="cs-CZ" b="1" u="sng" dirty="0" smtClean="0"/>
              <a:t>vyšší</a:t>
            </a:r>
          </a:p>
          <a:p>
            <a:endParaRPr lang="cs-CZ" b="1" u="sng" dirty="0" smtClean="0"/>
          </a:p>
          <a:p>
            <a:r>
              <a:rPr lang="cs-CZ" u="sng" dirty="0" smtClean="0"/>
              <a:t>Příklad: </a:t>
            </a:r>
            <a:r>
              <a:rPr lang="cs-CZ" dirty="0" smtClean="0"/>
              <a:t>Nákup zboží za 7 000 Kč, účetní zaúčtovala 7 700 Kč</a:t>
            </a:r>
          </a:p>
          <a:p>
            <a:endParaRPr lang="cs-CZ" dirty="0" smtClean="0"/>
          </a:p>
          <a:p>
            <a:r>
              <a:rPr lang="cs-CZ" dirty="0" smtClean="0"/>
              <a:t>  </a:t>
            </a:r>
            <a:r>
              <a:rPr lang="cs-CZ" sz="2000" dirty="0" smtClean="0"/>
              <a:t>MD</a:t>
            </a:r>
            <a:r>
              <a:rPr lang="cs-CZ" dirty="0" smtClean="0"/>
              <a:t>    Zboží 	</a:t>
            </a:r>
            <a:r>
              <a:rPr lang="cs-CZ" sz="2000" dirty="0" smtClean="0"/>
              <a:t>Dal</a:t>
            </a:r>
            <a:r>
              <a:rPr lang="cs-CZ" dirty="0" smtClean="0"/>
              <a:t>	    </a:t>
            </a:r>
            <a:r>
              <a:rPr lang="cs-CZ" sz="2000" dirty="0" smtClean="0"/>
              <a:t>MD</a:t>
            </a:r>
            <a:r>
              <a:rPr lang="cs-CZ" dirty="0" smtClean="0"/>
              <a:t>	     Zboží     </a:t>
            </a:r>
            <a:r>
              <a:rPr lang="cs-CZ" sz="2000" dirty="0" smtClean="0"/>
              <a:t>Dal</a:t>
            </a:r>
            <a:endParaRPr lang="cs-CZ" dirty="0" smtClean="0"/>
          </a:p>
          <a:p>
            <a:r>
              <a:rPr lang="cs-CZ" dirty="0" smtClean="0"/>
              <a:t>   7 700,-			7 700,-</a:t>
            </a:r>
          </a:p>
          <a:p>
            <a:r>
              <a:rPr lang="cs-CZ" dirty="0" smtClean="0"/>
              <a:t>                 </a:t>
            </a:r>
            <a:r>
              <a:rPr lang="cs-CZ" dirty="0" smtClean="0">
                <a:solidFill>
                  <a:srgbClr val="92D050"/>
                </a:solidFill>
              </a:rPr>
              <a:t>700,</a:t>
            </a:r>
            <a:r>
              <a:rPr lang="cs-CZ" dirty="0" smtClean="0"/>
              <a:t>- 		</a:t>
            </a:r>
            <a:r>
              <a:rPr lang="cs-CZ" dirty="0" smtClean="0">
                <a:solidFill>
                  <a:srgbClr val="92D050"/>
                </a:solidFill>
              </a:rPr>
              <a:t>- </a:t>
            </a:r>
            <a:r>
              <a:rPr lang="cs-CZ" dirty="0" err="1" smtClean="0">
                <a:solidFill>
                  <a:srgbClr val="92D050"/>
                </a:solidFill>
              </a:rPr>
              <a:t>700</a:t>
            </a:r>
            <a:r>
              <a:rPr lang="cs-CZ" dirty="0" smtClean="0">
                <a:solidFill>
                  <a:srgbClr val="92D050"/>
                </a:solidFill>
              </a:rPr>
              <a:t>,-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Částečné storno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043608" y="4077072"/>
            <a:ext cx="2592288" cy="0"/>
          </a:xfrm>
          <a:prstGeom prst="line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555776" y="4149080"/>
            <a:ext cx="0" cy="1440160"/>
          </a:xfrm>
          <a:prstGeom prst="line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572000" y="4077072"/>
            <a:ext cx="2880320" cy="0"/>
          </a:xfrm>
          <a:prstGeom prst="line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372200" y="4149080"/>
            <a:ext cx="0" cy="1440160"/>
          </a:xfrm>
          <a:prstGeom prst="line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používá, když bylo zaúčtováno                na </a:t>
            </a:r>
            <a:r>
              <a:rPr lang="cs-CZ" u="sng" dirty="0" smtClean="0"/>
              <a:t>nesprávných účtech</a:t>
            </a:r>
            <a:r>
              <a:rPr lang="cs-CZ" dirty="0" smtClean="0"/>
              <a:t>, na </a:t>
            </a:r>
            <a:r>
              <a:rPr lang="cs-CZ" u="sng" dirty="0" smtClean="0"/>
              <a:t>nesprávné strany</a:t>
            </a:r>
          </a:p>
          <a:p>
            <a:r>
              <a:rPr lang="cs-CZ" dirty="0" smtClean="0"/>
              <a:t>původní zápis se musí zrušit a zapsat správně</a:t>
            </a:r>
          </a:p>
          <a:p>
            <a:endParaRPr lang="cs-CZ" dirty="0" smtClean="0"/>
          </a:p>
          <a:p>
            <a:r>
              <a:rPr lang="cs-CZ" b="1" u="sng" dirty="0" smtClean="0"/>
              <a:t>Příklad</a:t>
            </a:r>
            <a:r>
              <a:rPr lang="cs-CZ" u="sng" dirty="0" smtClean="0"/>
              <a:t>:</a:t>
            </a:r>
            <a:r>
              <a:rPr lang="cs-CZ" dirty="0" smtClean="0"/>
              <a:t> Nákup zboží na fakturu za 32 000,- . Účetní zaúčtovala omylem vznik pohledávky na straně Dal.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Zaúčtujte původní zápis nesprávně. Proveďte opravu!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Úplné storno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	    MD	Pohledávka         DAL</a:t>
            </a:r>
          </a:p>
          <a:p>
            <a:pPr lvl="1">
              <a:buNone/>
            </a:pPr>
            <a:r>
              <a:rPr lang="cs-CZ" dirty="0" smtClean="0"/>
              <a:t>	</a:t>
            </a:r>
          </a:p>
          <a:p>
            <a:r>
              <a:rPr lang="cs-CZ" dirty="0" smtClean="0"/>
              <a:t>						32 000,-</a:t>
            </a:r>
          </a:p>
          <a:p>
            <a:r>
              <a:rPr lang="cs-CZ" dirty="0" smtClean="0"/>
              <a:t>		</a:t>
            </a:r>
            <a:r>
              <a:rPr lang="cs-CZ" dirty="0" smtClean="0">
                <a:solidFill>
                  <a:srgbClr val="92D050"/>
                </a:solidFill>
              </a:rPr>
              <a:t>32 000,-</a:t>
            </a:r>
            <a:r>
              <a:rPr lang="cs-CZ" dirty="0" smtClean="0"/>
              <a:t>					</a:t>
            </a:r>
          </a:p>
          <a:p>
            <a:endParaRPr lang="cs-CZ" dirty="0" smtClean="0"/>
          </a:p>
          <a:p>
            <a:r>
              <a:rPr lang="cs-CZ" dirty="0" smtClean="0"/>
              <a:t>	    MD 	Dodavatelé 	DAL</a:t>
            </a:r>
          </a:p>
          <a:p>
            <a:r>
              <a:rPr lang="cs-CZ" dirty="0" smtClean="0"/>
              <a:t>						32 000,-	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547664" y="2420888"/>
            <a:ext cx="5976664" cy="0"/>
          </a:xfrm>
          <a:prstGeom prst="line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427984" y="2564904"/>
            <a:ext cx="0" cy="1440160"/>
          </a:xfrm>
          <a:prstGeom prst="line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619672" y="4581128"/>
            <a:ext cx="5904656" cy="0"/>
          </a:xfrm>
          <a:prstGeom prst="line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572000" y="4581128"/>
            <a:ext cx="0" cy="864096"/>
          </a:xfrm>
          <a:prstGeom prst="line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Příklady z učebnice str. 131/ úloha 7.5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       novela č. 503/2012 Sb.</a:t>
            </a:r>
          </a:p>
          <a:p>
            <a:r>
              <a:rPr lang="cs-CZ" dirty="0" smtClean="0"/>
              <a:t>Vyhláška č. 500/2002 Sb.</a:t>
            </a:r>
          </a:p>
          <a:p>
            <a:r>
              <a:rPr lang="cs-CZ" dirty="0" smtClean="0"/>
              <a:t>České účetní standardy pro podnikatele</a:t>
            </a:r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-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124</TotalTime>
  <Words>337</Words>
  <Application>Microsoft Office PowerPoint</Application>
  <PresentationFormat>Předvádění na obrazovce (4:3)</PresentationFormat>
  <Paragraphs>99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Anotace</vt:lpstr>
      <vt:lpstr>17. OPRAVY ÚČETNÍCH ZÁPISŮ</vt:lpstr>
      <vt:lpstr>Osnova:</vt:lpstr>
      <vt:lpstr>Opravy účetních zápisů:</vt:lpstr>
      <vt:lpstr>2 způsoby oprav účetních zápisů:</vt:lpstr>
      <vt:lpstr>Neúčetní způsob oprav</vt:lpstr>
      <vt:lpstr>Účetní způsob oprav</vt:lpstr>
      <vt:lpstr>Doplňkový zápis</vt:lpstr>
      <vt:lpstr>Částečné storno</vt:lpstr>
      <vt:lpstr>Úplné storno</vt:lpstr>
      <vt:lpstr>Řešení</vt:lpstr>
      <vt:lpstr>Procvičování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18</cp:revision>
  <dcterms:created xsi:type="dcterms:W3CDTF">2013-04-11T17:44:09Z</dcterms:created>
  <dcterms:modified xsi:type="dcterms:W3CDTF">2014-02-15T15:51:04Z</dcterms:modified>
</cp:coreProperties>
</file>