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0"/>
  </p:notesMasterIdLst>
  <p:sldIdLst>
    <p:sldId id="275" r:id="rId2"/>
    <p:sldId id="274" r:id="rId3"/>
    <p:sldId id="256" r:id="rId4"/>
    <p:sldId id="265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9" r:id="rId13"/>
    <p:sldId id="270" r:id="rId14"/>
    <p:sldId id="264" r:id="rId15"/>
    <p:sldId id="266" r:id="rId16"/>
    <p:sldId id="267" r:id="rId17"/>
    <p:sldId id="268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FD67D2-A6E0-467A-9A8D-4A220D775FAC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49F8EC-CED0-4E7D-9246-F55AADD8EF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913AEDA-AAF8-418F-BE3D-BA8F24D14945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6ABD50DB-F4B7-4071-BAAB-420AA7E2FE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3AEDA-AAF8-418F-BE3D-BA8F24D14945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D50DB-F4B7-4071-BAAB-420AA7E2FE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3AEDA-AAF8-418F-BE3D-BA8F24D14945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D50DB-F4B7-4071-BAAB-420AA7E2FE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3AEDA-AAF8-418F-BE3D-BA8F24D14945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D50DB-F4B7-4071-BAAB-420AA7E2FE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913AEDA-AAF8-418F-BE3D-BA8F24D14945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ABD50DB-F4B7-4071-BAAB-420AA7E2FE0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913AEDA-AAF8-418F-BE3D-BA8F24D14945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6ABD50DB-F4B7-4071-BAAB-420AA7E2FE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3AEDA-AAF8-418F-BE3D-BA8F24D14945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D50DB-F4B7-4071-BAAB-420AA7E2FE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3AEDA-AAF8-418F-BE3D-BA8F24D14945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D50DB-F4B7-4071-BAAB-420AA7E2FE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3AEDA-AAF8-418F-BE3D-BA8F24D14945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D50DB-F4B7-4071-BAAB-420AA7E2FE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3AEDA-AAF8-418F-BE3D-BA8F24D14945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D50DB-F4B7-4071-BAAB-420AA7E2FE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3AEDA-AAF8-418F-BE3D-BA8F24D14945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D50DB-F4B7-4071-BAAB-420AA7E2FE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913AEDA-AAF8-418F-BE3D-BA8F24D14945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6ABD50DB-F4B7-4071-BAAB-420AA7E2FE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36218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Směrná účtová osnova, účtový rozvrh– VY_32_INOVACE_01.01.19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a procvičit strukturu a konstrukci směrné účtové osnovy, tvorbu účtového rozvrhu.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2420888"/>
            <a:ext cx="8458200" cy="147002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dirty="0" smtClean="0"/>
              <a:t>19. Směrná účtová osnova,       účtový rozvrh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                            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244408" y="692696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jana\AppData\Local\Microsoft\Windows\Temporary Internet Files\Content.IE5\QVK1BTQN\MC9002341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365104"/>
            <a:ext cx="2035175" cy="192246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131904"/>
          </a:xfrm>
        </p:spPr>
        <p:txBody>
          <a:bodyPr>
            <a:normAutofit/>
          </a:bodyPr>
          <a:lstStyle/>
          <a:p>
            <a:r>
              <a:rPr lang="cs-CZ" b="1" dirty="0" smtClean="0"/>
              <a:t>1) </a:t>
            </a:r>
            <a:r>
              <a:rPr lang="cs-CZ" b="1" u="sng" dirty="0" smtClean="0"/>
              <a:t>Opakování</a:t>
            </a:r>
          </a:p>
          <a:p>
            <a:endParaRPr lang="cs-CZ" b="1" dirty="0" smtClean="0"/>
          </a:p>
          <a:p>
            <a:r>
              <a:rPr lang="cs-CZ" b="1" dirty="0" smtClean="0"/>
              <a:t>2) </a:t>
            </a:r>
            <a:r>
              <a:rPr lang="cs-CZ" b="1" u="sng" dirty="0" smtClean="0"/>
              <a:t>Výklad</a:t>
            </a:r>
            <a:r>
              <a:rPr lang="cs-CZ" b="1" dirty="0" smtClean="0"/>
              <a:t>:</a:t>
            </a:r>
          </a:p>
          <a:p>
            <a:r>
              <a:rPr lang="cs-CZ" b="1" dirty="0" smtClean="0"/>
              <a:t> Rozsah vedení účetnictví</a:t>
            </a:r>
          </a:p>
          <a:p>
            <a:r>
              <a:rPr lang="cs-CZ" b="1" dirty="0" smtClean="0"/>
              <a:t> Směrná účtová osnova</a:t>
            </a:r>
          </a:p>
          <a:p>
            <a:r>
              <a:rPr lang="cs-CZ" b="1" dirty="0" smtClean="0"/>
              <a:t> Účtový rozvrh</a:t>
            </a:r>
            <a:endParaRPr lang="cs-CZ" b="1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Osnova</a:t>
            </a:r>
            <a:r>
              <a:rPr lang="cs-CZ" dirty="0" smtClean="0">
                <a:latin typeface="Arial Black" pitchFamily="34" charset="0"/>
              </a:rPr>
              <a:t>:</a:t>
            </a:r>
            <a:endParaRPr lang="cs-CZ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1. Rozsah vedení účetnictví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Otázky k opakování:</a:t>
            </a:r>
          </a:p>
          <a:p>
            <a:r>
              <a:rPr lang="cs-CZ" b="1" dirty="0" smtClean="0"/>
              <a:t>a) který zákon upravuje vedení účetnictví</a:t>
            </a:r>
          </a:p>
          <a:p>
            <a:r>
              <a:rPr lang="cs-CZ" b="1" dirty="0" smtClean="0"/>
              <a:t>b) charakterizujte účetnictví</a:t>
            </a:r>
          </a:p>
          <a:p>
            <a:r>
              <a:rPr lang="cs-CZ" b="1" dirty="0" smtClean="0"/>
              <a:t>c) kdo je právnická osoba (PO)</a:t>
            </a:r>
          </a:p>
          <a:p>
            <a:r>
              <a:rPr lang="cs-CZ" b="1" dirty="0" smtClean="0"/>
              <a:t>d) charakterizujte fyzickou osobu (FO)</a:t>
            </a:r>
          </a:p>
          <a:p>
            <a:r>
              <a:rPr lang="cs-CZ" b="1" dirty="0" smtClean="0"/>
              <a:t>e) kdo z podnikatelských subjektů vede povinně účetnictví (PO či FO)</a:t>
            </a:r>
          </a:p>
          <a:p>
            <a:r>
              <a:rPr lang="cs-CZ" b="1" dirty="0" smtClean="0"/>
              <a:t>f) jakou evidenci podnikatelské činnosti vedou FO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g) může vést fyzická osoba účetnictví          (za jakých podmínek)</a:t>
            </a:r>
          </a:p>
          <a:p>
            <a:r>
              <a:rPr lang="cs-CZ" b="1" dirty="0" smtClean="0"/>
              <a:t>h) kde se registrují PO</a:t>
            </a:r>
          </a:p>
          <a:p>
            <a:r>
              <a:rPr lang="cs-CZ" b="1" dirty="0" smtClean="0"/>
              <a:t>ch) kde se registrují FO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1. Rozsah vedení účetnictví </a:t>
            </a:r>
            <a:r>
              <a:rPr lang="cs-CZ" sz="2400" b="1" dirty="0" smtClean="0"/>
              <a:t>podnikatelů (opakování)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Účetnictví je vedeno ve 3 rovinách</a:t>
            </a:r>
            <a:r>
              <a:rPr lang="cs-CZ" b="1" dirty="0" smtClean="0"/>
              <a:t>:</a:t>
            </a:r>
          </a:p>
          <a:p>
            <a:endParaRPr lang="cs-CZ" b="1" dirty="0" smtClean="0"/>
          </a:p>
          <a:p>
            <a:r>
              <a:rPr lang="cs-CZ" b="1" dirty="0" smtClean="0"/>
              <a:t>a) ve zjednodušeném rozsahu (…..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b) v plném rozsahu  (se učíme ve školní lavici)</a:t>
            </a:r>
          </a:p>
          <a:p>
            <a:endParaRPr lang="cs-CZ" b="1" dirty="0" smtClean="0"/>
          </a:p>
          <a:p>
            <a:r>
              <a:rPr lang="cs-CZ" b="1" dirty="0" smtClean="0"/>
              <a:t>c) podle Mezinárodních účetních standardů (MÚS)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2. Směrná účtová osnova (SÚO)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Vydává ji Ministerstvo financí ČR            pro jednotlivé druhy účetních jednotek (kolik je druhů účetních jednotek???)…..</a:t>
            </a:r>
          </a:p>
          <a:p>
            <a:endParaRPr lang="cs-CZ" b="1" dirty="0" smtClean="0"/>
          </a:p>
          <a:p>
            <a:r>
              <a:rPr lang="cs-CZ" b="1" dirty="0" smtClean="0"/>
              <a:t>SÚO  je </a:t>
            </a:r>
            <a:r>
              <a:rPr lang="cs-CZ" b="1" u="sng" dirty="0" smtClean="0"/>
              <a:t>závazná</a:t>
            </a:r>
          </a:p>
          <a:p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My budeme probírat SÚO </a:t>
            </a:r>
            <a:r>
              <a:rPr lang="cs-CZ" b="1" u="sng" dirty="0" smtClean="0"/>
              <a:t>pro podnikatele</a:t>
            </a:r>
          </a:p>
          <a:p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SÚO je </a:t>
            </a:r>
            <a:r>
              <a:rPr lang="cs-CZ" b="1" u="sng" dirty="0" smtClean="0"/>
              <a:t>maximální</a:t>
            </a:r>
            <a:r>
              <a:rPr lang="cs-CZ" u="sng" dirty="0" smtClean="0"/>
              <a:t>  seznam</a:t>
            </a:r>
            <a:r>
              <a:rPr lang="cs-CZ" dirty="0" smtClean="0"/>
              <a:t>:</a:t>
            </a:r>
          </a:p>
          <a:p>
            <a:r>
              <a:rPr lang="cs-CZ" dirty="0" smtClean="0"/>
              <a:t>a) účtových </a:t>
            </a:r>
            <a:r>
              <a:rPr lang="cs-CZ" b="1" dirty="0" smtClean="0"/>
              <a:t>tříd</a:t>
            </a:r>
            <a:r>
              <a:rPr lang="cs-CZ" dirty="0" smtClean="0"/>
              <a:t>….. (0 – 9) = celkem 10</a:t>
            </a:r>
          </a:p>
          <a:p>
            <a:r>
              <a:rPr lang="cs-CZ" dirty="0" smtClean="0"/>
              <a:t>b) účtových </a:t>
            </a:r>
            <a:r>
              <a:rPr lang="cs-CZ" b="1" dirty="0" smtClean="0"/>
              <a:t>skupin…</a:t>
            </a:r>
            <a:r>
              <a:rPr lang="cs-CZ" dirty="0" smtClean="0"/>
              <a:t> 2 místa</a:t>
            </a:r>
            <a:endParaRPr lang="cs-CZ" b="1" dirty="0" smtClean="0"/>
          </a:p>
          <a:p>
            <a:r>
              <a:rPr lang="cs-CZ" dirty="0" smtClean="0"/>
              <a:t>c) </a:t>
            </a:r>
            <a:r>
              <a:rPr lang="cs-CZ" b="1" dirty="0" smtClean="0"/>
              <a:t>účtů</a:t>
            </a:r>
            <a:r>
              <a:rPr lang="cs-CZ" dirty="0" smtClean="0"/>
              <a:t> (</a:t>
            </a:r>
            <a:r>
              <a:rPr lang="cs-CZ" u="sng" dirty="0" smtClean="0"/>
              <a:t>syntetických účtů</a:t>
            </a:r>
            <a:r>
              <a:rPr lang="cs-CZ" dirty="0" smtClean="0"/>
              <a:t>)…3 místa</a:t>
            </a:r>
          </a:p>
          <a:p>
            <a:pPr>
              <a:buNone/>
            </a:pPr>
            <a:r>
              <a:rPr lang="cs-CZ" b="1" dirty="0" smtClean="0"/>
              <a:t>	potřebných k zaúčtování.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u="sng" dirty="0" smtClean="0"/>
              <a:t>Např. 311 – Odběratelé</a:t>
            </a:r>
            <a:r>
              <a:rPr lang="cs-CZ" dirty="0" smtClean="0"/>
              <a:t>	3 – třída</a:t>
            </a:r>
          </a:p>
          <a:p>
            <a:pPr>
              <a:buNone/>
            </a:pPr>
            <a:r>
              <a:rPr lang="cs-CZ" dirty="0" smtClean="0"/>
              <a:t>						31 – skupina</a:t>
            </a:r>
          </a:p>
          <a:p>
            <a:pPr>
              <a:buNone/>
            </a:pPr>
            <a:r>
              <a:rPr lang="cs-CZ" dirty="0" smtClean="0"/>
              <a:t>						311- syntetický účet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Konstrukce SÚO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0 – DM</a:t>
            </a:r>
          </a:p>
          <a:p>
            <a:r>
              <a:rPr lang="cs-CZ" b="1" dirty="0" smtClean="0"/>
              <a:t>1 – Zásoby</a:t>
            </a:r>
          </a:p>
          <a:p>
            <a:r>
              <a:rPr lang="cs-CZ" b="1" dirty="0" smtClean="0"/>
              <a:t>2 – KFM</a:t>
            </a:r>
          </a:p>
          <a:p>
            <a:r>
              <a:rPr lang="cs-CZ" b="1" dirty="0" smtClean="0"/>
              <a:t>3 – Zúčtovací vztahy (pohledávky                a závazky)</a:t>
            </a:r>
          </a:p>
          <a:p>
            <a:r>
              <a:rPr lang="cs-CZ" b="1" dirty="0" smtClean="0"/>
              <a:t>4 – Kapitálové účty a dlouhodobé závazky</a:t>
            </a:r>
          </a:p>
          <a:p>
            <a:r>
              <a:rPr lang="cs-CZ" b="1" dirty="0" smtClean="0"/>
              <a:t>5 – Náklady</a:t>
            </a:r>
          </a:p>
          <a:p>
            <a:r>
              <a:rPr lang="cs-CZ" b="1" dirty="0" smtClean="0"/>
              <a:t>6 – Výnosy</a:t>
            </a:r>
          </a:p>
          <a:p>
            <a:r>
              <a:rPr lang="cs-CZ" b="1" dirty="0" smtClean="0"/>
              <a:t>7 – Závěrkové a </a:t>
            </a:r>
            <a:r>
              <a:rPr lang="cs-CZ" b="1" dirty="0" err="1" smtClean="0"/>
              <a:t>podrozvahové</a:t>
            </a:r>
            <a:r>
              <a:rPr lang="cs-CZ" b="1" dirty="0" smtClean="0"/>
              <a:t> </a:t>
            </a:r>
            <a:r>
              <a:rPr lang="cs-CZ" b="1" dirty="0" err="1" smtClean="0"/>
              <a:t>ú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8  - 9  pro vnitropodnikové účetnictví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1.příklad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/>
              <a:t>Označte, která účtová třída obsahuje účty aktiv, pasiv, nákladů, výnosů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příkladu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třída 0	   (A)</a:t>
            </a:r>
          </a:p>
          <a:p>
            <a:r>
              <a:rPr lang="cs-CZ" dirty="0" smtClean="0"/>
              <a:t>tř. 1        	   (A)</a:t>
            </a:r>
          </a:p>
          <a:p>
            <a:r>
              <a:rPr lang="cs-CZ" dirty="0" smtClean="0"/>
              <a:t>tř. 2            (A,P)</a:t>
            </a:r>
          </a:p>
          <a:p>
            <a:r>
              <a:rPr lang="cs-CZ" dirty="0" smtClean="0"/>
              <a:t>tř. 3	   (A,P)</a:t>
            </a:r>
          </a:p>
          <a:p>
            <a:r>
              <a:rPr lang="cs-CZ" dirty="0" smtClean="0"/>
              <a:t>tř. 4	    (P)</a:t>
            </a:r>
          </a:p>
          <a:p>
            <a:r>
              <a:rPr lang="cs-CZ" dirty="0" smtClean="0"/>
              <a:t>tř. 5 	    (N)</a:t>
            </a:r>
          </a:p>
          <a:p>
            <a:r>
              <a:rPr lang="cs-CZ" dirty="0" smtClean="0"/>
              <a:t>tř. 6	    (V) </a:t>
            </a:r>
          </a:p>
          <a:p>
            <a:r>
              <a:rPr lang="cs-CZ" dirty="0" smtClean="0"/>
              <a:t>tř. 7</a:t>
            </a:r>
          </a:p>
          <a:p>
            <a:r>
              <a:rPr lang="cs-CZ" dirty="0" smtClean="0"/>
              <a:t>tř. 8 - 9  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Která účtová třída obsahuje rozvahové účty, která účtová třída obsahuje výsledkové účty, která účtová třída obsahuje závěrkové účty?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066800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3. Účtový rozvrh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= vlastní seznam účtů (syntetických                   a analytických), které podnik, podnikatel používá ke svému zaúčtování</a:t>
            </a:r>
          </a:p>
          <a:p>
            <a:endParaRPr lang="cs-CZ" b="1" dirty="0" smtClean="0"/>
          </a:p>
          <a:p>
            <a:r>
              <a:rPr lang="cs-CZ" b="1" dirty="0" smtClean="0"/>
              <a:t>sestavuje ho na počátku nového účetního období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při jeho sestavování vychází ze SÚO</a:t>
            </a:r>
          </a:p>
          <a:p>
            <a:endParaRPr lang="cs-CZ" b="1" dirty="0" smtClean="0"/>
          </a:p>
          <a:p>
            <a:r>
              <a:rPr lang="cs-CZ" b="1" dirty="0" smtClean="0"/>
              <a:t>Podnik </a:t>
            </a:r>
            <a:r>
              <a:rPr lang="cs-CZ" b="1" dirty="0" smtClean="0">
                <a:solidFill>
                  <a:srgbClr val="0070C0"/>
                </a:solidFill>
              </a:rPr>
              <a:t>NESMÍ </a:t>
            </a:r>
            <a:r>
              <a:rPr lang="cs-CZ" b="1" dirty="0" smtClean="0"/>
              <a:t>používat účty, které nejsou zařazeny v účtovém rozvrhu!!!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Syntetický účet (SÚ):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= trojmístný číselný účet a název (podle SÚO)</a:t>
            </a:r>
          </a:p>
          <a:p>
            <a:endParaRPr lang="cs-CZ" dirty="0" smtClean="0"/>
          </a:p>
          <a:p>
            <a:r>
              <a:rPr lang="cs-CZ" b="1" dirty="0" smtClean="0"/>
              <a:t>Příklady:</a:t>
            </a:r>
          </a:p>
          <a:p>
            <a:r>
              <a:rPr lang="cs-CZ" dirty="0" smtClean="0"/>
              <a:t>013 - Software</a:t>
            </a:r>
          </a:p>
          <a:p>
            <a:r>
              <a:rPr lang="cs-CZ" dirty="0" smtClean="0"/>
              <a:t>211 – Pokladna</a:t>
            </a:r>
          </a:p>
          <a:p>
            <a:r>
              <a:rPr lang="cs-CZ" b="1" dirty="0" smtClean="0"/>
              <a:t>321 – Dodavatelé (P)</a:t>
            </a:r>
          </a:p>
          <a:p>
            <a:r>
              <a:rPr lang="cs-CZ" b="1" dirty="0" smtClean="0"/>
              <a:t>311 – Odběratelé (A)</a:t>
            </a:r>
          </a:p>
          <a:p>
            <a:r>
              <a:rPr lang="cs-CZ" dirty="0" smtClean="0"/>
              <a:t>501  - Spotřeba materiálu</a:t>
            </a:r>
          </a:p>
          <a:p>
            <a:r>
              <a:rPr lang="cs-CZ" dirty="0" smtClean="0"/>
              <a:t>604 – Tržby za zboží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Analytický účet (AÚ):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= podrobněji rozvádí syntetický účet (tvorba není stanovena právním předpisem)</a:t>
            </a:r>
          </a:p>
          <a:p>
            <a:endParaRPr lang="cs-CZ" b="1" dirty="0" smtClean="0"/>
          </a:p>
          <a:p>
            <a:r>
              <a:rPr lang="cs-CZ" b="1" dirty="0" smtClean="0"/>
              <a:t>Např</a:t>
            </a:r>
            <a:r>
              <a:rPr lang="cs-CZ" b="1" u="sng" dirty="0" smtClean="0"/>
              <a:t>. 211 – Pokladna</a:t>
            </a:r>
          </a:p>
          <a:p>
            <a:r>
              <a:rPr lang="cs-CZ" b="1" dirty="0" smtClean="0"/>
              <a:t>211.100 -  Pokladna CZK</a:t>
            </a:r>
          </a:p>
          <a:p>
            <a:r>
              <a:rPr lang="cs-CZ" b="1" dirty="0" smtClean="0"/>
              <a:t>211.200 - Pokladna EUR</a:t>
            </a:r>
          </a:p>
          <a:p>
            <a:r>
              <a:rPr lang="cs-CZ" b="1" dirty="0" smtClean="0"/>
              <a:t>211.300 – Pokladna USD</a:t>
            </a:r>
          </a:p>
          <a:p>
            <a:endParaRPr lang="cs-CZ" b="1" dirty="0" smtClean="0"/>
          </a:p>
          <a:p>
            <a:r>
              <a:rPr lang="cs-CZ" b="1" dirty="0" smtClean="0"/>
              <a:t>JAKÁ JSOU PRAVIDLA PRO tvorbu analytických účtů????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a) učebnice str. 125/ 7.1, 7.2</a:t>
            </a:r>
          </a:p>
          <a:p>
            <a:endParaRPr lang="cs-CZ" b="1" dirty="0" smtClean="0"/>
          </a:p>
          <a:p>
            <a:r>
              <a:rPr lang="cs-CZ" b="1" dirty="0" smtClean="0"/>
              <a:t>b) vytvořte k účtu 321, 311, 221  příklady analytických účtů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       novela č. 503/2012 Sb.</a:t>
            </a:r>
          </a:p>
          <a:p>
            <a:r>
              <a:rPr lang="cs-CZ" dirty="0" smtClean="0"/>
              <a:t>Vyhláška č. 500/2002 Sb.</a:t>
            </a:r>
          </a:p>
          <a:p>
            <a:r>
              <a:rPr lang="cs-CZ" dirty="0" smtClean="0"/>
              <a:t>České účetní standardy pro podnikatele</a:t>
            </a:r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- www.office.</a:t>
            </a:r>
            <a:r>
              <a:rPr lang="cs-CZ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255</TotalTime>
  <Words>625</Words>
  <Application>Microsoft Office PowerPoint</Application>
  <PresentationFormat>Předvádění na obrazovce (4:3)</PresentationFormat>
  <Paragraphs>129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Urbanistický</vt:lpstr>
      <vt:lpstr>Snímek 1</vt:lpstr>
      <vt:lpstr>Anotace</vt:lpstr>
      <vt:lpstr>19. Směrná účtová osnova,       účtový rozvrh</vt:lpstr>
      <vt:lpstr>Osnova:</vt:lpstr>
      <vt:lpstr>1. Rozsah vedení účetnictví</vt:lpstr>
      <vt:lpstr>Snímek 6</vt:lpstr>
      <vt:lpstr>1. Rozsah vedení účetnictví podnikatelů (opakování)</vt:lpstr>
      <vt:lpstr>2. Směrná účtová osnova (SÚO)</vt:lpstr>
      <vt:lpstr>Snímek 9</vt:lpstr>
      <vt:lpstr>Konstrukce SÚO</vt:lpstr>
      <vt:lpstr>1.příklad</vt:lpstr>
      <vt:lpstr>Řešení příkladu č. 1</vt:lpstr>
      <vt:lpstr>2. příklad</vt:lpstr>
      <vt:lpstr>3. Účtový rozvrh</vt:lpstr>
      <vt:lpstr>Syntetický účet (SÚ):</vt:lpstr>
      <vt:lpstr>Analytický účet (AÚ):</vt:lpstr>
      <vt:lpstr>3. příklad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ÚČETNÍ TECHNIKA</dc:title>
  <dc:creator>jana</dc:creator>
  <cp:lastModifiedBy>Dum</cp:lastModifiedBy>
  <cp:revision>30</cp:revision>
  <dcterms:created xsi:type="dcterms:W3CDTF">2012-04-01T04:51:29Z</dcterms:created>
  <dcterms:modified xsi:type="dcterms:W3CDTF">2014-02-15T15:40:14Z</dcterms:modified>
</cp:coreProperties>
</file>