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20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91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230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525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654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8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8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094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64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968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06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1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4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357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258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80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80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197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A6908C-3ECE-4030-9E4F-8723F1AF1849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4C51E5-390C-43B6-8BC6-11B039922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859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tm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hyperlink" Target="http://commons.wikimedia.org/wiki/File:Bankimoon.jpg" TargetMode="Externa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hyperlink" Target="http://www.tyden.cz/obrazek/congo-fighting-xkp101-4925abf81f8d9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hyperlink" Target="http://upload.wikimedia.org/wikipedia/en/7/7e/International_Monetary_Fund_logo.sv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hyperlink" Target="http://uniceftufts.files.wordpress.com/2012/06/unicefjobs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vivariumnovum.net/unesco/" TargetMode="External"/><Relationship Id="rId5" Type="http://schemas.openxmlformats.org/officeDocument/2006/relationships/hyperlink" Target="http://cs.wikipedia.org/wiki/OSN" TargetMode="External"/><Relationship Id="rId4" Type="http://schemas.openxmlformats.org/officeDocument/2006/relationships/hyperlink" Target="http://www.luko2.com/images/mapy/svet_map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www.luko2.com/images/mapy/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304"/>
            <a:ext cx="9144000" cy="515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93695114"/>
              </p:ext>
            </p:extLst>
          </p:nvPr>
        </p:nvGraphicFramePr>
        <p:xfrm>
          <a:off x="1043608" y="1608950"/>
          <a:ext cx="7056784" cy="3346704"/>
        </p:xfrm>
        <a:graphic>
          <a:graphicData uri="http://schemas.openxmlformats.org/drawingml/2006/table">
            <a:tbl>
              <a:tblPr/>
              <a:tblGrid>
                <a:gridCol w="1799025"/>
                <a:gridCol w="5257759"/>
              </a:tblGrid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1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(klíčová aktivita III/2)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Organizace spojených národů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2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769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Žák se seznámí s nejvýznamnější mezinárodní organizací na světě, stručně pozná její historii, následně její úkoly a principy fungování. Po zhlédnutí prezentace je připraven vést diskusi o její úspěšnosti ve světě, otázkách případné transformace atd.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16. 10. 2013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95671" y="32215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741892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www.luko2.com/images/mapy/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304"/>
            <a:ext cx="9144000" cy="515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987574"/>
            <a:ext cx="6400800" cy="131445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ORGANIZACE SPOJENÝCH NÁRODŮ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Rectangle 15"/>
          <p:cNvSpPr>
            <a:spLocks noChangeArrowheads="1"/>
          </p:cNvSpPr>
          <p:nvPr/>
        </p:nvSpPr>
        <p:spPr bwMode="auto">
          <a:xfrm>
            <a:off x="5364088" y="4155926"/>
            <a:ext cx="3528541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FF0000"/>
                </a:solidFill>
              </a:rPr>
              <a:t>©</a:t>
            </a:r>
            <a:r>
              <a:rPr lang="cs-CZ" dirty="0">
                <a:solidFill>
                  <a:srgbClr val="FF0000"/>
                </a:solidFill>
              </a:rPr>
              <a:t> Mgr. Dušan </a:t>
            </a:r>
            <a:r>
              <a:rPr lang="cs-CZ" dirty="0" err="1">
                <a:solidFill>
                  <a:srgbClr val="FF0000"/>
                </a:solidFill>
              </a:rPr>
              <a:t>Kráčmar</a:t>
            </a:r>
            <a:endParaRPr lang="cs-CZ" dirty="0">
              <a:solidFill>
                <a:srgbClr val="FF0000"/>
              </a:solidFill>
            </a:endParaRP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2013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Vlajka OS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51670"/>
            <a:ext cx="291677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331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www.luko2.com/images/mapy/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713" y="-35738"/>
            <a:ext cx="9144000" cy="515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153114"/>
            <a:ext cx="6400800" cy="131445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ORGANIZACE SPOJENÝCH NÁRODŮ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Základní údaje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3074" name="Picture 2" descr="Vlajka OS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884" y="1308975"/>
            <a:ext cx="1632187" cy="108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251520" y="1283302"/>
            <a:ext cx="6984776" cy="366471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založena roku </a:t>
            </a:r>
            <a:r>
              <a:rPr lang="cs-CZ" sz="2400" dirty="0" smtClean="0">
                <a:solidFill>
                  <a:srgbClr val="FF0000"/>
                </a:solidFill>
              </a:rPr>
              <a:t>1945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tx1"/>
                </a:solidFill>
              </a:rPr>
              <a:t>č</a:t>
            </a:r>
            <a:r>
              <a:rPr lang="cs-CZ" sz="2400" dirty="0" smtClean="0">
                <a:solidFill>
                  <a:schemeClr val="tx1"/>
                </a:solidFill>
              </a:rPr>
              <a:t>eská zkratka </a:t>
            </a:r>
            <a:r>
              <a:rPr lang="cs-CZ" sz="2400" dirty="0" smtClean="0">
                <a:solidFill>
                  <a:srgbClr val="FF0000"/>
                </a:solidFill>
              </a:rPr>
              <a:t>OSN</a:t>
            </a:r>
            <a:r>
              <a:rPr lang="cs-CZ" sz="2400" dirty="0" smtClean="0">
                <a:solidFill>
                  <a:schemeClr val="tx1"/>
                </a:solidFill>
              </a:rPr>
              <a:t>, anglická </a:t>
            </a:r>
            <a:r>
              <a:rPr lang="cs-CZ" sz="2400" dirty="0" smtClean="0">
                <a:solidFill>
                  <a:srgbClr val="FF0000"/>
                </a:solidFill>
              </a:rPr>
              <a:t>UN</a:t>
            </a:r>
            <a:r>
              <a:rPr lang="cs-CZ" sz="2400" dirty="0" smtClean="0">
                <a:solidFill>
                  <a:schemeClr val="tx1"/>
                </a:solidFill>
              </a:rPr>
              <a:t> (United Nations)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ídlí v </a:t>
            </a:r>
            <a:r>
              <a:rPr lang="cs-CZ" sz="2400" dirty="0" smtClean="0">
                <a:solidFill>
                  <a:srgbClr val="FF0000"/>
                </a:solidFill>
              </a:rPr>
              <a:t>New Yorku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 současnosti má </a:t>
            </a:r>
            <a:r>
              <a:rPr lang="cs-CZ" sz="2400" dirty="0" smtClean="0">
                <a:solidFill>
                  <a:srgbClr val="FF0000"/>
                </a:solidFill>
              </a:rPr>
              <a:t>193 členských států </a:t>
            </a:r>
            <a:r>
              <a:rPr lang="cs-CZ" sz="2400" dirty="0" smtClean="0">
                <a:solidFill>
                  <a:schemeClr val="tx1"/>
                </a:solidFill>
              </a:rPr>
              <a:t>– téměř všechny všeobecně uznávané státy světa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400" dirty="0" smtClean="0">
                <a:solidFill>
                  <a:schemeClr val="tx1"/>
                </a:solidFill>
              </a:rPr>
              <a:t>Československo bylo zakládajícím členem OSN, </a:t>
            </a:r>
            <a:r>
              <a:rPr lang="cs-CZ" sz="2400" dirty="0" smtClean="0">
                <a:solidFill>
                  <a:srgbClr val="FF0000"/>
                </a:solidFill>
              </a:rPr>
              <a:t>Česká republika </a:t>
            </a:r>
            <a:r>
              <a:rPr lang="cs-CZ" sz="2400" dirty="0" smtClean="0">
                <a:solidFill>
                  <a:schemeClr val="tx1"/>
                </a:solidFill>
              </a:rPr>
              <a:t>je pak členem </a:t>
            </a:r>
            <a:r>
              <a:rPr lang="cs-CZ" sz="2400" dirty="0" smtClean="0">
                <a:solidFill>
                  <a:srgbClr val="FF0000"/>
                </a:solidFill>
              </a:rPr>
              <a:t>od roku 1993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 čele OSN stojí </a:t>
            </a:r>
            <a:r>
              <a:rPr lang="cs-CZ" sz="2400" dirty="0" smtClean="0">
                <a:solidFill>
                  <a:srgbClr val="FF0000"/>
                </a:solidFill>
              </a:rPr>
              <a:t>generální tajemník </a:t>
            </a:r>
            <a:r>
              <a:rPr lang="cs-CZ" sz="2400" dirty="0" smtClean="0">
                <a:solidFill>
                  <a:schemeClr val="tx1"/>
                </a:solidFill>
              </a:rPr>
              <a:t>– od roku 2007 jím je </a:t>
            </a:r>
            <a:r>
              <a:rPr lang="cs-CZ" sz="2400" dirty="0" smtClean="0">
                <a:solidFill>
                  <a:srgbClr val="FF0000"/>
                </a:solidFill>
              </a:rPr>
              <a:t>Pan </a:t>
            </a:r>
            <a:r>
              <a:rPr lang="cs-CZ" sz="2400" dirty="0" err="1" smtClean="0">
                <a:solidFill>
                  <a:srgbClr val="FF0000"/>
                </a:solidFill>
              </a:rPr>
              <a:t>Ki</a:t>
            </a:r>
            <a:r>
              <a:rPr lang="cs-CZ" sz="2400" dirty="0" smtClean="0">
                <a:solidFill>
                  <a:srgbClr val="FF0000"/>
                </a:solidFill>
              </a:rPr>
              <a:t>-mun </a:t>
            </a:r>
            <a:r>
              <a:rPr lang="cs-CZ" sz="2400" dirty="0" smtClean="0">
                <a:solidFill>
                  <a:schemeClr val="tx1"/>
                </a:solidFill>
              </a:rPr>
              <a:t>z Korejské republiky  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 </a:t>
            </a:r>
          </a:p>
        </p:txBody>
      </p:sp>
      <p:pic>
        <p:nvPicPr>
          <p:cNvPr id="1026" name="Picture 2" descr="Pan Ki-mun (2004)">
            <a:hlinkClick r:id="rId5" tooltip="Pan Ki-mun (2004)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884" y="2577744"/>
            <a:ext cx="1580015" cy="197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74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www.luko2.com/images/mapy/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713" y="-35738"/>
            <a:ext cx="9144000" cy="515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153114"/>
            <a:ext cx="6400800" cy="131445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ORGANIZACE SPOJENÝCH NÁRODŮ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Hlavní cíle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51520" y="1635646"/>
            <a:ext cx="8640960" cy="2584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800" dirty="0">
                <a:solidFill>
                  <a:schemeClr val="tx1"/>
                </a:solidFill>
              </a:rPr>
              <a:t>u</a:t>
            </a:r>
            <a:r>
              <a:rPr lang="cs-CZ" sz="2800" dirty="0" smtClean="0">
                <a:solidFill>
                  <a:schemeClr val="tx1"/>
                </a:solidFill>
              </a:rPr>
              <a:t>držovat popř. dosáhnout </a:t>
            </a:r>
            <a:r>
              <a:rPr lang="cs-CZ" sz="2800" dirty="0" smtClean="0">
                <a:solidFill>
                  <a:srgbClr val="FF0000"/>
                </a:solidFill>
              </a:rPr>
              <a:t>míru a bezpečnosti </a:t>
            </a:r>
            <a:r>
              <a:rPr lang="cs-CZ" sz="2800" dirty="0" smtClean="0">
                <a:solidFill>
                  <a:schemeClr val="tx1"/>
                </a:solidFill>
              </a:rPr>
              <a:t>ve světě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800" dirty="0">
                <a:solidFill>
                  <a:schemeClr val="tx1"/>
                </a:solidFill>
              </a:rPr>
              <a:t>r</a:t>
            </a:r>
            <a:r>
              <a:rPr lang="cs-CZ" sz="2800" dirty="0" smtClean="0">
                <a:solidFill>
                  <a:schemeClr val="tx1"/>
                </a:solidFill>
              </a:rPr>
              <a:t>ozvíjet </a:t>
            </a:r>
            <a:r>
              <a:rPr lang="cs-CZ" sz="2800" dirty="0" smtClean="0">
                <a:solidFill>
                  <a:srgbClr val="FF0000"/>
                </a:solidFill>
              </a:rPr>
              <a:t>přátelské vztahy a spolupráci </a:t>
            </a:r>
            <a:r>
              <a:rPr lang="cs-CZ" sz="2800" dirty="0" smtClean="0">
                <a:solidFill>
                  <a:schemeClr val="tx1"/>
                </a:solidFill>
              </a:rPr>
              <a:t>mezi národy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800" dirty="0" smtClean="0">
                <a:solidFill>
                  <a:schemeClr val="tx1"/>
                </a:solidFill>
              </a:rPr>
              <a:t>posilovat </a:t>
            </a:r>
            <a:r>
              <a:rPr lang="cs-CZ" sz="2800" dirty="0" smtClean="0">
                <a:solidFill>
                  <a:srgbClr val="FF0000"/>
                </a:solidFill>
              </a:rPr>
              <a:t>úctu k lidským právům a svobodám </a:t>
            </a:r>
            <a:r>
              <a:rPr lang="cs-CZ" sz="2800" dirty="0" smtClean="0">
                <a:solidFill>
                  <a:schemeClr val="tx1"/>
                </a:solidFill>
              </a:rPr>
              <a:t>a bránit je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800" dirty="0">
                <a:solidFill>
                  <a:schemeClr val="tx1"/>
                </a:solidFill>
              </a:rPr>
              <a:t>p</a:t>
            </a:r>
            <a:r>
              <a:rPr lang="cs-CZ" sz="2800" dirty="0" smtClean="0">
                <a:solidFill>
                  <a:schemeClr val="tx1"/>
                </a:solidFill>
              </a:rPr>
              <a:t>odporovat </a:t>
            </a:r>
            <a:r>
              <a:rPr lang="cs-CZ" sz="2800" dirty="0" smtClean="0">
                <a:solidFill>
                  <a:srgbClr val="FF0000"/>
                </a:solidFill>
              </a:rPr>
              <a:t>sociální pokrok a zvyšovat životní úroveň</a:t>
            </a:r>
            <a:r>
              <a:rPr lang="cs-CZ" sz="2800" dirty="0" smtClean="0">
                <a:solidFill>
                  <a:schemeClr val="tx1"/>
                </a:solidFill>
              </a:rPr>
              <a:t> obyvatel</a:t>
            </a:r>
          </a:p>
        </p:txBody>
      </p:sp>
    </p:spTree>
    <p:extLst>
      <p:ext uri="{BB962C8B-B14F-4D97-AF65-F5344CB8AC3E}">
        <p14:creationId xmlns:p14="http://schemas.microsoft.com/office/powerpoint/2010/main" val="383955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www.luko2.com/images/mapy/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713" y="-35738"/>
            <a:ext cx="9144000" cy="515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153114"/>
            <a:ext cx="6400800" cy="131445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ORGANIZACE SPOJENÝCH NÁRODŮ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Historie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39285" y="1347614"/>
            <a:ext cx="5688632" cy="35064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předchůdkyní OSN byla </a:t>
            </a:r>
            <a:r>
              <a:rPr lang="cs-CZ" sz="1800" dirty="0" smtClean="0">
                <a:solidFill>
                  <a:srgbClr val="FF0000"/>
                </a:solidFill>
              </a:rPr>
              <a:t>Společnost národů </a:t>
            </a:r>
            <a:r>
              <a:rPr lang="cs-CZ" sz="1800" dirty="0" smtClean="0">
                <a:solidFill>
                  <a:schemeClr val="tx1"/>
                </a:solidFill>
              </a:rPr>
              <a:t>– existovala mezi světovými válkami, kladla si podobné cíle, nezabránila však druhé světové válce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chemeClr val="tx1"/>
                </a:solidFill>
              </a:rPr>
              <a:t>s</a:t>
            </a:r>
            <a:r>
              <a:rPr lang="cs-CZ" sz="1800" dirty="0" smtClean="0">
                <a:solidFill>
                  <a:schemeClr val="tx1"/>
                </a:solidFill>
              </a:rPr>
              <a:t>amotná</a:t>
            </a:r>
            <a:r>
              <a:rPr lang="cs-CZ" sz="1800" dirty="0" smtClean="0">
                <a:solidFill>
                  <a:srgbClr val="FF0000"/>
                </a:solidFill>
              </a:rPr>
              <a:t> OSN</a:t>
            </a:r>
            <a:r>
              <a:rPr lang="cs-CZ" sz="1800" dirty="0" smtClean="0">
                <a:solidFill>
                  <a:schemeClr val="tx1"/>
                </a:solidFill>
              </a:rPr>
              <a:t> pak byla založena </a:t>
            </a:r>
            <a:r>
              <a:rPr lang="cs-CZ" sz="1800" dirty="0" smtClean="0">
                <a:solidFill>
                  <a:srgbClr val="FF0000"/>
                </a:solidFill>
              </a:rPr>
              <a:t>24. 10. 1945 </a:t>
            </a:r>
            <a:r>
              <a:rPr lang="cs-CZ" sz="1800" dirty="0" smtClean="0">
                <a:solidFill>
                  <a:schemeClr val="tx1"/>
                </a:solidFill>
              </a:rPr>
              <a:t>na společném zasedání padesáti zakládajících států v </a:t>
            </a:r>
            <a:r>
              <a:rPr lang="cs-CZ" sz="1800" dirty="0" smtClean="0">
                <a:solidFill>
                  <a:srgbClr val="FF0000"/>
                </a:solidFill>
              </a:rPr>
              <a:t>San Franciscu </a:t>
            </a:r>
            <a:r>
              <a:rPr lang="cs-CZ" sz="1800" dirty="0" smtClean="0">
                <a:solidFill>
                  <a:schemeClr val="tx1"/>
                </a:solidFill>
              </a:rPr>
              <a:t>(USA)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tyto státy zde přijali tzv. </a:t>
            </a:r>
            <a:r>
              <a:rPr lang="cs-CZ" sz="1800" dirty="0" smtClean="0">
                <a:solidFill>
                  <a:srgbClr val="FF0000"/>
                </a:solidFill>
              </a:rPr>
              <a:t>Chartu OSN </a:t>
            </a:r>
            <a:r>
              <a:rPr lang="cs-CZ" sz="1800" dirty="0" smtClean="0">
                <a:solidFill>
                  <a:schemeClr val="tx1"/>
                </a:solidFill>
              </a:rPr>
              <a:t>– ustanovující dokument vymezující její cíle a mechanismy fungování  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v roce </a:t>
            </a:r>
            <a:r>
              <a:rPr lang="cs-CZ" sz="1800" dirty="0" smtClean="0">
                <a:solidFill>
                  <a:srgbClr val="FF0000"/>
                </a:solidFill>
              </a:rPr>
              <a:t>2001</a:t>
            </a:r>
            <a:r>
              <a:rPr lang="cs-CZ" sz="1800" dirty="0" smtClean="0">
                <a:solidFill>
                  <a:schemeClr val="tx1"/>
                </a:solidFill>
              </a:rPr>
              <a:t> byla OSN udělena </a:t>
            </a:r>
            <a:r>
              <a:rPr lang="cs-CZ" sz="1800" dirty="0" smtClean="0">
                <a:solidFill>
                  <a:srgbClr val="FF0000"/>
                </a:solidFill>
              </a:rPr>
              <a:t>Nobelova cena za mír </a:t>
            </a:r>
            <a:r>
              <a:rPr lang="cs-CZ" sz="1800" dirty="0" smtClean="0">
                <a:solidFill>
                  <a:schemeClr val="tx1"/>
                </a:solidFill>
              </a:rPr>
              <a:t>– diskutabilní krok, mj. vzhledem ke spornému udělování této ceny organizacím a k diskuzím o efektivitě práce OSN</a:t>
            </a:r>
          </a:p>
        </p:txBody>
      </p:sp>
      <p:pic>
        <p:nvPicPr>
          <p:cNvPr id="5122" name="Picture 2" descr="Kofi Annan receiving his Nobel Peace Priz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255" y="1654155"/>
            <a:ext cx="2520280" cy="1772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15"/>
          <p:cNvSpPr>
            <a:spLocks noChangeArrowheads="1"/>
          </p:cNvSpPr>
          <p:nvPr/>
        </p:nvSpPr>
        <p:spPr bwMode="auto">
          <a:xfrm>
            <a:off x="6228184" y="3537531"/>
            <a:ext cx="252028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/>
            <a:r>
              <a:rPr lang="cs-CZ" sz="1600" dirty="0"/>
              <a:t>t</a:t>
            </a:r>
            <a:r>
              <a:rPr lang="cs-CZ" sz="1600" dirty="0" smtClean="0"/>
              <a:t>ehdejší generální tajemník OSN Kofi Annan přebírá v roce 2001 Nobelovu cenu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9311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www.luko2.com/images/mapy/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713" y="-35738"/>
            <a:ext cx="9144000" cy="515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153114"/>
            <a:ext cx="6400800" cy="131445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ORGANIZACE SPOJENÝCH NÁRODŮ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Orgány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283968" y="1347614"/>
            <a:ext cx="4608512" cy="3600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2800" dirty="0">
                <a:solidFill>
                  <a:schemeClr val="tx1"/>
                </a:solidFill>
              </a:rPr>
              <a:t>n</a:t>
            </a:r>
            <a:r>
              <a:rPr lang="cs-CZ" sz="2800" dirty="0" smtClean="0">
                <a:solidFill>
                  <a:schemeClr val="tx1"/>
                </a:solidFill>
              </a:rPr>
              <a:t>ejvyšším orgánem OSN je </a:t>
            </a:r>
            <a:r>
              <a:rPr lang="cs-CZ" sz="2800" dirty="0" smtClean="0">
                <a:solidFill>
                  <a:srgbClr val="FF0000"/>
                </a:solidFill>
              </a:rPr>
              <a:t>Valné shromáždění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2400" dirty="0" smtClean="0">
                <a:solidFill>
                  <a:schemeClr val="tx1"/>
                </a:solidFill>
              </a:rPr>
              <a:t>každý členský stát má na něm </a:t>
            </a:r>
            <a:r>
              <a:rPr lang="cs-CZ" sz="2400" dirty="0" smtClean="0">
                <a:solidFill>
                  <a:srgbClr val="FF0000"/>
                </a:solidFill>
              </a:rPr>
              <a:t>jeden hlas</a:t>
            </a:r>
            <a:r>
              <a:rPr lang="cs-CZ" sz="2400" dirty="0" smtClean="0">
                <a:solidFill>
                  <a:schemeClr val="tx1"/>
                </a:solidFill>
              </a:rPr>
              <a:t>, k přijetí důležitých rozhodnutí je třeba 2/3 většina hlasů, ostatní usnesení se přijímají nadpoloviční většinou přítomných 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řijatá </a:t>
            </a:r>
            <a:r>
              <a:rPr lang="cs-CZ" sz="2400" dirty="0" smtClean="0">
                <a:solidFill>
                  <a:srgbClr val="FF0000"/>
                </a:solidFill>
              </a:rPr>
              <a:t>usnesení</a:t>
            </a:r>
            <a:r>
              <a:rPr lang="cs-CZ" sz="2400" dirty="0" smtClean="0">
                <a:solidFill>
                  <a:schemeClr val="tx1"/>
                </a:solidFill>
              </a:rPr>
              <a:t> Valného shromáždění mají </a:t>
            </a:r>
            <a:r>
              <a:rPr lang="cs-CZ" sz="2400" dirty="0" smtClean="0">
                <a:solidFill>
                  <a:srgbClr val="FF0000"/>
                </a:solidFill>
              </a:rPr>
              <a:t>pouze doporučující charakter</a:t>
            </a:r>
            <a:r>
              <a:rPr lang="cs-CZ" sz="2400" dirty="0" smtClean="0">
                <a:solidFill>
                  <a:schemeClr val="tx1"/>
                </a:solidFill>
              </a:rPr>
              <a:t> =</a:t>
            </a:r>
            <a:r>
              <a:rPr lang="cs-CZ" sz="2400" b="1" dirty="0" smtClean="0">
                <a:solidFill>
                  <a:schemeClr val="tx1"/>
                </a:solidFill>
                <a:latin typeface="Times New Roman"/>
                <a:cs typeface="Times New Roman"/>
              </a:rPr>
              <a:t>˃ </a:t>
            </a:r>
            <a:r>
              <a:rPr lang="cs-CZ" sz="2400" dirty="0" smtClean="0">
                <a:solidFill>
                  <a:schemeClr val="tx1"/>
                </a:solidFill>
                <a:latin typeface="Times New Roman"/>
                <a:cs typeface="Times New Roman"/>
              </a:rPr>
              <a:t>nejsou vynutitelná právně ani vojenskou silou  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pic>
        <p:nvPicPr>
          <p:cNvPr id="7170" name="Picture 2" descr="Палестина Генассамблея ООН Генеральная Ассамблея ООН палестина махмуд аббас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51670"/>
            <a:ext cx="3930650" cy="229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872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www.luko2.com/images/mapy/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713" y="-35738"/>
            <a:ext cx="9144000" cy="515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153114"/>
            <a:ext cx="6400800" cy="131445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ORGANIZACE SPOJENÝCH NÁRODŮ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Orgány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05272" y="1275606"/>
            <a:ext cx="5616624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</a:rPr>
              <a:t>výkonným orgánem OSN je </a:t>
            </a:r>
            <a:r>
              <a:rPr lang="cs-CZ" sz="1400" dirty="0" smtClean="0">
                <a:solidFill>
                  <a:srgbClr val="FF0000"/>
                </a:solidFill>
              </a:rPr>
              <a:t>Rada bezpečnosti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400" dirty="0">
                <a:solidFill>
                  <a:schemeClr val="tx1"/>
                </a:solidFill>
              </a:rPr>
              <a:t>n</a:t>
            </a:r>
            <a:r>
              <a:rPr lang="cs-CZ" sz="1400" dirty="0" smtClean="0">
                <a:solidFill>
                  <a:schemeClr val="tx1"/>
                </a:solidFill>
              </a:rPr>
              <a:t>ese v rámci OSN hlavní odpovědnost za </a:t>
            </a:r>
            <a:r>
              <a:rPr lang="cs-CZ" sz="1400" dirty="0" smtClean="0">
                <a:solidFill>
                  <a:srgbClr val="FF0000"/>
                </a:solidFill>
              </a:rPr>
              <a:t>zachování míru a bezpečnosti </a:t>
            </a:r>
            <a:r>
              <a:rPr lang="cs-CZ" sz="1400" dirty="0" smtClean="0">
                <a:solidFill>
                  <a:schemeClr val="tx1"/>
                </a:solidFill>
              </a:rPr>
              <a:t>ve světě 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400" dirty="0">
                <a:solidFill>
                  <a:schemeClr val="tx1"/>
                </a:solidFill>
              </a:rPr>
              <a:t>m</a:t>
            </a:r>
            <a:r>
              <a:rPr lang="cs-CZ" sz="1400" dirty="0" smtClean="0">
                <a:solidFill>
                  <a:schemeClr val="tx1"/>
                </a:solidFill>
              </a:rPr>
              <a:t>á celkem 15 členů</a:t>
            </a:r>
          </a:p>
          <a:p>
            <a:pPr marL="1371600" lvl="2" indent="-457200" algn="l">
              <a:buFont typeface="Wingdings" panose="05000000000000000000" pitchFamily="2" charset="2"/>
              <a:buChar char="ü"/>
            </a:pPr>
            <a:r>
              <a:rPr lang="cs-CZ" sz="1400" dirty="0" smtClean="0">
                <a:solidFill>
                  <a:schemeClr val="tx1"/>
                </a:solidFill>
              </a:rPr>
              <a:t>pět stálých: </a:t>
            </a:r>
            <a:r>
              <a:rPr lang="cs-CZ" sz="1400" dirty="0" smtClean="0">
                <a:solidFill>
                  <a:srgbClr val="FF0000"/>
                </a:solidFill>
              </a:rPr>
              <a:t>Čína, Francie, Rusko, USA, Velká Británie</a:t>
            </a:r>
          </a:p>
          <a:p>
            <a:pPr marL="1371600" lvl="2" indent="-457200" algn="l">
              <a:buFont typeface="Wingdings" panose="05000000000000000000" pitchFamily="2" charset="2"/>
              <a:buChar char="ü"/>
            </a:pPr>
            <a:r>
              <a:rPr lang="cs-CZ" sz="1400" dirty="0" smtClean="0">
                <a:solidFill>
                  <a:schemeClr val="tx1"/>
                </a:solidFill>
              </a:rPr>
              <a:t>deset nestálých: volených vždy na </a:t>
            </a:r>
            <a:r>
              <a:rPr lang="cs-CZ" sz="1400" dirty="0" smtClean="0">
                <a:solidFill>
                  <a:srgbClr val="FF0000"/>
                </a:solidFill>
              </a:rPr>
              <a:t>dva roky</a:t>
            </a:r>
            <a:r>
              <a:rPr lang="cs-CZ" sz="1400" dirty="0" smtClean="0">
                <a:solidFill>
                  <a:schemeClr val="tx1"/>
                </a:solidFill>
              </a:rPr>
              <a:t> (v minulosti členem i ČR)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400" dirty="0" smtClean="0">
                <a:solidFill>
                  <a:schemeClr val="tx1"/>
                </a:solidFill>
              </a:rPr>
              <a:t>k přijetí návrhu je nutno zajistit devět hlasů, přičemž každý ze stálých členů má </a:t>
            </a:r>
            <a:r>
              <a:rPr lang="cs-CZ" sz="1400" dirty="0" smtClean="0">
                <a:solidFill>
                  <a:srgbClr val="FF0000"/>
                </a:solidFill>
              </a:rPr>
              <a:t>právo veta </a:t>
            </a:r>
            <a:r>
              <a:rPr lang="cs-CZ" sz="1400" dirty="0" smtClean="0">
                <a:solidFill>
                  <a:schemeClr val="tx1"/>
                </a:solidFill>
              </a:rPr>
              <a:t>– pokud jej využije, návrh není přijat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400" dirty="0">
                <a:solidFill>
                  <a:schemeClr val="tx1"/>
                </a:solidFill>
              </a:rPr>
              <a:t>p</a:t>
            </a:r>
            <a:r>
              <a:rPr lang="cs-CZ" sz="1400" dirty="0" smtClean="0">
                <a:solidFill>
                  <a:schemeClr val="tx1"/>
                </a:solidFill>
              </a:rPr>
              <a:t>řijatá </a:t>
            </a:r>
            <a:r>
              <a:rPr lang="cs-CZ" sz="1400" dirty="0" smtClean="0">
                <a:solidFill>
                  <a:srgbClr val="FF0000"/>
                </a:solidFill>
              </a:rPr>
              <a:t>rozhodnutí Rady bezpečnosti </a:t>
            </a:r>
            <a:r>
              <a:rPr lang="cs-CZ" sz="1400" dirty="0" smtClean="0">
                <a:solidFill>
                  <a:schemeClr val="tx1"/>
                </a:solidFill>
              </a:rPr>
              <a:t>jsou pro členské státy </a:t>
            </a:r>
            <a:r>
              <a:rPr lang="cs-CZ" sz="1400" dirty="0" smtClean="0">
                <a:solidFill>
                  <a:srgbClr val="FF0000"/>
                </a:solidFill>
              </a:rPr>
              <a:t>závazná</a:t>
            </a:r>
            <a:r>
              <a:rPr lang="cs-CZ" sz="1400" dirty="0" smtClean="0">
                <a:solidFill>
                  <a:schemeClr val="tx1"/>
                </a:solidFill>
              </a:rPr>
              <a:t> a vynutitelná sankcemi (mj. i vojenské akce)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400" dirty="0" smtClean="0">
                <a:solidFill>
                  <a:schemeClr val="tx1"/>
                </a:solidFill>
              </a:rPr>
              <a:t>kvůli zklidnění napětí posílá rada bezpečnosti do konfliktních oblastí </a:t>
            </a:r>
            <a:r>
              <a:rPr lang="cs-CZ" sz="1400" dirty="0" smtClean="0">
                <a:solidFill>
                  <a:srgbClr val="FF0000"/>
                </a:solidFill>
              </a:rPr>
              <a:t>vojenské pozorovatele </a:t>
            </a:r>
            <a:r>
              <a:rPr lang="cs-CZ" sz="1400" dirty="0" smtClean="0">
                <a:solidFill>
                  <a:schemeClr val="tx1"/>
                </a:solidFill>
              </a:rPr>
              <a:t>a </a:t>
            </a:r>
            <a:r>
              <a:rPr lang="cs-CZ" sz="1400" dirty="0" smtClean="0">
                <a:solidFill>
                  <a:srgbClr val="FF0000"/>
                </a:solidFill>
              </a:rPr>
              <a:t>mírové jednotky OSN </a:t>
            </a:r>
            <a:r>
              <a:rPr lang="cs-CZ" sz="1400" dirty="0" smtClean="0">
                <a:solidFill>
                  <a:schemeClr val="tx1"/>
                </a:solidFill>
              </a:rPr>
              <a:t>(tzv. „modré barety/přilby) </a:t>
            </a:r>
          </a:p>
        </p:txBody>
      </p:sp>
      <p:pic>
        <p:nvPicPr>
          <p:cNvPr id="8195" name="Picture 3" descr="Jednotky OSN se přesouvají k městu Goma ve východním Kongu.">
            <a:hlinkClick r:id="rId4" tooltip="Jednotky OSN se přesouvají k městu Goma ve východním Kongu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1896" y="1923678"/>
            <a:ext cx="302339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5004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www.luko2.com/images/mapy/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713" y="-35738"/>
            <a:ext cx="9144000" cy="515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153114"/>
            <a:ext cx="6400800" cy="131445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ORGANIZACE SPOJENÝCH NÁRODŮ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Další orgány a přidružené organizace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05272" y="1419622"/>
            <a:ext cx="8443192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součástí OSN je pak i celá řada dalších orgánů a přidružených organizací, z nichž nejznámější jsou:</a:t>
            </a:r>
          </a:p>
          <a:p>
            <a:pPr marL="914400" lvl="1" indent="-457200" algn="l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cs-CZ" sz="1800" dirty="0" smtClean="0">
                <a:solidFill>
                  <a:srgbClr val="FF0000"/>
                </a:solidFill>
              </a:rPr>
              <a:t>Mezinárodní soudní dvůr </a:t>
            </a:r>
            <a:r>
              <a:rPr lang="cs-CZ" sz="1800" dirty="0" smtClean="0">
                <a:solidFill>
                  <a:schemeClr val="tx1"/>
                </a:solidFill>
              </a:rPr>
              <a:t>– sídlí v Haagu (Nizozemí), řeší mezinárodněprávní spory mezi státy</a:t>
            </a:r>
          </a:p>
          <a:p>
            <a:pPr marL="914400" lvl="1" indent="-457200" algn="l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cs-CZ" sz="1800" dirty="0" smtClean="0">
                <a:solidFill>
                  <a:srgbClr val="FF0000"/>
                </a:solidFill>
              </a:rPr>
              <a:t>Mezinárodní měnový fond (IMF) </a:t>
            </a:r>
            <a:r>
              <a:rPr lang="cs-CZ" sz="1800" dirty="0" smtClean="0">
                <a:solidFill>
                  <a:schemeClr val="tx1"/>
                </a:solidFill>
              </a:rPr>
              <a:t>– podporuje obchod a měnovou spolupráci mezi zeměmi, proklamuje snahu pomáhat státům v ekonomických potížích</a:t>
            </a:r>
          </a:p>
          <a:p>
            <a:pPr marL="914400" lvl="1" indent="-457200" algn="l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cs-CZ" sz="1800" dirty="0" smtClean="0">
                <a:solidFill>
                  <a:srgbClr val="FF0000"/>
                </a:solidFill>
              </a:rPr>
              <a:t>Dětský fond UNICEF </a:t>
            </a:r>
            <a:r>
              <a:rPr lang="cs-CZ" sz="1800" dirty="0" smtClean="0">
                <a:solidFill>
                  <a:schemeClr val="tx1"/>
                </a:solidFill>
              </a:rPr>
              <a:t>– stará se o ochranu a zlepšení životních podmínek dětí</a:t>
            </a:r>
          </a:p>
          <a:p>
            <a:pPr marL="914400" lvl="1" indent="-457200" algn="l">
              <a:buClr>
                <a:schemeClr val="tx1"/>
              </a:buClr>
              <a:buFont typeface="Courier New" panose="02070309020205020404" pitchFamily="49" charset="0"/>
              <a:buChar char="o"/>
            </a:pPr>
            <a:r>
              <a:rPr lang="cs-CZ" sz="1800" dirty="0" smtClean="0">
                <a:solidFill>
                  <a:srgbClr val="FF0000"/>
                </a:solidFill>
              </a:rPr>
              <a:t>Organizace pro výchovu, vědu a kulturu UNESCO </a:t>
            </a:r>
            <a:r>
              <a:rPr lang="cs-CZ" sz="1800" dirty="0" smtClean="0">
                <a:solidFill>
                  <a:schemeClr val="tx1"/>
                </a:solidFill>
              </a:rPr>
              <a:t>– mj. se stará i o zachování kulturního dědictví (seznam UNESCO)  </a:t>
            </a:r>
          </a:p>
        </p:txBody>
      </p:sp>
      <p:pic>
        <p:nvPicPr>
          <p:cNvPr id="9221" name="Picture 5" descr="http://uniceftufts.files.wordpress.com/2012/06/unicefjobs.jpg?w=652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940" y="4272072"/>
            <a:ext cx="1048693" cy="77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http://vivariumnovum.net/unesco/UNESCO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206669"/>
            <a:ext cx="1025525" cy="76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International Monetary Fund logo.sv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06669"/>
            <a:ext cx="848847" cy="86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505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www.luko2.com/images/mapy/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713" y="-35738"/>
            <a:ext cx="9144000" cy="515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153114"/>
            <a:ext cx="6400800" cy="131445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ORGANIZACE SPOJENÝCH NÁRODŮ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Otázky a úkoly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05272" y="1419622"/>
            <a:ext cx="8443192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Kdy vznikla OSN a jaké jsou její hlavní cíle?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Jak se jmenují dva nejvýznamnější orgány OSN?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Jmenuj alespoň tři další orgány či přidružené organizace OSN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chemeClr val="tx1"/>
                </a:solidFill>
              </a:rPr>
              <a:t>Zamysli se nad úlohou OSN v současném světě a úspěšností při realizaci jejích cílů. Při svém zamyšlení vezmi v úvahu následující fakta: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800" dirty="0" smtClean="0">
                <a:solidFill>
                  <a:schemeClr val="tx1"/>
                </a:solidFill>
              </a:rPr>
              <a:t>pravomoci stálých členů Rady bezpečnosti 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800" dirty="0">
                <a:solidFill>
                  <a:schemeClr val="tx1"/>
                </a:solidFill>
              </a:rPr>
              <a:t>v</a:t>
            </a:r>
            <a:r>
              <a:rPr lang="cs-CZ" sz="1800" dirty="0" smtClean="0">
                <a:solidFill>
                  <a:schemeClr val="tx1"/>
                </a:solidFill>
              </a:rPr>
              <a:t>ynutitelnost rozhodnutí Valného shromážděné a Rady bezpečnosti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800" dirty="0" smtClean="0">
                <a:solidFill>
                  <a:schemeClr val="tx1"/>
                </a:solidFill>
              </a:rPr>
              <a:t>úspěšnost vojsk OSN v mírových misích posledních let (uveď jejich příklady)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800" dirty="0">
                <a:solidFill>
                  <a:schemeClr val="tx1"/>
                </a:solidFill>
              </a:rPr>
              <a:t>o</a:t>
            </a:r>
            <a:r>
              <a:rPr lang="cs-CZ" sz="1800" dirty="0" smtClean="0">
                <a:solidFill>
                  <a:schemeClr val="tx1"/>
                </a:solidFill>
              </a:rPr>
              <a:t>tázky týkající se všeobecné kritiky Mezinárodního měnového fondu</a:t>
            </a:r>
          </a:p>
          <a:p>
            <a:pPr marL="914400" lvl="1" indent="-457200" algn="l">
              <a:buFont typeface="Courier New" panose="02070309020205020404" pitchFamily="49" charset="0"/>
              <a:buChar char="o"/>
            </a:pPr>
            <a:r>
              <a:rPr lang="cs-CZ" sz="1800" dirty="0">
                <a:solidFill>
                  <a:schemeClr val="tx1"/>
                </a:solidFill>
              </a:rPr>
              <a:t>f</a:t>
            </a:r>
            <a:r>
              <a:rPr lang="cs-CZ" sz="1800" dirty="0" smtClean="0">
                <a:solidFill>
                  <a:schemeClr val="tx1"/>
                </a:solidFill>
              </a:rPr>
              <a:t>ungování dalších orgánů OSN</a:t>
            </a:r>
          </a:p>
          <a:p>
            <a:pPr lvl="1"/>
            <a:r>
              <a:rPr lang="cs-CZ" sz="1800" dirty="0" smtClean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46176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www.luko2.com/images/mapy/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713" y="-35738"/>
            <a:ext cx="9144000" cy="515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153114"/>
            <a:ext cx="6400800" cy="131445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ORGANIZACE SPOJENÝCH NÁRODŮ</a:t>
            </a:r>
          </a:p>
          <a:p>
            <a:r>
              <a:rPr lang="cs-CZ" b="1" dirty="0">
                <a:solidFill>
                  <a:schemeClr val="tx2"/>
                </a:solidFill>
              </a:rPr>
              <a:t>O</a:t>
            </a:r>
            <a:r>
              <a:rPr lang="cs-CZ" b="1" dirty="0" smtClean="0">
                <a:solidFill>
                  <a:schemeClr val="tx2"/>
                </a:solidFill>
              </a:rPr>
              <a:t>tázky a úkoly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05272" y="1419622"/>
            <a:ext cx="8443192" cy="3600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sz="3600" dirty="0" smtClean="0">
                <a:solidFill>
                  <a:schemeClr val="tx2"/>
                </a:solidFill>
              </a:rPr>
              <a:t>JE OSN PLNOHODNOTNĚ FUNKČNÍ ORGANIZACÍ?</a:t>
            </a:r>
          </a:p>
          <a:p>
            <a:pPr lvl="1"/>
            <a:r>
              <a:rPr lang="cs-CZ" sz="3600" dirty="0" smtClean="0">
                <a:solidFill>
                  <a:schemeClr val="tx2"/>
                </a:solidFill>
              </a:rPr>
              <a:t>JAK BY SE PŘÍPADNĚ MĚLA ZMĚNIT?</a:t>
            </a:r>
          </a:p>
          <a:p>
            <a:pPr lvl="1"/>
            <a:endParaRPr lang="cs-CZ" sz="3600" dirty="0">
              <a:solidFill>
                <a:schemeClr val="tx2"/>
              </a:solidFill>
            </a:endParaRPr>
          </a:p>
          <a:p>
            <a:pPr lvl="1"/>
            <a:r>
              <a:rPr lang="cs-CZ" sz="3600" dirty="0" smtClean="0">
                <a:solidFill>
                  <a:srgbClr val="FF0000"/>
                </a:solidFill>
              </a:rPr>
              <a:t>DĚKUJI ZA PŘEMÝŠLENÍ I POZORNOST.</a:t>
            </a:r>
            <a:r>
              <a:rPr lang="cs-CZ" sz="1800" dirty="0" smtClean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70662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www.luko2.com/images/mapy/svet_map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6000" contrast="-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304"/>
            <a:ext cx="9144000" cy="5151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4240" y="195486"/>
            <a:ext cx="8424936" cy="86409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ORGANIZACE SPOJENÝCH NÁRODŮ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64631" y="771550"/>
            <a:ext cx="8424936" cy="388843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2"/>
                </a:solidFill>
              </a:rPr>
              <a:t>Zdroje</a:t>
            </a:r>
          </a:p>
          <a:p>
            <a:pPr algn="l"/>
            <a:r>
              <a:rPr lang="cs-CZ" sz="1400" i="1" dirty="0" smtClean="0">
                <a:solidFill>
                  <a:srgbClr val="FF0000"/>
                </a:solidFill>
              </a:rPr>
              <a:t>Kapesní </a:t>
            </a:r>
            <a:r>
              <a:rPr lang="cs-CZ" sz="1400" i="1" dirty="0">
                <a:solidFill>
                  <a:srgbClr val="FF0000"/>
                </a:solidFill>
              </a:rPr>
              <a:t>atlas světa</a:t>
            </a:r>
            <a:r>
              <a:rPr lang="cs-CZ" sz="1400" dirty="0">
                <a:solidFill>
                  <a:srgbClr val="FF0000"/>
                </a:solidFill>
              </a:rPr>
              <a:t>. Praha: Kartografie Praha, 1995, ISBN 80-70111-293-X</a:t>
            </a:r>
            <a:r>
              <a:rPr lang="cs-CZ" sz="1400" dirty="0"/>
              <a:t>. </a:t>
            </a:r>
            <a:endParaRPr lang="cs-CZ" sz="1400" dirty="0" smtClean="0">
              <a:solidFill>
                <a:schemeClr val="tx2"/>
              </a:solidFill>
              <a:hlinkClick r:id="rId4"/>
            </a:endParaRPr>
          </a:p>
          <a:p>
            <a:pPr algn="l"/>
            <a:r>
              <a:rPr lang="cs-CZ" sz="1400" dirty="0">
                <a:solidFill>
                  <a:srgbClr val="FF0000"/>
                </a:solidFill>
              </a:rPr>
              <a:t>AUTOR NEUVEDEN. </a:t>
            </a:r>
            <a:r>
              <a:rPr lang="cs-CZ" sz="1400" i="1" dirty="0">
                <a:solidFill>
                  <a:srgbClr val="FF0000"/>
                </a:solidFill>
              </a:rPr>
              <a:t>Luko2.com</a:t>
            </a:r>
            <a:r>
              <a:rPr lang="cs-CZ" sz="1400" dirty="0">
                <a:solidFill>
                  <a:srgbClr val="FF0000"/>
                </a:solidFill>
              </a:rPr>
              <a:t> [online]. [cit. </a:t>
            </a:r>
            <a:r>
              <a:rPr lang="cs-CZ" sz="1400" dirty="0" smtClean="0">
                <a:solidFill>
                  <a:srgbClr val="FF0000"/>
                </a:solidFill>
              </a:rPr>
              <a:t>16.10.2013]. </a:t>
            </a:r>
            <a:r>
              <a:rPr lang="cs-CZ" sz="1400" dirty="0">
                <a:solidFill>
                  <a:srgbClr val="FF0000"/>
                </a:solidFill>
              </a:rPr>
              <a:t>Dostupný na WWW: http://www.luko2.com/images/mapy/svet_mapa.jpg </a:t>
            </a:r>
            <a:endParaRPr lang="cs-CZ" sz="1400" dirty="0" smtClean="0">
              <a:solidFill>
                <a:srgbClr val="FF0000"/>
              </a:solidFill>
              <a:hlinkClick r:id="rId4"/>
            </a:endParaRPr>
          </a:p>
          <a:p>
            <a:pPr algn="l"/>
            <a:r>
              <a:rPr lang="cs-CZ" sz="1400" dirty="0">
                <a:solidFill>
                  <a:srgbClr val="FF0000"/>
                </a:solidFill>
              </a:rPr>
              <a:t>AUTOR NEUVEDEN. </a:t>
            </a:r>
            <a:r>
              <a:rPr lang="cs-CZ" sz="1400" i="1" dirty="0">
                <a:solidFill>
                  <a:srgbClr val="FF0000"/>
                </a:solidFill>
              </a:rPr>
              <a:t>Vlajky států světa</a:t>
            </a:r>
            <a:r>
              <a:rPr lang="cs-CZ" sz="1400" dirty="0">
                <a:solidFill>
                  <a:srgbClr val="FF0000"/>
                </a:solidFill>
              </a:rPr>
              <a:t> [online]. [cit. </a:t>
            </a:r>
            <a:r>
              <a:rPr lang="cs-CZ" sz="1400" dirty="0" smtClean="0">
                <a:solidFill>
                  <a:srgbClr val="FF0000"/>
                </a:solidFill>
              </a:rPr>
              <a:t>16.10.2013]. </a:t>
            </a:r>
            <a:r>
              <a:rPr lang="cs-CZ" sz="1400" dirty="0">
                <a:solidFill>
                  <a:srgbClr val="FF0000"/>
                </a:solidFill>
              </a:rPr>
              <a:t>Dostupný na WWW: http://vlajky-statu.luksoft.cz/ostatni/vlajka_osn.php </a:t>
            </a:r>
            <a:endParaRPr lang="cs-CZ" sz="1400" dirty="0" smtClean="0">
              <a:solidFill>
                <a:srgbClr val="FF0000"/>
              </a:solidFill>
              <a:hlinkClick r:id="rId5"/>
            </a:endParaRPr>
          </a:p>
          <a:p>
            <a:pPr algn="l"/>
            <a:r>
              <a:rPr lang="cs-CZ" sz="1400" dirty="0">
                <a:solidFill>
                  <a:srgbClr val="FF0000"/>
                </a:solidFill>
              </a:rPr>
              <a:t>AUTOR NEUVEDEN. </a:t>
            </a:r>
            <a:r>
              <a:rPr lang="cs-CZ" sz="1400" i="1" dirty="0">
                <a:solidFill>
                  <a:srgbClr val="FF0000"/>
                </a:solidFill>
              </a:rPr>
              <a:t>Organizace spojených národů</a:t>
            </a:r>
            <a:r>
              <a:rPr lang="cs-CZ" sz="1400" dirty="0">
                <a:solidFill>
                  <a:srgbClr val="FF0000"/>
                </a:solidFill>
              </a:rPr>
              <a:t> [online]. [cit. </a:t>
            </a:r>
            <a:r>
              <a:rPr lang="cs-CZ" sz="1400" dirty="0" smtClean="0">
                <a:solidFill>
                  <a:srgbClr val="FF0000"/>
                </a:solidFill>
              </a:rPr>
              <a:t>16.10.2013]. </a:t>
            </a:r>
            <a:r>
              <a:rPr lang="cs-CZ" sz="1400" dirty="0">
                <a:solidFill>
                  <a:srgbClr val="FF0000"/>
                </a:solidFill>
              </a:rPr>
              <a:t>Dostupný na WWW: http://cs.wikipedia.org/wiki/OSN </a:t>
            </a:r>
            <a:endParaRPr lang="cs-CZ" sz="1400" dirty="0" smtClean="0">
              <a:solidFill>
                <a:srgbClr val="FF0000"/>
              </a:solidFill>
            </a:endParaRPr>
          </a:p>
          <a:p>
            <a:pPr algn="l"/>
            <a:r>
              <a:rPr lang="cs-CZ" sz="1400" dirty="0">
                <a:solidFill>
                  <a:srgbClr val="FF0000"/>
                </a:solidFill>
              </a:rPr>
              <a:t>WARD, Robert D.. </a:t>
            </a:r>
            <a:r>
              <a:rPr lang="cs-CZ" sz="1400" i="1" dirty="0" err="1">
                <a:solidFill>
                  <a:srgbClr val="FF0000"/>
                </a:solidFill>
              </a:rPr>
              <a:t>Wikimedia</a:t>
            </a:r>
            <a:r>
              <a:rPr lang="cs-CZ" sz="1400" i="1" dirty="0">
                <a:solidFill>
                  <a:srgbClr val="FF0000"/>
                </a:solidFill>
              </a:rPr>
              <a:t> </a:t>
            </a:r>
            <a:r>
              <a:rPr lang="cs-CZ" sz="1400" i="1" dirty="0" err="1">
                <a:solidFill>
                  <a:srgbClr val="FF0000"/>
                </a:solidFill>
              </a:rPr>
              <a:t>Commons</a:t>
            </a:r>
            <a:r>
              <a:rPr lang="cs-CZ" sz="1400" dirty="0">
                <a:solidFill>
                  <a:srgbClr val="FF0000"/>
                </a:solidFill>
              </a:rPr>
              <a:t> [online]. [cit. </a:t>
            </a:r>
            <a:r>
              <a:rPr lang="cs-CZ" sz="1400" dirty="0" smtClean="0">
                <a:solidFill>
                  <a:srgbClr val="FF0000"/>
                </a:solidFill>
              </a:rPr>
              <a:t>16.10.2013]. </a:t>
            </a:r>
            <a:r>
              <a:rPr lang="cs-CZ" sz="1400" dirty="0">
                <a:solidFill>
                  <a:srgbClr val="FF0000"/>
                </a:solidFill>
              </a:rPr>
              <a:t>Dostupný na WWW: http://commons.wikimedia.org/wiki/File:Bankimoon.jpg</a:t>
            </a:r>
            <a:endParaRPr lang="cs-CZ" sz="1400" dirty="0" smtClean="0">
              <a:solidFill>
                <a:srgbClr val="FF0000"/>
              </a:solidFill>
            </a:endParaRPr>
          </a:p>
          <a:p>
            <a:pPr algn="l"/>
            <a:r>
              <a:rPr lang="cs-CZ" sz="1400" dirty="0" smtClean="0">
                <a:solidFill>
                  <a:srgbClr val="FF0000"/>
                </a:solidFill>
              </a:rPr>
              <a:t>INFORMAČNÍ </a:t>
            </a:r>
            <a:r>
              <a:rPr lang="cs-CZ" sz="1400" dirty="0">
                <a:solidFill>
                  <a:srgbClr val="FF0000"/>
                </a:solidFill>
              </a:rPr>
              <a:t>CENTRUM OSN V PRAZE. </a:t>
            </a:r>
            <a:r>
              <a:rPr lang="cs-CZ" sz="1400" i="1" dirty="0">
                <a:solidFill>
                  <a:srgbClr val="FF0000"/>
                </a:solidFill>
              </a:rPr>
              <a:t>Organizační struktura Valného shromáždění</a:t>
            </a:r>
            <a:r>
              <a:rPr lang="cs-CZ" sz="1400" dirty="0">
                <a:solidFill>
                  <a:srgbClr val="FF0000"/>
                </a:solidFill>
              </a:rPr>
              <a:t> [online]. [cit. </a:t>
            </a:r>
            <a:r>
              <a:rPr lang="cs-CZ" sz="1400" dirty="0" smtClean="0">
                <a:solidFill>
                  <a:srgbClr val="FF0000"/>
                </a:solidFill>
              </a:rPr>
              <a:t>16.10.2013]. </a:t>
            </a:r>
            <a:r>
              <a:rPr lang="cs-CZ" sz="1400" dirty="0">
                <a:solidFill>
                  <a:srgbClr val="FF0000"/>
                </a:solidFill>
              </a:rPr>
              <a:t>Dostupný na WWW: http://www.osn.cz/system-osn/organizacni-struktura/?i=180 </a:t>
            </a:r>
            <a:endParaRPr lang="cs-CZ" sz="1400" dirty="0" smtClean="0">
              <a:solidFill>
                <a:srgbClr val="FF0000"/>
              </a:solidFill>
            </a:endParaRPr>
          </a:p>
          <a:p>
            <a:pPr algn="l"/>
            <a:r>
              <a:rPr lang="cs-CZ" sz="1400" dirty="0">
                <a:solidFill>
                  <a:srgbClr val="FF0000"/>
                </a:solidFill>
              </a:rPr>
              <a:t>AUTOR NEUVEDEN. </a:t>
            </a:r>
            <a:r>
              <a:rPr lang="cs-CZ" sz="1400" i="1" dirty="0">
                <a:solidFill>
                  <a:srgbClr val="FF0000"/>
                </a:solidFill>
              </a:rPr>
              <a:t>International </a:t>
            </a:r>
            <a:r>
              <a:rPr lang="cs-CZ" sz="1400" i="1" dirty="0" err="1">
                <a:solidFill>
                  <a:srgbClr val="FF0000"/>
                </a:solidFill>
              </a:rPr>
              <a:t>Monatery</a:t>
            </a:r>
            <a:r>
              <a:rPr lang="cs-CZ" sz="1400" i="1" dirty="0">
                <a:solidFill>
                  <a:srgbClr val="FF0000"/>
                </a:solidFill>
              </a:rPr>
              <a:t> </a:t>
            </a:r>
            <a:r>
              <a:rPr lang="cs-CZ" sz="1400" i="1" dirty="0" err="1">
                <a:solidFill>
                  <a:srgbClr val="FF0000"/>
                </a:solidFill>
              </a:rPr>
              <a:t>Fund</a:t>
            </a:r>
            <a:r>
              <a:rPr lang="cs-CZ" sz="1400" dirty="0">
                <a:solidFill>
                  <a:srgbClr val="FF0000"/>
                </a:solidFill>
              </a:rPr>
              <a:t> [online]. [cit. </a:t>
            </a:r>
            <a:r>
              <a:rPr lang="cs-CZ" sz="1400" smtClean="0">
                <a:solidFill>
                  <a:srgbClr val="FF0000"/>
                </a:solidFill>
              </a:rPr>
              <a:t>16.10.2013]. </a:t>
            </a:r>
            <a:r>
              <a:rPr lang="cs-CZ" sz="1400" dirty="0">
                <a:solidFill>
                  <a:srgbClr val="FF0000"/>
                </a:solidFill>
              </a:rPr>
              <a:t>Dostupný na WWW: http://www.imf.org/external/index.htm</a:t>
            </a:r>
            <a:endParaRPr lang="cs-CZ" sz="1400" dirty="0" smtClean="0">
              <a:solidFill>
                <a:srgbClr val="FF0000"/>
              </a:solidFill>
            </a:endParaRPr>
          </a:p>
          <a:p>
            <a:pPr algn="l"/>
            <a:r>
              <a:rPr lang="pt-BR" sz="1400" dirty="0" smtClean="0">
                <a:solidFill>
                  <a:srgbClr val="FF0000"/>
                </a:solidFill>
              </a:rPr>
              <a:t>AUTOR </a:t>
            </a:r>
            <a:r>
              <a:rPr lang="pt-BR" sz="1400" dirty="0">
                <a:solidFill>
                  <a:srgbClr val="FF0000"/>
                </a:solidFill>
              </a:rPr>
              <a:t>NEUVEDEN. </a:t>
            </a:r>
            <a:r>
              <a:rPr lang="pt-BR" sz="1400" i="1" dirty="0">
                <a:solidFill>
                  <a:srgbClr val="FF0000"/>
                </a:solidFill>
              </a:rPr>
              <a:t>Tufts UNICEF</a:t>
            </a:r>
            <a:r>
              <a:rPr lang="pt-BR" sz="1400" dirty="0">
                <a:solidFill>
                  <a:srgbClr val="FF0000"/>
                </a:solidFill>
              </a:rPr>
              <a:t> [online]. [cit. </a:t>
            </a:r>
            <a:r>
              <a:rPr lang="pt-BR" sz="1400" dirty="0" smtClean="0">
                <a:solidFill>
                  <a:srgbClr val="FF0000"/>
                </a:solidFill>
              </a:rPr>
              <a:t>1</a:t>
            </a:r>
            <a:r>
              <a:rPr lang="cs-CZ" sz="1400" dirty="0" smtClean="0">
                <a:solidFill>
                  <a:srgbClr val="FF0000"/>
                </a:solidFill>
              </a:rPr>
              <a:t>6</a:t>
            </a:r>
            <a:r>
              <a:rPr lang="pt-BR" sz="1400" dirty="0" smtClean="0">
                <a:solidFill>
                  <a:srgbClr val="FF0000"/>
                </a:solidFill>
              </a:rPr>
              <a:t>.1</a:t>
            </a:r>
            <a:r>
              <a:rPr lang="cs-CZ" sz="1400" dirty="0" smtClean="0">
                <a:solidFill>
                  <a:srgbClr val="FF0000"/>
                </a:solidFill>
              </a:rPr>
              <a:t>0</a:t>
            </a:r>
            <a:r>
              <a:rPr lang="pt-BR" sz="1400" dirty="0" smtClean="0">
                <a:solidFill>
                  <a:srgbClr val="FF0000"/>
                </a:solidFill>
              </a:rPr>
              <a:t>.201</a:t>
            </a:r>
            <a:r>
              <a:rPr lang="cs-CZ" sz="1400" dirty="0" smtClean="0">
                <a:solidFill>
                  <a:srgbClr val="FF0000"/>
                </a:solidFill>
              </a:rPr>
              <a:t>3</a:t>
            </a:r>
            <a:r>
              <a:rPr lang="pt-BR" sz="1400" dirty="0" smtClean="0">
                <a:solidFill>
                  <a:srgbClr val="FF0000"/>
                </a:solidFill>
              </a:rPr>
              <a:t>]. </a:t>
            </a:r>
            <a:r>
              <a:rPr lang="pt-BR" sz="1400" dirty="0">
                <a:solidFill>
                  <a:srgbClr val="FF0000"/>
                </a:solidFill>
              </a:rPr>
              <a:t>Dostupný na WWW: http://uniceftufts.wordpress.com/unicef/ </a:t>
            </a:r>
            <a:endParaRPr lang="cs-CZ" sz="1400" dirty="0" smtClean="0">
              <a:solidFill>
                <a:srgbClr val="FF0000"/>
              </a:solidFill>
              <a:hlinkClick r:id="rId6"/>
            </a:endParaRPr>
          </a:p>
          <a:p>
            <a:pPr algn="l"/>
            <a:r>
              <a:rPr lang="cs-CZ" sz="1400" dirty="0">
                <a:solidFill>
                  <a:srgbClr val="FF0000"/>
                </a:solidFill>
              </a:rPr>
              <a:t>AUTOR NEUVEDEN. </a:t>
            </a:r>
            <a:r>
              <a:rPr lang="cs-CZ" sz="1400" i="1" dirty="0" err="1">
                <a:solidFill>
                  <a:srgbClr val="FF0000"/>
                </a:solidFill>
              </a:rPr>
              <a:t>Vivarium</a:t>
            </a:r>
            <a:r>
              <a:rPr lang="cs-CZ" sz="1400" i="1" dirty="0">
                <a:solidFill>
                  <a:srgbClr val="FF0000"/>
                </a:solidFill>
              </a:rPr>
              <a:t> novum</a:t>
            </a:r>
            <a:r>
              <a:rPr lang="cs-CZ" sz="1400" dirty="0">
                <a:solidFill>
                  <a:srgbClr val="FF0000"/>
                </a:solidFill>
              </a:rPr>
              <a:t> [online]. [cit. </a:t>
            </a:r>
            <a:r>
              <a:rPr lang="cs-CZ" sz="1400" dirty="0" smtClean="0">
                <a:solidFill>
                  <a:srgbClr val="FF0000"/>
                </a:solidFill>
              </a:rPr>
              <a:t>16.10.2013]. </a:t>
            </a:r>
            <a:r>
              <a:rPr lang="cs-CZ" sz="1400" dirty="0">
                <a:solidFill>
                  <a:srgbClr val="FF0000"/>
                </a:solidFill>
              </a:rPr>
              <a:t>Dostupný na WWW: http://vivariumnovum.net/unesco/ </a:t>
            </a:r>
            <a:endParaRPr lang="cs-CZ" sz="1400" dirty="0" smtClean="0">
              <a:solidFill>
                <a:srgbClr val="FF0000"/>
              </a:solidFill>
            </a:endParaRPr>
          </a:p>
          <a:p>
            <a:pPr algn="l"/>
            <a:endParaRPr lang="cs-CZ" sz="1400" dirty="0" smtClean="0">
              <a:solidFill>
                <a:schemeClr val="tx2"/>
              </a:solidFill>
            </a:endParaRPr>
          </a:p>
          <a:p>
            <a:pPr algn="l"/>
            <a:endParaRPr lang="cs-CZ" sz="1400" dirty="0" smtClean="0">
              <a:solidFill>
                <a:schemeClr val="tx2"/>
              </a:solidFill>
            </a:endParaRPr>
          </a:p>
          <a:p>
            <a:pPr algn="l"/>
            <a:endParaRPr lang="cs-CZ" sz="1400" dirty="0" smtClean="0">
              <a:solidFill>
                <a:schemeClr val="tx2"/>
              </a:solidFill>
            </a:endParaRPr>
          </a:p>
          <a:p>
            <a:pPr algn="l"/>
            <a:endParaRPr lang="cs-CZ" sz="1400" dirty="0" smtClean="0">
              <a:solidFill>
                <a:schemeClr val="tx2"/>
              </a:solidFill>
            </a:endParaRPr>
          </a:p>
          <a:p>
            <a:pPr algn="l"/>
            <a:endParaRPr lang="cs-CZ" sz="1400" dirty="0" smtClean="0">
              <a:solidFill>
                <a:schemeClr val="tx2"/>
              </a:solidFill>
            </a:endParaRPr>
          </a:p>
          <a:p>
            <a:pPr algn="l"/>
            <a:endParaRPr lang="cs-CZ" sz="1400" dirty="0" smtClean="0">
              <a:solidFill>
                <a:schemeClr val="tx2"/>
              </a:solidFill>
            </a:endParaRPr>
          </a:p>
          <a:p>
            <a:pPr algn="l"/>
            <a:endParaRPr lang="cs-CZ" sz="1400" dirty="0" smtClean="0">
              <a:solidFill>
                <a:schemeClr val="tx2"/>
              </a:solidFill>
            </a:endParaRPr>
          </a:p>
          <a:p>
            <a:pPr algn="l"/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425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241</TotalTime>
  <Words>898</Words>
  <Application>Microsoft Office PowerPoint</Application>
  <PresentationFormat>Předvádění na obrazovce (16:9)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34</cp:revision>
  <dcterms:created xsi:type="dcterms:W3CDTF">2013-12-27T13:39:44Z</dcterms:created>
  <dcterms:modified xsi:type="dcterms:W3CDTF">2014-03-31T17:11:05Z</dcterms:modified>
</cp:coreProperties>
</file>