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8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9" r:id="rId14"/>
    <p:sldId id="257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D7CB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422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476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48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933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160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021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845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527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012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766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721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06562-784B-42BF-AF08-717A1B7D995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DF4D4-612A-41E0-A985-01957A5F59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451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5/European_union_emu_map_2013_en.pn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chengen_Area.sv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vropsk%C3%A9_spole%C4%8Denstv%C3%AD_uhl%C3%AD_a_oceli" TargetMode="External"/><Relationship Id="rId2" Type="http://schemas.openxmlformats.org/officeDocument/2006/relationships/hyperlink" Target="http://obcan.hluboka.cz/node/1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tema.novinky.cz/schengensky-prostor" TargetMode="External"/><Relationship Id="rId5" Type="http://schemas.openxmlformats.org/officeDocument/2006/relationships/hyperlink" Target="http://cs.wikipedia.org/wiki/Schengensk%C3%A1_smlouva" TargetMode="External"/><Relationship Id="rId4" Type="http://schemas.openxmlformats.org/officeDocument/2006/relationships/hyperlink" Target="http://cs.wikipedia.org/wiki/Evropsk%C3%A1_m%C4%9Bnov%C3%A1_un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85339352"/>
              </p:ext>
            </p:extLst>
          </p:nvPr>
        </p:nvGraphicFramePr>
        <p:xfrm>
          <a:off x="736723" y="1635646"/>
          <a:ext cx="7671562" cy="3096343"/>
        </p:xfrm>
        <a:graphic>
          <a:graphicData uri="http://schemas.openxmlformats.org/drawingml/2006/table">
            <a:tbl>
              <a:tblPr/>
              <a:tblGrid>
                <a:gridCol w="1955754"/>
                <a:gridCol w="5715808"/>
              </a:tblGrid>
              <a:tr h="2916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Evropská unie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847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stručně představuje žákům instituci, která ovlivňuje celý její život. Poskytuje jim základní přehled a nestranně se snaží, aby žáci na základě poskytnutých faktů při výkladu učitele za pomoci vlastních argumentů sami hodnotili přínosy a komplikace evropského integračního procesu.   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29. 10. 2013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15" name="Skupina 14"/>
          <p:cNvGrpSpPr/>
          <p:nvPr/>
        </p:nvGrpSpPr>
        <p:grpSpPr>
          <a:xfrm>
            <a:off x="130145" y="51470"/>
            <a:ext cx="8883709" cy="1531420"/>
            <a:chOff x="-92650" y="483518"/>
            <a:chExt cx="8883709" cy="1531420"/>
          </a:xfrm>
        </p:grpSpPr>
        <p:pic>
          <p:nvPicPr>
            <p:cNvPr id="16" name="Obrázek 15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7" name="Obrázek 16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" name="Obrázek 17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Obdélník 18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43147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05576"/>
            <a:ext cx="7772400" cy="1102519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5975648" y="4155926"/>
            <a:ext cx="3168352" cy="815613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Mgr. Dušan Kráčmar</a:t>
            </a:r>
          </a:p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©2013</a:t>
            </a: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171440"/>
            <a:ext cx="1722034" cy="114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973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ZÁKLADNÍ ÚDAJE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203598"/>
            <a:ext cx="8208912" cy="3600400"/>
          </a:xfrm>
        </p:spPr>
        <p:txBody>
          <a:bodyPr>
            <a:normAutofit lnSpcReduction="10000"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m</a:t>
            </a:r>
            <a:r>
              <a:rPr lang="cs-CZ" sz="2000" dirty="0" smtClean="0">
                <a:solidFill>
                  <a:srgbClr val="002060"/>
                </a:solidFill>
              </a:rPr>
              <a:t>ezinárodní společenství evropských států utvářené </a:t>
            </a:r>
            <a:r>
              <a:rPr lang="cs-CZ" sz="2000" dirty="0" smtClean="0">
                <a:solidFill>
                  <a:srgbClr val="FF0000"/>
                </a:solidFill>
              </a:rPr>
              <a:t>postupnou genezí od konce druhé světové války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j</a:t>
            </a:r>
            <a:r>
              <a:rPr lang="cs-CZ" sz="2000" dirty="0" smtClean="0">
                <a:solidFill>
                  <a:srgbClr val="002060"/>
                </a:solidFill>
              </a:rPr>
              <a:t>ako datum vzniku bývá udáván </a:t>
            </a:r>
            <a:r>
              <a:rPr lang="cs-CZ" sz="2000" dirty="0" smtClean="0">
                <a:solidFill>
                  <a:srgbClr val="FF0000"/>
                </a:solidFill>
              </a:rPr>
              <a:t>1. listopad 1993</a:t>
            </a:r>
            <a:r>
              <a:rPr lang="cs-CZ" sz="2000" dirty="0" smtClean="0">
                <a:solidFill>
                  <a:srgbClr val="002060"/>
                </a:solidFill>
              </a:rPr>
              <a:t>, kdy vstoupila v platnost </a:t>
            </a:r>
            <a:r>
              <a:rPr lang="cs-CZ" sz="2000" dirty="0" smtClean="0">
                <a:solidFill>
                  <a:srgbClr val="FF0000"/>
                </a:solidFill>
              </a:rPr>
              <a:t>Smlouva o Evropské unii </a:t>
            </a:r>
            <a:r>
              <a:rPr lang="cs-CZ" sz="2000" dirty="0" smtClean="0">
                <a:solidFill>
                  <a:srgbClr val="002060"/>
                </a:solidFill>
              </a:rPr>
              <a:t>označovaná rovněž jako tzv. </a:t>
            </a:r>
            <a:r>
              <a:rPr lang="cs-CZ" sz="2000" dirty="0" smtClean="0">
                <a:solidFill>
                  <a:srgbClr val="FF0000"/>
                </a:solidFill>
              </a:rPr>
              <a:t>Maastrichtská smlouva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s</a:t>
            </a:r>
            <a:r>
              <a:rPr lang="cs-CZ" sz="2000" dirty="0" smtClean="0">
                <a:solidFill>
                  <a:srgbClr val="002060"/>
                </a:solidFill>
              </a:rPr>
              <a:t>ídlem EU je </a:t>
            </a:r>
            <a:r>
              <a:rPr lang="cs-CZ" sz="2000" dirty="0" smtClean="0">
                <a:solidFill>
                  <a:srgbClr val="FF0000"/>
                </a:solidFill>
              </a:rPr>
              <a:t>Brusel</a:t>
            </a:r>
            <a:r>
              <a:rPr lang="cs-CZ" sz="2000" dirty="0" smtClean="0">
                <a:solidFill>
                  <a:srgbClr val="002060"/>
                </a:solidFill>
              </a:rPr>
              <a:t> (Belgie)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v</a:t>
            </a:r>
            <a:r>
              <a:rPr lang="cs-CZ" sz="2000" dirty="0" smtClean="0">
                <a:solidFill>
                  <a:srgbClr val="002060"/>
                </a:solidFill>
              </a:rPr>
              <a:t> současnosti má </a:t>
            </a:r>
            <a:r>
              <a:rPr lang="cs-CZ" sz="2000" dirty="0" smtClean="0">
                <a:solidFill>
                  <a:srgbClr val="FF0000"/>
                </a:solidFill>
              </a:rPr>
              <a:t>27 členských států</a:t>
            </a:r>
            <a:r>
              <a:rPr lang="cs-CZ" sz="2000" dirty="0" smtClean="0">
                <a:solidFill>
                  <a:srgbClr val="002060"/>
                </a:solidFill>
              </a:rPr>
              <a:t>, od 1. 7. 2013 (po přístupu Chorvatska) pak bude mít </a:t>
            </a:r>
            <a:r>
              <a:rPr lang="cs-CZ" sz="2000" dirty="0" smtClean="0">
                <a:solidFill>
                  <a:srgbClr val="FF0000"/>
                </a:solidFill>
              </a:rPr>
              <a:t>28 států</a:t>
            </a:r>
          </a:p>
          <a:p>
            <a:pPr marL="342900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</a:rPr>
              <a:t>Česká republika </a:t>
            </a:r>
            <a:r>
              <a:rPr lang="cs-CZ" sz="2000" dirty="0" smtClean="0">
                <a:solidFill>
                  <a:srgbClr val="002060"/>
                </a:solidFill>
              </a:rPr>
              <a:t>je členem EU od</a:t>
            </a:r>
            <a:r>
              <a:rPr lang="cs-CZ" sz="2000" dirty="0" smtClean="0">
                <a:solidFill>
                  <a:srgbClr val="FF0000"/>
                </a:solidFill>
              </a:rPr>
              <a:t> 1. 5. 2004</a:t>
            </a:r>
          </a:p>
          <a:p>
            <a:pPr marL="342900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h</a:t>
            </a:r>
            <a:r>
              <a:rPr lang="cs-CZ" sz="2000" dirty="0" smtClean="0">
                <a:solidFill>
                  <a:srgbClr val="002060"/>
                </a:solidFill>
              </a:rPr>
              <a:t>ymnou EU je </a:t>
            </a:r>
            <a:r>
              <a:rPr lang="cs-CZ" sz="2000" dirty="0" smtClean="0">
                <a:solidFill>
                  <a:srgbClr val="FF0000"/>
                </a:solidFill>
              </a:rPr>
              <a:t>„Óda na radost“ </a:t>
            </a:r>
            <a:r>
              <a:rPr lang="cs-CZ" sz="2000" dirty="0" smtClean="0">
                <a:solidFill>
                  <a:srgbClr val="002060"/>
                </a:solidFill>
              </a:rPr>
              <a:t>Ludwiga van Beethovena, vlajku tvoří </a:t>
            </a:r>
            <a:r>
              <a:rPr lang="cs-CZ" sz="2000" dirty="0" smtClean="0">
                <a:solidFill>
                  <a:srgbClr val="FF0000"/>
                </a:solidFill>
              </a:rPr>
              <a:t>dvanáct zlatých hvězd na </a:t>
            </a:r>
            <a:r>
              <a:rPr lang="cs-CZ" sz="2000" b="1" dirty="0" smtClean="0">
                <a:solidFill>
                  <a:srgbClr val="002060"/>
                </a:solidFill>
              </a:rPr>
              <a:t>modrém </a:t>
            </a:r>
            <a:r>
              <a:rPr lang="cs-CZ" sz="2000" dirty="0" smtClean="0">
                <a:solidFill>
                  <a:srgbClr val="FF0000"/>
                </a:solidFill>
              </a:rPr>
              <a:t>podkladu  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09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HLAVNÍ CÍLE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347614"/>
            <a:ext cx="8208912" cy="360040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h</a:t>
            </a:r>
            <a:r>
              <a:rPr lang="cs-CZ" sz="2000" dirty="0" smtClean="0">
                <a:solidFill>
                  <a:srgbClr val="002060"/>
                </a:solidFill>
              </a:rPr>
              <a:t>lavní cílem celého evropského integračního procesu je postupné vytvoření </a:t>
            </a:r>
            <a:r>
              <a:rPr lang="cs-CZ" sz="2000" dirty="0" smtClean="0">
                <a:solidFill>
                  <a:srgbClr val="FF0000"/>
                </a:solidFill>
              </a:rPr>
              <a:t>jednotného hospodářského prostoru Evropy – společného tržního prostoru a jednotné měny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na svém území se tak EU snaží vytvořit </a:t>
            </a:r>
            <a:r>
              <a:rPr lang="cs-CZ" sz="2000" dirty="0" smtClean="0">
                <a:solidFill>
                  <a:srgbClr val="FF0000"/>
                </a:solidFill>
              </a:rPr>
              <a:t>prostor svobody, bezpečnosti, solidarity a vzájemné spolupráce</a:t>
            </a:r>
            <a:r>
              <a:rPr lang="cs-CZ" sz="2000" dirty="0" smtClean="0">
                <a:solidFill>
                  <a:srgbClr val="002060"/>
                </a:solidFill>
              </a:rPr>
              <a:t> mezi jednotlivými regiony (státy)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o</a:t>
            </a:r>
            <a:r>
              <a:rPr lang="cs-CZ" sz="2000" dirty="0" smtClean="0">
                <a:solidFill>
                  <a:srgbClr val="002060"/>
                </a:solidFill>
              </a:rPr>
              <a:t>tázka dalšího směřování EU je nyní hojně diskutovaná, jedním z dalších kroků integrace může být vytvoření </a:t>
            </a:r>
            <a:r>
              <a:rPr lang="cs-CZ" sz="2000" dirty="0" smtClean="0">
                <a:solidFill>
                  <a:srgbClr val="FF0000"/>
                </a:solidFill>
              </a:rPr>
              <a:t>evropské federace </a:t>
            </a:r>
            <a:r>
              <a:rPr lang="cs-CZ" sz="2000" dirty="0" smtClean="0">
                <a:solidFill>
                  <a:srgbClr val="002060"/>
                </a:solidFill>
              </a:rPr>
              <a:t>– jednoho státu složeného z autonomních celků (států)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už nyní je EU v některých zdrojích označována jako konfederace („volná federace“) </a:t>
            </a: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603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HLAVNÍ ORGÁNY EU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203598"/>
            <a:ext cx="8208912" cy="360040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EU má </a:t>
            </a:r>
            <a:r>
              <a:rPr lang="cs-CZ" sz="2000" dirty="0" smtClean="0">
                <a:solidFill>
                  <a:srgbClr val="FF0000"/>
                </a:solidFill>
              </a:rPr>
              <a:t>sedm hlavních orgánů: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Evropská rada </a:t>
            </a:r>
            <a:r>
              <a:rPr lang="cs-CZ" sz="1600" dirty="0" smtClean="0">
                <a:solidFill>
                  <a:srgbClr val="002060"/>
                </a:solidFill>
              </a:rPr>
              <a:t>– nejvyšší orgán EU, v čele předseda (lidově označován jako „prezident EU)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Rada ministrů – </a:t>
            </a:r>
            <a:r>
              <a:rPr lang="cs-CZ" sz="1600" dirty="0" smtClean="0">
                <a:solidFill>
                  <a:srgbClr val="002060"/>
                </a:solidFill>
              </a:rPr>
              <a:t>též </a:t>
            </a:r>
            <a:r>
              <a:rPr lang="cs-CZ" sz="1600" dirty="0" smtClean="0">
                <a:solidFill>
                  <a:srgbClr val="FF0000"/>
                </a:solidFill>
              </a:rPr>
              <a:t>Rada evropské unie, </a:t>
            </a:r>
            <a:r>
              <a:rPr lang="cs-CZ" sz="1600" dirty="0" smtClean="0">
                <a:solidFill>
                  <a:srgbClr val="002060"/>
                </a:solidFill>
              </a:rPr>
              <a:t>v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jejím předsednictví se státy střídají, ČR stála v jejím čele v první polovině roku 2009</a:t>
            </a:r>
            <a:endParaRPr lang="cs-CZ" sz="1600" dirty="0" smtClean="0">
              <a:solidFill>
                <a:srgbClr val="FF0000"/>
              </a:solidFill>
            </a:endParaRP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Evropský parlament </a:t>
            </a:r>
            <a:r>
              <a:rPr lang="cs-CZ" sz="1600" dirty="0" smtClean="0">
                <a:solidFill>
                  <a:srgbClr val="002060"/>
                </a:solidFill>
              </a:rPr>
              <a:t>– sídlo ve Štrasburku (Francie), ČR zde zastupuje 22 poslanců z celkem 754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Evropská komise </a:t>
            </a:r>
            <a:r>
              <a:rPr lang="cs-CZ" sz="1600" dirty="0" smtClean="0">
                <a:solidFill>
                  <a:srgbClr val="002060"/>
                </a:solidFill>
              </a:rPr>
              <a:t>– „vláda EU“, každý stát má svého eurokomisaře, jejich předseda bývá označován jako „premiér EU)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Soudní dvůr Evropské unie </a:t>
            </a:r>
            <a:r>
              <a:rPr lang="cs-CZ" sz="1600" dirty="0" smtClean="0">
                <a:solidFill>
                  <a:srgbClr val="002060"/>
                </a:solidFill>
              </a:rPr>
              <a:t>– sídlí v Lucemburku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Evropská centrální banka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Evropský účetní dvůr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123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HISTORIE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347614"/>
            <a:ext cx="8208912" cy="360040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j</a:t>
            </a:r>
            <a:r>
              <a:rPr lang="cs-CZ" sz="2000" dirty="0" smtClean="0">
                <a:solidFill>
                  <a:srgbClr val="002060"/>
                </a:solidFill>
              </a:rPr>
              <a:t>edním z </a:t>
            </a:r>
            <a:r>
              <a:rPr lang="cs-CZ" sz="2000" dirty="0" smtClean="0">
                <a:solidFill>
                  <a:srgbClr val="FF0000"/>
                </a:solidFill>
              </a:rPr>
              <a:t>hlavních motivů integračního procesu </a:t>
            </a:r>
            <a:r>
              <a:rPr lang="cs-CZ" sz="2000" dirty="0" smtClean="0">
                <a:solidFill>
                  <a:srgbClr val="002060"/>
                </a:solidFill>
              </a:rPr>
              <a:t>byla </a:t>
            </a:r>
            <a:r>
              <a:rPr lang="cs-CZ" sz="2000" dirty="0" smtClean="0">
                <a:solidFill>
                  <a:srgbClr val="FF0000"/>
                </a:solidFill>
              </a:rPr>
              <a:t>zkušenost obyvatel Evropy s druhou světovou válkou </a:t>
            </a:r>
            <a:r>
              <a:rPr lang="cs-CZ" sz="2000" dirty="0" smtClean="0">
                <a:solidFill>
                  <a:srgbClr val="002060"/>
                </a:solidFill>
              </a:rPr>
              <a:t>– představoval možnost zajištění mírového vývoje, řešení problémů dohodou a zajištění bezpečnosti v Evropě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jako první krok tohoto procesu bývá udáváno utvoření </a:t>
            </a:r>
            <a:r>
              <a:rPr lang="cs-CZ" sz="2000" dirty="0" smtClean="0">
                <a:solidFill>
                  <a:srgbClr val="FF0000"/>
                </a:solidFill>
              </a:rPr>
              <a:t>ESUO (ECSC)</a:t>
            </a:r>
            <a:r>
              <a:rPr lang="cs-CZ" sz="2000" dirty="0" smtClean="0">
                <a:solidFill>
                  <a:srgbClr val="002060"/>
                </a:solidFill>
              </a:rPr>
              <a:t> – Evropského společenství uhlí a oceli v roce </a:t>
            </a:r>
            <a:r>
              <a:rPr lang="cs-CZ" sz="2000" dirty="0" smtClean="0">
                <a:solidFill>
                  <a:srgbClr val="FF0000"/>
                </a:solidFill>
              </a:rPr>
              <a:t>1952</a:t>
            </a:r>
            <a:r>
              <a:rPr lang="cs-CZ" sz="2000" dirty="0" smtClean="0">
                <a:solidFill>
                  <a:srgbClr val="002060"/>
                </a:solidFill>
              </a:rPr>
              <a:t>; šest států (Francie, SRN, státy Beneluxu a Itálie) si vytkli za cíl vytvořit společný trh s tímto zbožím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p</a:t>
            </a:r>
            <a:r>
              <a:rPr lang="cs-CZ" sz="2000" dirty="0" smtClean="0">
                <a:solidFill>
                  <a:srgbClr val="002060"/>
                </a:solidFill>
              </a:rPr>
              <a:t>roces sjednocování se pak nadále vyvíjel a </a:t>
            </a:r>
            <a:r>
              <a:rPr lang="cs-CZ" sz="2000" dirty="0" smtClean="0">
                <a:solidFill>
                  <a:srgbClr val="FF0000"/>
                </a:solidFill>
              </a:rPr>
              <a:t>připojovaly se další státy</a:t>
            </a:r>
            <a:r>
              <a:rPr lang="cs-CZ" sz="2000" dirty="0" smtClean="0">
                <a:solidFill>
                  <a:srgbClr val="002060"/>
                </a:solidFill>
              </a:rPr>
              <a:t>, v roce 1958 vzniká </a:t>
            </a:r>
            <a:r>
              <a:rPr lang="cs-CZ" sz="2000" dirty="0" smtClean="0">
                <a:solidFill>
                  <a:srgbClr val="FF0000"/>
                </a:solidFill>
              </a:rPr>
              <a:t>EHS (EEC) </a:t>
            </a:r>
            <a:r>
              <a:rPr lang="cs-CZ" sz="2000" dirty="0" smtClean="0">
                <a:solidFill>
                  <a:srgbClr val="002060"/>
                </a:solidFill>
              </a:rPr>
              <a:t>-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Evropské hospodářské společenství, které spolu s dalšími organizacemi vytvořilo základ pro budoucí </a:t>
            </a:r>
            <a:r>
              <a:rPr lang="cs-CZ" sz="2000" dirty="0" smtClean="0">
                <a:solidFill>
                  <a:srgbClr val="FF0000"/>
                </a:solidFill>
              </a:rPr>
              <a:t>Evropskou unii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21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HISTORIE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095836" y="3867894"/>
            <a:ext cx="2952328" cy="432048"/>
          </a:xfrm>
        </p:spPr>
        <p:txBody>
          <a:bodyPr>
            <a:normAutofit fontScale="92500"/>
          </a:bodyPr>
          <a:lstStyle/>
          <a:p>
            <a:pPr algn="just"/>
            <a:r>
              <a:rPr lang="cs-CZ" sz="2000" dirty="0">
                <a:solidFill>
                  <a:srgbClr val="FF0000"/>
                </a:solidFill>
              </a:rPr>
              <a:t>p</a:t>
            </a:r>
            <a:r>
              <a:rPr lang="cs-CZ" sz="2000" dirty="0" smtClean="0">
                <a:solidFill>
                  <a:srgbClr val="FF0000"/>
                </a:solidFill>
              </a:rPr>
              <a:t>ostupná geneze vývoje EU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23678"/>
            <a:ext cx="8208912" cy="1768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388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ČLENSKÉ STÁTY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521" y="1491630"/>
            <a:ext cx="7220958" cy="3162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54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DALŠÍ ROZŠIŘOVÁNÍ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347614"/>
            <a:ext cx="8208912" cy="360040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v současnosti má 5 států status kandidátské země EU: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Turecko</a:t>
            </a:r>
            <a:r>
              <a:rPr lang="cs-CZ" sz="1600" dirty="0" smtClean="0">
                <a:solidFill>
                  <a:srgbClr val="002060"/>
                </a:solidFill>
              </a:rPr>
              <a:t> – diskuse se vedou dlouhý čas, problémem je např. otázka lidských práv (Kurdové), geografická poloha (jen 3% území v Evropě), odlišná kultura a náboženské vyznání atd.; vstup není reálný do roku 2020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Makedonie </a:t>
            </a:r>
            <a:r>
              <a:rPr lang="cs-CZ" sz="1600" dirty="0" smtClean="0">
                <a:solidFill>
                  <a:srgbClr val="002060"/>
                </a:solidFill>
              </a:rPr>
              <a:t>–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002060"/>
                </a:solidFill>
              </a:rPr>
              <a:t>přístupová jednání doposud nezapočala, mj. má i územní spory s Řeckem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Island – </a:t>
            </a:r>
            <a:r>
              <a:rPr lang="cs-CZ" sz="1600" dirty="0" smtClean="0">
                <a:solidFill>
                  <a:srgbClr val="002060"/>
                </a:solidFill>
              </a:rPr>
              <a:t>přihlášku podal v roce 2010 poté, co se dostal do ekonomické krize, nyní opět se svým členstvím velmi váhá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Černá Hora - </a:t>
            </a:r>
            <a:r>
              <a:rPr lang="cs-CZ" sz="1600" dirty="0" smtClean="0">
                <a:solidFill>
                  <a:srgbClr val="002060"/>
                </a:solidFill>
              </a:rPr>
              <a:t>kandidátskou zemí od roku 2010, vstup zatím není reálný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FF0000"/>
                </a:solidFill>
              </a:rPr>
              <a:t>Srbsko - </a:t>
            </a:r>
            <a:r>
              <a:rPr lang="cs-CZ" sz="1600" dirty="0" smtClean="0">
                <a:solidFill>
                  <a:srgbClr val="002060"/>
                </a:solidFill>
              </a:rPr>
              <a:t>kandidátskou zemí se stalo až v roce 2012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ostatní státy, které usilují o vstup do EU (Albánie, Bosna a Hercegovina, Kosovo) dosud nemají status kandidátských zemí a jejich případný vstup je v nedohlednu  </a:t>
            </a: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631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ČTYŘI SVOBODY EU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347614"/>
            <a:ext cx="8208912" cy="360040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v</a:t>
            </a:r>
            <a:r>
              <a:rPr lang="cs-CZ" sz="2000" dirty="0" smtClean="0">
                <a:solidFill>
                  <a:srgbClr val="002060"/>
                </a:solidFill>
              </a:rPr>
              <a:t> souvislosti s cíli EU jsou deklarovány </a:t>
            </a:r>
            <a:r>
              <a:rPr lang="cs-CZ" sz="2000" dirty="0" smtClean="0">
                <a:solidFill>
                  <a:srgbClr val="FF0000"/>
                </a:solidFill>
              </a:rPr>
              <a:t>čtyři základní ekonomické svobody volného pohybu :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</a:rPr>
              <a:t>osob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0000"/>
                </a:solidFill>
              </a:rPr>
              <a:t>z</a:t>
            </a:r>
            <a:r>
              <a:rPr lang="cs-CZ" sz="2000" dirty="0" smtClean="0">
                <a:solidFill>
                  <a:srgbClr val="FF0000"/>
                </a:solidFill>
              </a:rPr>
              <a:t>boží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0000"/>
                </a:solidFill>
              </a:rPr>
              <a:t>s</a:t>
            </a:r>
            <a:r>
              <a:rPr lang="cs-CZ" sz="2000" dirty="0" smtClean="0">
                <a:solidFill>
                  <a:srgbClr val="FF0000"/>
                </a:solidFill>
              </a:rPr>
              <a:t>lužeb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</a:rPr>
              <a:t>kapitálu</a:t>
            </a:r>
          </a:p>
          <a:p>
            <a:pPr marL="342900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naplňováním těchto svobod pak dochází k </a:t>
            </a:r>
            <a:r>
              <a:rPr lang="cs-CZ" sz="2000" dirty="0" smtClean="0">
                <a:solidFill>
                  <a:srgbClr val="FF0000"/>
                </a:solidFill>
              </a:rPr>
              <a:t>vytváření jednotného vnitřního trhu</a:t>
            </a:r>
            <a:r>
              <a:rPr lang="cs-CZ" sz="2000" dirty="0" smtClean="0">
                <a:solidFill>
                  <a:srgbClr val="002060"/>
                </a:solidFill>
              </a:rPr>
              <a:t>, pro nějž pak logicky platí </a:t>
            </a:r>
            <a:r>
              <a:rPr lang="cs-CZ" sz="2000" dirty="0" smtClean="0">
                <a:solidFill>
                  <a:srgbClr val="FF0000"/>
                </a:solidFill>
              </a:rPr>
              <a:t>jednotná pravidla </a:t>
            </a:r>
            <a:r>
              <a:rPr lang="cs-CZ" sz="2000" dirty="0" smtClean="0">
                <a:solidFill>
                  <a:srgbClr val="002060"/>
                </a:solidFill>
              </a:rPr>
              <a:t>(společné normy při výrobě, definice názvů výrobků atd.)  </a:t>
            </a: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684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EVROPSKÁ MĚNOVÁ UNIE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347614"/>
            <a:ext cx="4608512" cy="3600400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jejími členy jsou všechny státy EU, pouze 17 z nich však používá společnou měnu EURO, tj. jsou členy tzv. </a:t>
            </a:r>
            <a:r>
              <a:rPr lang="cs-CZ" sz="1400" dirty="0" smtClean="0">
                <a:solidFill>
                  <a:srgbClr val="FF0000"/>
                </a:solidFill>
              </a:rPr>
              <a:t>eurozóny</a:t>
            </a:r>
            <a:r>
              <a:rPr lang="cs-CZ" sz="1400" dirty="0" smtClean="0">
                <a:solidFill>
                  <a:srgbClr val="002060"/>
                </a:solidFill>
              </a:rPr>
              <a:t> :</a:t>
            </a:r>
          </a:p>
          <a:p>
            <a:pPr marL="800100" lvl="1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FF0000"/>
                </a:solidFill>
              </a:rPr>
              <a:t>Belgie, Estonsko, Finsko, Francie, Irsko, Itálie, Kypr, Lucembursko, Malta, Německo, Nizozemsko, Portugalsko, Rakousko, Řecko, Slovensko, Slovinsko, Španělsko</a:t>
            </a:r>
          </a:p>
          <a:p>
            <a:pPr marL="342900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o</a:t>
            </a:r>
            <a:r>
              <a:rPr lang="cs-CZ" sz="1400" dirty="0" smtClean="0">
                <a:solidFill>
                  <a:srgbClr val="002060"/>
                </a:solidFill>
              </a:rPr>
              <a:t>d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1. 1. 2014 se členem eurozóny stane </a:t>
            </a:r>
            <a:r>
              <a:rPr lang="cs-CZ" sz="1400" dirty="0" smtClean="0">
                <a:solidFill>
                  <a:srgbClr val="FF0000"/>
                </a:solidFill>
              </a:rPr>
              <a:t>Lotyšsko</a:t>
            </a:r>
          </a:p>
          <a:p>
            <a:pPr marL="342900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p</a:t>
            </a:r>
            <a:r>
              <a:rPr lang="cs-CZ" sz="1400" dirty="0" smtClean="0">
                <a:solidFill>
                  <a:srgbClr val="002060"/>
                </a:solidFill>
              </a:rPr>
              <a:t>ro členství v eurozóně je třeba splnit určitá ekonomická kritéria, státy, které měnou EURO neplatí je nesplňují či členství odmítají (např. Velká Británie)</a:t>
            </a:r>
          </a:p>
          <a:p>
            <a:pPr marL="342900" indent="-3429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rgbClr val="002060"/>
                </a:solidFill>
              </a:rPr>
              <a:t>ČR dosud stanovaná kritéria nesplňuje a vede diskuse o přínosnosti přijetí EURA, platba touto měnou není v dohledné době reálná </a:t>
            </a: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European union emu map 2013 en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146" y="1347614"/>
            <a:ext cx="3096344" cy="3186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7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151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SCHENGENSKÁ SMLOUVA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467544" y="1347614"/>
            <a:ext cx="4608512" cy="360040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002060"/>
                </a:solidFill>
              </a:rPr>
              <a:t>uzavřena v lucemburském Schengenu už v roce 1985, postupně k ní přistupují další státy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r</a:t>
            </a:r>
            <a:r>
              <a:rPr lang="cs-CZ" sz="2000" dirty="0" smtClean="0">
                <a:solidFill>
                  <a:srgbClr val="002060"/>
                </a:solidFill>
              </a:rPr>
              <a:t>uší pasové kontroly na vnitřních hranicích členských států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002060"/>
                </a:solidFill>
              </a:rPr>
              <a:t>t</a:t>
            </a:r>
            <a:r>
              <a:rPr lang="cs-CZ" sz="2000" dirty="0" smtClean="0">
                <a:solidFill>
                  <a:srgbClr val="002060"/>
                </a:solidFill>
              </a:rPr>
              <a:t>ýká se </a:t>
            </a:r>
            <a:r>
              <a:rPr lang="cs-CZ" sz="2000" dirty="0" smtClean="0">
                <a:solidFill>
                  <a:srgbClr val="FF0000"/>
                </a:solidFill>
              </a:rPr>
              <a:t>23 států EU </a:t>
            </a:r>
            <a:r>
              <a:rPr lang="cs-CZ" sz="2000" dirty="0" smtClean="0">
                <a:solidFill>
                  <a:srgbClr val="002060"/>
                </a:solidFill>
              </a:rPr>
              <a:t>(mimo Velkou Británii, Irsko, Bulharsko, Rumunsko a Chorvatsko) a </a:t>
            </a:r>
            <a:r>
              <a:rPr lang="cs-CZ" sz="2000" dirty="0" smtClean="0">
                <a:solidFill>
                  <a:srgbClr val="FF0000"/>
                </a:solidFill>
              </a:rPr>
              <a:t>Norska, Islandu, Švýcarska a Lichtenštejnska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08104" y="1419622"/>
            <a:ext cx="3024336" cy="29523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upload.wikimedia.org/wikipedia/commons/thumb/6/63/Schengen_Area.svg/300px-Schengen_Area.svg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73200"/>
            <a:ext cx="28575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974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00232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EVROPSKÁ UNIE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719572" y="2571750"/>
            <a:ext cx="7704856" cy="10081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DĚKUJI ZA POZORNOST.</a:t>
            </a:r>
          </a:p>
        </p:txBody>
      </p:sp>
      <p:pic>
        <p:nvPicPr>
          <p:cNvPr id="6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7839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jka E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37244"/>
            <a:ext cx="1296144" cy="86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4869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164554"/>
            <a:ext cx="7772400" cy="1102519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EVROPSKÁ UNIE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699542"/>
            <a:ext cx="8280920" cy="403244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</a:p>
          <a:p>
            <a:pPr algn="l"/>
            <a:r>
              <a:rPr lang="cs-CZ" sz="1600" dirty="0" smtClean="0">
                <a:solidFill>
                  <a:srgbClr val="002060"/>
                </a:solidFill>
                <a:hlinkClick r:id="rId2"/>
              </a:rPr>
              <a:t>Vzdělávání pedagogů na středních a základních školách  problematice evropské integrace. Brno, </a:t>
            </a:r>
            <a:r>
              <a:rPr lang="cs-CZ" sz="1600" dirty="0" err="1" smtClean="0">
                <a:solidFill>
                  <a:srgbClr val="002060"/>
                </a:solidFill>
                <a:hlinkClick r:id="rId2"/>
              </a:rPr>
              <a:t>Eurion</a:t>
            </a:r>
            <a:r>
              <a:rPr lang="cs-CZ" sz="1600" dirty="0" smtClean="0">
                <a:solidFill>
                  <a:srgbClr val="002060"/>
                </a:solidFill>
                <a:hlinkClick r:id="rId2"/>
              </a:rPr>
              <a:t> 2013.</a:t>
            </a:r>
          </a:p>
          <a:p>
            <a:pPr algn="l"/>
            <a:r>
              <a:rPr lang="pt-BR" sz="1600" dirty="0">
                <a:solidFill>
                  <a:srgbClr val="002060"/>
                </a:solidFill>
              </a:rPr>
              <a:t>AUTOR NEUVEDEN. </a:t>
            </a:r>
            <a:r>
              <a:rPr lang="pt-BR" sz="1600" i="1" dirty="0">
                <a:solidFill>
                  <a:srgbClr val="002060"/>
                </a:solidFill>
              </a:rPr>
              <a:t>Hospodářská a měnová unie</a:t>
            </a:r>
            <a:r>
              <a:rPr lang="pt-BR" sz="1600" dirty="0">
                <a:solidFill>
                  <a:srgbClr val="002060"/>
                </a:solidFill>
              </a:rPr>
              <a:t> [online]. [cit. </a:t>
            </a:r>
            <a:r>
              <a:rPr lang="cs-CZ" sz="1600" dirty="0" smtClean="0">
                <a:solidFill>
                  <a:srgbClr val="002060"/>
                </a:solidFill>
              </a:rPr>
              <a:t>29</a:t>
            </a:r>
            <a:r>
              <a:rPr lang="pt-BR" sz="1600" dirty="0" smtClean="0">
                <a:solidFill>
                  <a:srgbClr val="002060"/>
                </a:solidFill>
              </a:rPr>
              <a:t>.1</a:t>
            </a:r>
            <a:r>
              <a:rPr lang="cs-CZ" sz="1600" dirty="0" smtClean="0">
                <a:solidFill>
                  <a:srgbClr val="002060"/>
                </a:solidFill>
              </a:rPr>
              <a:t>0</a:t>
            </a:r>
            <a:r>
              <a:rPr lang="pt-BR" sz="1600" dirty="0" smtClean="0">
                <a:solidFill>
                  <a:srgbClr val="002060"/>
                </a:solidFill>
              </a:rPr>
              <a:t>.201</a:t>
            </a:r>
            <a:r>
              <a:rPr lang="cs-CZ" sz="1600" dirty="0" smtClean="0">
                <a:solidFill>
                  <a:srgbClr val="002060"/>
                </a:solidFill>
              </a:rPr>
              <a:t>3</a:t>
            </a:r>
            <a:r>
              <a:rPr lang="pt-BR" sz="1600" dirty="0" smtClean="0">
                <a:solidFill>
                  <a:srgbClr val="002060"/>
                </a:solidFill>
              </a:rPr>
              <a:t>]. </a:t>
            </a:r>
            <a:r>
              <a:rPr lang="pt-BR" sz="1600" dirty="0">
                <a:solidFill>
                  <a:srgbClr val="002060"/>
                </a:solidFill>
              </a:rPr>
              <a:t>Dostupný na WWW: http://ec.europa.eu/economy_finance/euro/emu/index_cs.htm </a:t>
            </a:r>
            <a:endParaRPr lang="cs-CZ" sz="1600" dirty="0" smtClean="0">
              <a:solidFill>
                <a:srgbClr val="002060"/>
              </a:solidFill>
              <a:hlinkClick r:id="rId2"/>
            </a:endParaRP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AUTOR NEUVEDEN. </a:t>
            </a:r>
            <a:r>
              <a:rPr lang="cs-CZ" sz="1600" i="1" dirty="0">
                <a:solidFill>
                  <a:srgbClr val="002060"/>
                </a:solidFill>
              </a:rPr>
              <a:t>Město Hluboká nad Vltavou</a:t>
            </a:r>
            <a:r>
              <a:rPr lang="cs-CZ" sz="1600" dirty="0">
                <a:solidFill>
                  <a:srgbClr val="002060"/>
                </a:solidFill>
              </a:rPr>
              <a:t> [online]. [cit. </a:t>
            </a:r>
            <a:r>
              <a:rPr lang="cs-CZ" sz="1600" dirty="0" smtClean="0">
                <a:solidFill>
                  <a:srgbClr val="002060"/>
                </a:solidFill>
              </a:rPr>
              <a:t>29.10.2013]. </a:t>
            </a:r>
            <a:r>
              <a:rPr lang="cs-CZ" sz="1600" dirty="0">
                <a:solidFill>
                  <a:srgbClr val="002060"/>
                </a:solidFill>
              </a:rPr>
              <a:t>Dostupný na WWW: http://</a:t>
            </a:r>
            <a:r>
              <a:rPr lang="cs-CZ" sz="1600" dirty="0" smtClean="0">
                <a:solidFill>
                  <a:srgbClr val="002060"/>
                </a:solidFill>
              </a:rPr>
              <a:t>obcan.hluboka.cz/node/15</a:t>
            </a: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AUTOR NEUVEDEN. </a:t>
            </a:r>
            <a:r>
              <a:rPr lang="cs-CZ" sz="1600" i="1" dirty="0">
                <a:solidFill>
                  <a:srgbClr val="002060"/>
                </a:solidFill>
              </a:rPr>
              <a:t>Evropská unie</a:t>
            </a:r>
            <a:r>
              <a:rPr lang="cs-CZ" sz="1600" dirty="0">
                <a:solidFill>
                  <a:srgbClr val="002060"/>
                </a:solidFill>
              </a:rPr>
              <a:t> [online]. [cit. </a:t>
            </a:r>
            <a:r>
              <a:rPr lang="cs-CZ" sz="1600" dirty="0" smtClean="0">
                <a:solidFill>
                  <a:srgbClr val="002060"/>
                </a:solidFill>
              </a:rPr>
              <a:t>29.10.2013]. </a:t>
            </a:r>
            <a:r>
              <a:rPr lang="cs-CZ" sz="1600" dirty="0">
                <a:solidFill>
                  <a:srgbClr val="002060"/>
                </a:solidFill>
              </a:rPr>
              <a:t>Dostupný na WWW: http://cs.wikipedia.org/wiki/Evropsk%C3%A1_unie </a:t>
            </a:r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AUTOR NEUVEDEN. </a:t>
            </a:r>
            <a:r>
              <a:rPr lang="cs-CZ" sz="1600" i="1" dirty="0">
                <a:solidFill>
                  <a:srgbClr val="002060"/>
                </a:solidFill>
              </a:rPr>
              <a:t>Konfederace</a:t>
            </a:r>
            <a:r>
              <a:rPr lang="cs-CZ" sz="1600" dirty="0">
                <a:solidFill>
                  <a:srgbClr val="002060"/>
                </a:solidFill>
              </a:rPr>
              <a:t> [online]. [cit. </a:t>
            </a:r>
            <a:r>
              <a:rPr lang="cs-CZ" sz="1600" dirty="0" smtClean="0">
                <a:solidFill>
                  <a:srgbClr val="002060"/>
                </a:solidFill>
              </a:rPr>
              <a:t>29.10.2013]. </a:t>
            </a:r>
            <a:r>
              <a:rPr lang="cs-CZ" sz="1600" dirty="0">
                <a:solidFill>
                  <a:srgbClr val="002060"/>
                </a:solidFill>
              </a:rPr>
              <a:t>Dostupný na WWW: http://cs.wikipedia.org/wiki/Konfederace </a:t>
            </a:r>
            <a:endParaRPr lang="cs-CZ" sz="1600" dirty="0" smtClean="0">
              <a:solidFill>
                <a:srgbClr val="002060"/>
              </a:solidFill>
              <a:hlinkClick r:id="rId3"/>
            </a:endParaRP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AUTOR NEUVEDEN. </a:t>
            </a:r>
            <a:r>
              <a:rPr lang="cs-CZ" sz="1600" i="1" dirty="0">
                <a:solidFill>
                  <a:srgbClr val="002060"/>
                </a:solidFill>
              </a:rPr>
              <a:t>Evropské společenství uhlí a oceli</a:t>
            </a:r>
            <a:r>
              <a:rPr lang="cs-CZ" sz="1600" dirty="0">
                <a:solidFill>
                  <a:srgbClr val="002060"/>
                </a:solidFill>
              </a:rPr>
              <a:t> [online]. [cit. </a:t>
            </a:r>
            <a:r>
              <a:rPr lang="cs-CZ" sz="1600" dirty="0" smtClean="0">
                <a:solidFill>
                  <a:srgbClr val="002060"/>
                </a:solidFill>
              </a:rPr>
              <a:t>29.10.2013]. </a:t>
            </a:r>
            <a:r>
              <a:rPr lang="cs-CZ" sz="1600" dirty="0">
                <a:solidFill>
                  <a:srgbClr val="002060"/>
                </a:solidFill>
              </a:rPr>
              <a:t>Dostupný na WWW: http://cs.wikipedia.org/wiki/Evropsk%C3%A9_spole%C4%8Denstv%C3%AD_uhl%C3%AD_a_oceli </a:t>
            </a:r>
            <a:endParaRPr lang="cs-CZ" sz="1600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SAN JOSE WITH GENERIC MAPPING TOOLS. </a:t>
            </a:r>
            <a:r>
              <a:rPr lang="cs-CZ" sz="1600" dirty="0" smtClean="0">
                <a:solidFill>
                  <a:srgbClr val="002060"/>
                </a:solidFill>
              </a:rPr>
              <a:t>cs.wikipedia.org </a:t>
            </a:r>
            <a:r>
              <a:rPr lang="cs-CZ" sz="1600" dirty="0">
                <a:solidFill>
                  <a:srgbClr val="002060"/>
                </a:solidFill>
              </a:rPr>
              <a:t>[online]. [cit. </a:t>
            </a:r>
            <a:r>
              <a:rPr lang="cs-CZ" sz="1600" dirty="0" smtClean="0">
                <a:solidFill>
                  <a:srgbClr val="002060"/>
                </a:solidFill>
              </a:rPr>
              <a:t>29.10.2013]. </a:t>
            </a:r>
            <a:r>
              <a:rPr lang="cs-CZ" sz="1600" dirty="0">
                <a:solidFill>
                  <a:srgbClr val="002060"/>
                </a:solidFill>
              </a:rPr>
              <a:t>Dostupný na WWW: hhttp://cs.wikipedia.org/wiki/Evropsk%C3%A1_m%C4%9Bnov%C3%A1_unie </a:t>
            </a:r>
            <a:endParaRPr lang="cs-CZ" sz="1600" dirty="0" smtClean="0">
              <a:solidFill>
                <a:srgbClr val="002060"/>
              </a:solidFill>
              <a:hlinkClick r:id="rId5"/>
            </a:endParaRP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AUTOR NEUVEDEN. </a:t>
            </a:r>
            <a:r>
              <a:rPr lang="cs-CZ" sz="1600" i="1" dirty="0" smtClean="0">
                <a:solidFill>
                  <a:srgbClr val="002060"/>
                </a:solidFill>
              </a:rPr>
              <a:t>Schengenská </a:t>
            </a:r>
            <a:r>
              <a:rPr lang="cs-CZ" sz="1600" i="1" dirty="0">
                <a:solidFill>
                  <a:srgbClr val="002060"/>
                </a:solidFill>
              </a:rPr>
              <a:t>smlouva</a:t>
            </a:r>
            <a:r>
              <a:rPr lang="cs-CZ" sz="1600" dirty="0">
                <a:solidFill>
                  <a:srgbClr val="002060"/>
                </a:solidFill>
              </a:rPr>
              <a:t> [online]. [cit. </a:t>
            </a:r>
            <a:r>
              <a:rPr lang="cs-CZ" sz="1600" dirty="0" smtClean="0">
                <a:solidFill>
                  <a:srgbClr val="002060"/>
                </a:solidFill>
              </a:rPr>
              <a:t>29.10.2013]. </a:t>
            </a:r>
            <a:r>
              <a:rPr lang="cs-CZ" sz="1600" dirty="0">
                <a:solidFill>
                  <a:srgbClr val="002060"/>
                </a:solidFill>
              </a:rPr>
              <a:t>Dostupný na WWW: http://cs.wikipedia.org/wiki/Schengensk%C3%A1_smlouva </a:t>
            </a:r>
            <a:endParaRPr lang="cs-CZ" sz="1600" dirty="0" smtClean="0">
              <a:solidFill>
                <a:srgbClr val="002060"/>
              </a:solidFill>
              <a:hlinkClick r:id="rId6"/>
            </a:endParaRPr>
          </a:p>
          <a:p>
            <a:pPr algn="l"/>
            <a:r>
              <a:rPr lang="cs-CZ" sz="1600" dirty="0">
                <a:solidFill>
                  <a:srgbClr val="002060"/>
                </a:solidFill>
              </a:rPr>
              <a:t>SSOLBERG. </a:t>
            </a:r>
            <a:r>
              <a:rPr lang="cs-CZ" sz="1600" i="1" dirty="0" err="1">
                <a:solidFill>
                  <a:srgbClr val="002060"/>
                </a:solidFill>
              </a:rPr>
              <a:t>Wikimedia</a:t>
            </a:r>
            <a:r>
              <a:rPr lang="cs-CZ" sz="1600" i="1" dirty="0">
                <a:solidFill>
                  <a:srgbClr val="002060"/>
                </a:solidFill>
              </a:rPr>
              <a:t> </a:t>
            </a:r>
            <a:r>
              <a:rPr lang="cs-CZ" sz="1600" i="1" dirty="0" err="1">
                <a:solidFill>
                  <a:srgbClr val="002060"/>
                </a:solidFill>
              </a:rPr>
              <a:t>Commons</a:t>
            </a:r>
            <a:r>
              <a:rPr lang="cs-CZ" sz="1600" dirty="0">
                <a:solidFill>
                  <a:srgbClr val="002060"/>
                </a:solidFill>
              </a:rPr>
              <a:t> [online]. [cit. </a:t>
            </a:r>
            <a:r>
              <a:rPr lang="cs-CZ" sz="1600" dirty="0" smtClean="0">
                <a:solidFill>
                  <a:srgbClr val="002060"/>
                </a:solidFill>
              </a:rPr>
              <a:t>29.10.2013]. </a:t>
            </a:r>
            <a:r>
              <a:rPr lang="cs-CZ" sz="1600" dirty="0">
                <a:solidFill>
                  <a:srgbClr val="002060"/>
                </a:solidFill>
              </a:rPr>
              <a:t>Dostupný na WWW: http://commons.wikimedia.org/wiki/File:Schengen_Area.svg</a:t>
            </a:r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endParaRPr lang="cs-CZ" sz="1600" dirty="0" smtClean="0">
              <a:solidFill>
                <a:srgbClr val="002060"/>
              </a:solidFill>
            </a:endParaRPr>
          </a:p>
          <a:p>
            <a:pPr algn="l"/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77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1072</Words>
  <Application>Microsoft Office PowerPoint</Application>
  <PresentationFormat>Předvádění na obrazovce (16:9)</PresentationFormat>
  <Paragraphs>90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EVROPSKÁ UNIE</vt:lpstr>
      <vt:lpstr>EVROPSKÁ UNIE ZÁKLADNÍ ÚDAJE </vt:lpstr>
      <vt:lpstr>EVROPSKÁ UNIE HLAVNÍ CÍLE </vt:lpstr>
      <vt:lpstr>EVROPSKÁ UNIE HLAVNÍ ORGÁNY EU </vt:lpstr>
      <vt:lpstr>EVROPSKÁ UNIE HISTORIE </vt:lpstr>
      <vt:lpstr>EVROPSKÁ UNIE HISTORIE </vt:lpstr>
      <vt:lpstr>EVROPSKÁ UNIE ČLENSKÉ STÁTY </vt:lpstr>
      <vt:lpstr>EVROPSKÁ UNIE DALŠÍ ROZŠIŘOVÁNÍ </vt:lpstr>
      <vt:lpstr>EVROPSKÁ UNIE ČTYŘI SVOBODY EU </vt:lpstr>
      <vt:lpstr>EVROPSKÁ UNIE EVROPSKÁ MĚNOVÁ UNIE </vt:lpstr>
      <vt:lpstr>EVROPSKÁ UNIE SCHENGENSKÁ SMLOUVA </vt:lpstr>
      <vt:lpstr>EVROPSKÁ UNIE  </vt:lpstr>
      <vt:lpstr>EVROPSKÁ UNIE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UNIE</dc:title>
  <dc:creator>Dušan</dc:creator>
  <cp:lastModifiedBy>Dušan</cp:lastModifiedBy>
  <cp:revision>39</cp:revision>
  <dcterms:created xsi:type="dcterms:W3CDTF">2013-12-29T15:03:53Z</dcterms:created>
  <dcterms:modified xsi:type="dcterms:W3CDTF">2014-03-31T17:10:39Z</dcterms:modified>
</cp:coreProperties>
</file>