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9" r:id="rId9"/>
    <p:sldId id="270" r:id="rId10"/>
    <p:sldId id="271" r:id="rId11"/>
    <p:sldId id="260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FF99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sady:ČR – obyvatelstvo (národopisné oblasti)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Autor:Mgr. Jana Strejčková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413F478-97B8-4D25-92B8-765DF3052D9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D6B034E-3BF8-4A61-A77E-FAD99A2C2B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1ED0B-A177-45CB-9D20-855F5FA3AAC2}" type="datetime1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C1BC2-BCD5-4F03-8EA5-CF1C6AA0A5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793705-F61C-46F4-B4C5-8A643067C87E}" type="datetime1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4E1BF-686C-4604-B323-0EF6405664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 advAuto="0"/>
      <p:bldP spid="7" grpId="0" autoUpdateAnimBg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D92F9-EAD4-4A39-BBCE-B610E785A630}" type="datetime1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1F39A-F906-442A-AD22-E147C9D72B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2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3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8188F0-1202-48C5-BE6D-BD4327145DDC}" type="datetime1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72AF07-F911-4003-84B9-73BCECB7AB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9" grpId="0" build="p" autoUpdateAnimBg="0" advAuto="0"/>
      <p:bldP spid="11" grpId="0" build="p" autoUpdateAnimBg="0" advAuto="0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756F8A-8F5C-463F-9C3A-F43037C0CC42}" type="datetime1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716DD1-9EC1-4B47-8A29-26264158C9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613C63-8A81-4923-9489-37505A64B17E}" type="datetime1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93C2B-6628-4B47-A34A-D49DF12758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F892AE-CDF3-4EE1-A497-A38F3049F8E6}" type="datetime1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E3056-1660-479C-987C-B3CE0ECF11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D0798-B6F4-4F79-A235-AA5E963141D8}" type="datetime1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AC4EF-1F39-4DE8-9764-D82FFCA02A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 advAuto="0"/>
      <p:bldP spid="22" grpId="0" autoUpdateAnimBg="0"/>
      <p:bldP spid="3" grpId="0" build="p" autoUpdateAnimBg="0" advAuto="0"/>
    </p:bld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EA3537-1D20-4D35-8E71-50C4BA3D2C59}" type="datetime1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5F969-5DFB-46AF-8A2B-7E85E4D45D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build="p" autoUpdateAnimBg="0" advAuto="0"/>
      <p:bldP spid="3" grpId="0" build="p" autoUpdateAnimBg="0" advAuto="0"/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0F49C2-6843-4D7B-908A-8ABD65A7EFDB}" type="datetime1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ECBBB-D785-4F93-94CA-8BFC36CA6B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03139-546B-4F83-87B0-F0A6D4571DA2}" type="datetime1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A3C5D-8907-49F6-B8E0-06CA5920F0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B205C39-D80D-445D-AA40-2A35789597CC}" type="datetime1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C9EB418-6E12-4F9F-9970-2411F1042E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79" r:id="rId5"/>
    <p:sldLayoutId id="2147483778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youtube.com/watch?v=lMVmv3wXeIo" TargetMode="Externa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youtube.com/watch?v=QiqOJaZxYtg" TargetMode="External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hyperlink" Target="http://www.youtube.com/watch?v=Re94yjeANzs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wmf"/><Relationship Id="rId5" Type="http://schemas.openxmlformats.org/officeDocument/2006/relationships/image" Target="../media/image22.jpeg"/><Relationship Id="rId4" Type="http://schemas.openxmlformats.org/officeDocument/2006/relationships/image" Target="../media/image21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200" smtClean="0"/>
              <a:t>Prezentace ČR-Národopisné oblasti, je výukový materiál, který seznamuje žáky s nejznámějšími národopisnými oblastmi</a:t>
            </a:r>
            <a:r>
              <a:rPr lang="cs-CZ" sz="2200" smtClean="0">
                <a:latin typeface="Arial" charset="0"/>
              </a:rPr>
              <a:t>. V</a:t>
            </a:r>
            <a:r>
              <a:rPr lang="cs-CZ" sz="2200" smtClean="0"/>
              <a:t>ysvětlí pojem a přiblíží tyto oblasti.</a:t>
            </a:r>
          </a:p>
          <a:p>
            <a:pPr>
              <a:lnSpc>
                <a:spcPct val="90000"/>
              </a:lnSpc>
            </a:pPr>
            <a:r>
              <a:rPr lang="cs-CZ" sz="2200" smtClean="0"/>
              <a:t>Materiál je určen pro žáky 4. ročníků.</a:t>
            </a:r>
          </a:p>
          <a:p>
            <a:pPr>
              <a:lnSpc>
                <a:spcPct val="90000"/>
              </a:lnSpc>
            </a:pPr>
            <a:r>
              <a:rPr lang="cs-CZ" sz="2200" smtClean="0"/>
              <a:t>Časová dotace:</a:t>
            </a:r>
            <a:r>
              <a:rPr lang="cs-CZ" sz="2200" smtClean="0">
                <a:latin typeface="Arial" charset="0"/>
              </a:rPr>
              <a:t> </a:t>
            </a:r>
            <a:r>
              <a:rPr lang="cs-CZ" sz="2200" smtClean="0"/>
              <a:t>30min.</a:t>
            </a:r>
          </a:p>
          <a:p>
            <a:pPr>
              <a:lnSpc>
                <a:spcPct val="90000"/>
              </a:lnSpc>
            </a:pPr>
            <a:r>
              <a:rPr lang="cs-CZ" sz="2200" smtClean="0"/>
              <a:t>Snímky 4-5, pouze výkladové, snímek 6 skanzen – při kli</a:t>
            </a:r>
            <a:r>
              <a:rPr lang="cs-CZ" sz="2200" smtClean="0">
                <a:latin typeface="Arial" charset="0"/>
              </a:rPr>
              <a:t>k</a:t>
            </a:r>
            <a:r>
              <a:rPr lang="cs-CZ" sz="2200" smtClean="0"/>
              <a:t>nutí na otázku skanzen objeví se vysvětlení pojmu.</a:t>
            </a:r>
          </a:p>
          <a:p>
            <a:pPr>
              <a:lnSpc>
                <a:spcPct val="90000"/>
              </a:lnSpc>
            </a:pPr>
            <a:r>
              <a:rPr lang="cs-CZ" sz="2200" smtClean="0"/>
              <a:t>Snímky 7-10 se věnují jednotlivým národopisným oblastem, ukazuje rozdíly mezi nimi. Každý z těchto snímků obsahuje ještě navíc nějaký úkol či odkaz, se kterým žáci pracují.</a:t>
            </a:r>
          </a:p>
        </p:txBody>
      </p:sp>
      <p:sp>
        <p:nvSpPr>
          <p:cNvPr id="1536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996DCFB-D253-4D09-B3FB-908EA79AA44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536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4610CD3-60F2-48DA-AEAB-5378FD9D8FB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63638" y="404813"/>
            <a:ext cx="6888162" cy="14462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lang="cs-CZ" sz="2800" b="1">
                <a:solidFill>
                  <a:srgbClr val="06436B"/>
                </a:solidFill>
                <a:latin typeface="Candara" pitchFamily="34" charset="0"/>
              </a:rPr>
              <a:t>Obyvatelstvo </a:t>
            </a:r>
          </a:p>
          <a:p>
            <a:pPr algn="ctr"/>
            <a:r>
              <a:rPr lang="cs-CZ" sz="2800" b="1">
                <a:solidFill>
                  <a:srgbClr val="06436B"/>
                </a:solidFill>
                <a:latin typeface="Candara" pitchFamily="34" charset="0"/>
              </a:rPr>
              <a:t> </a:t>
            </a:r>
            <a:r>
              <a:rPr lang="cs-CZ" sz="6000" b="1">
                <a:solidFill>
                  <a:srgbClr val="06436B"/>
                </a:solidFill>
                <a:latin typeface="Candara" pitchFamily="34" charset="0"/>
              </a:rPr>
              <a:t>Národopisné oblasti</a:t>
            </a:r>
          </a:p>
        </p:txBody>
      </p:sp>
      <p:pic>
        <p:nvPicPr>
          <p:cNvPr id="1026" name="Picture 2" descr="File:Skanzen Vysoký Chlumec, &amp;zcaron;entou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592508">
            <a:off x="554245" y="1897387"/>
            <a:ext cx="2651448" cy="19885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468313" y="2205038"/>
            <a:ext cx="333375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100">
                <a:latin typeface="Candara" pitchFamily="34" charset="0"/>
              </a:rPr>
              <a:t>č.1</a:t>
            </a:r>
          </a:p>
        </p:txBody>
      </p:sp>
      <p:pic>
        <p:nvPicPr>
          <p:cNvPr id="1028" name="Picture 4" descr="File:Skanzen Vysoký Chlumec (04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5013176"/>
            <a:ext cx="3112568" cy="15990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390" name="TextovéPole 6"/>
          <p:cNvSpPr txBox="1">
            <a:spLocks noChangeArrowheads="1"/>
          </p:cNvSpPr>
          <p:nvPr/>
        </p:nvSpPr>
        <p:spPr bwMode="auto">
          <a:xfrm>
            <a:off x="8459788" y="5013325"/>
            <a:ext cx="350837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100">
                <a:latin typeface="Candara" pitchFamily="34" charset="0"/>
              </a:rPr>
              <a:t>č.2</a:t>
            </a:r>
          </a:p>
        </p:txBody>
      </p:sp>
      <p:pic>
        <p:nvPicPr>
          <p:cNvPr id="1030" name="Picture 6" descr="File:Hrn&amp;ccaron;í&amp;rcaron;ské trhy Beroun 2011, chodská keramika Jaroslava Moj&amp;zcaron;íš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970782">
            <a:off x="5643149" y="1814513"/>
            <a:ext cx="3227512" cy="242063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392" name="TextovéPole 8"/>
          <p:cNvSpPr txBox="1">
            <a:spLocks noChangeArrowheads="1"/>
          </p:cNvSpPr>
          <p:nvPr/>
        </p:nvSpPr>
        <p:spPr bwMode="auto">
          <a:xfrm>
            <a:off x="8172450" y="2133600"/>
            <a:ext cx="352425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100">
                <a:latin typeface="Candara" pitchFamily="34" charset="0"/>
              </a:rPr>
              <a:t>č.3</a:t>
            </a:r>
          </a:p>
        </p:txBody>
      </p:sp>
      <p:pic>
        <p:nvPicPr>
          <p:cNvPr id="1032" name="Picture 8" descr="File:Hanacky kroj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3068960"/>
            <a:ext cx="2795464" cy="20931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4" name="Picture 10" descr="File:Kroj 33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3468" y="4149081"/>
            <a:ext cx="1885842" cy="27089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395" name="TextovéPole 11"/>
          <p:cNvSpPr txBox="1">
            <a:spLocks noChangeArrowheads="1"/>
          </p:cNvSpPr>
          <p:nvPr/>
        </p:nvSpPr>
        <p:spPr bwMode="auto">
          <a:xfrm>
            <a:off x="5435600" y="4652963"/>
            <a:ext cx="360363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100">
                <a:latin typeface="Candara" pitchFamily="34" charset="0"/>
              </a:rPr>
              <a:t>č.4</a:t>
            </a:r>
          </a:p>
        </p:txBody>
      </p:sp>
      <p:sp>
        <p:nvSpPr>
          <p:cNvPr id="16396" name="TextovéPole 12"/>
          <p:cNvSpPr txBox="1">
            <a:spLocks noChangeArrowheads="1"/>
          </p:cNvSpPr>
          <p:nvPr/>
        </p:nvSpPr>
        <p:spPr bwMode="auto">
          <a:xfrm>
            <a:off x="2411413" y="6453188"/>
            <a:ext cx="354012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100">
                <a:latin typeface="Candara" pitchFamily="34" charset="0"/>
              </a:rPr>
              <a:t>č.5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BAED061-459D-4D69-8CA3-D806F06A8F2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468313" y="836613"/>
            <a:ext cx="7523162" cy="283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>
                <a:latin typeface="Candara" pitchFamily="34" charset="0"/>
              </a:rPr>
              <a:t>V ČR existují oblasti, kde si lidé do dnešní doby </a:t>
            </a:r>
          </a:p>
          <a:p>
            <a:pPr>
              <a:buFont typeface="Wingdings" pitchFamily="2" charset="2"/>
              <a:buChar char="Ø"/>
            </a:pPr>
            <a:r>
              <a:rPr lang="cs-CZ" sz="2800"/>
              <a:t>u</a:t>
            </a:r>
            <a:r>
              <a:rPr lang="cs-CZ" sz="2800">
                <a:latin typeface="Candara" pitchFamily="34" charset="0"/>
              </a:rPr>
              <a:t>chovávají </a:t>
            </a:r>
            <a:r>
              <a:rPr lang="cs-CZ" sz="2800" b="1" u="sng">
                <a:latin typeface="Candara" pitchFamily="34" charset="0"/>
              </a:rPr>
              <a:t>vlastní tradice </a:t>
            </a:r>
            <a:r>
              <a:rPr lang="cs-CZ" sz="2800">
                <a:latin typeface="Candara" pitchFamily="34" charset="0"/>
              </a:rPr>
              <a:t>jako jsou např. </a:t>
            </a:r>
          </a:p>
          <a:p>
            <a:r>
              <a:rPr lang="cs-CZ" sz="2800">
                <a:latin typeface="Candara" pitchFamily="34" charset="0"/>
              </a:rPr>
              <a:t>                                                      </a:t>
            </a:r>
            <a:r>
              <a:rPr lang="cs-CZ" sz="2400">
                <a:latin typeface="Candara" pitchFamily="34" charset="0"/>
              </a:rPr>
              <a:t>*</a:t>
            </a:r>
            <a:r>
              <a:rPr lang="cs-CZ" sz="2400" b="1">
                <a:latin typeface="Candara" pitchFamily="34" charset="0"/>
              </a:rPr>
              <a:t>různé lidové zvyky</a:t>
            </a:r>
          </a:p>
          <a:p>
            <a:r>
              <a:rPr lang="cs-CZ" sz="2400">
                <a:latin typeface="Candara" pitchFamily="34" charset="0"/>
              </a:rPr>
              <a:t>                                                               *</a:t>
            </a:r>
            <a:r>
              <a:rPr lang="cs-CZ" sz="2400" b="1">
                <a:latin typeface="Candara" pitchFamily="34" charset="0"/>
              </a:rPr>
              <a:t>lidové písně</a:t>
            </a:r>
          </a:p>
          <a:p>
            <a:r>
              <a:rPr lang="cs-CZ" sz="2400">
                <a:latin typeface="Candara" pitchFamily="34" charset="0"/>
              </a:rPr>
              <a:t>                                                               *</a:t>
            </a:r>
            <a:r>
              <a:rPr lang="cs-CZ" sz="2400" b="1">
                <a:latin typeface="Candara" pitchFamily="34" charset="0"/>
              </a:rPr>
              <a:t>lidový kroj</a:t>
            </a:r>
          </a:p>
          <a:p>
            <a:endParaRPr lang="cs-CZ" sz="2400">
              <a:latin typeface="Candara" pitchFamily="34" charset="0"/>
            </a:endParaRPr>
          </a:p>
          <a:p>
            <a:r>
              <a:rPr lang="cs-CZ" sz="2400">
                <a:latin typeface="Candara" pitchFamily="34" charset="0"/>
              </a:rPr>
              <a:t> </a:t>
            </a:r>
          </a:p>
        </p:txBody>
      </p:sp>
      <p:pic>
        <p:nvPicPr>
          <p:cNvPr id="17411" name="Picture 2" descr="C:\Users\baudyš\AppData\Local\Microsoft\Windows\Temporary Internet Files\Content.IE5\UBSZVTVZ\MC90035879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0288" y="1268413"/>
            <a:ext cx="1223962" cy="225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5"/>
          <p:cNvSpPr txBox="1">
            <a:spLocks noChangeArrowheads="1"/>
          </p:cNvSpPr>
          <p:nvPr/>
        </p:nvSpPr>
        <p:spPr bwMode="auto">
          <a:xfrm>
            <a:off x="323850" y="2924175"/>
            <a:ext cx="8077200" cy="200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>
                <a:latin typeface="Candara" pitchFamily="34" charset="0"/>
              </a:rPr>
              <a:t>Lidé zde mezi sebou mluví </a:t>
            </a:r>
            <a:r>
              <a:rPr lang="cs-CZ" sz="2800" b="1">
                <a:latin typeface="Candara" pitchFamily="34" charset="0"/>
              </a:rPr>
              <a:t>nářečím…</a:t>
            </a:r>
          </a:p>
          <a:p>
            <a:pPr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což znamená, že jedna věta se dá říci i několika způsoby</a:t>
            </a:r>
            <a:r>
              <a:rPr lang="cs-CZ" sz="900">
                <a:latin typeface="Candara" pitchFamily="34" charset="0"/>
              </a:rPr>
              <a:t>(citace),  </a:t>
            </a:r>
          </a:p>
          <a:p>
            <a:r>
              <a:rPr lang="cs-CZ" sz="2400">
                <a:latin typeface="Candara" pitchFamily="34" charset="0"/>
              </a:rPr>
              <a:t>    dokonce se může stát, že Čech Čechovi nemusí vůbec </a:t>
            </a:r>
          </a:p>
          <a:p>
            <a:r>
              <a:rPr lang="cs-CZ" sz="2400">
                <a:latin typeface="Candara" pitchFamily="34" charset="0"/>
              </a:rPr>
              <a:t>    rozumět</a:t>
            </a:r>
            <a:endParaRPr lang="cs-CZ" sz="900" b="1">
              <a:latin typeface="Candara" pitchFamily="34" charset="0"/>
            </a:endParaRPr>
          </a:p>
          <a:p>
            <a:endParaRPr lang="cs-CZ" sz="2400">
              <a:latin typeface="Candara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95288" y="4508500"/>
            <a:ext cx="39608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andara" pitchFamily="34" charset="0"/>
              </a:rPr>
              <a:t>To oni tó dobó babóňajou</a:t>
            </a:r>
            <a:r>
              <a:rPr lang="cs-CZ" b="1">
                <a:solidFill>
                  <a:srgbClr val="C00000"/>
                </a:solidFill>
                <a:latin typeface="Candara" pitchFamily="34" charset="0"/>
              </a:rPr>
              <a:t>.    </a:t>
            </a:r>
            <a:r>
              <a:rPr lang="cs-CZ" sz="2400">
                <a:latin typeface="Candara" pitchFamily="34" charset="0"/>
              </a:rPr>
              <a:t>/</a:t>
            </a:r>
            <a:endParaRPr lang="cs-CZ" sz="2400" b="1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124075" y="4797425"/>
            <a:ext cx="2127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ndara" pitchFamily="34" charset="0"/>
              </a:rPr>
              <a:t>hanácké nářečí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55650" y="5516563"/>
            <a:ext cx="758190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ndara" pitchFamily="34" charset="0"/>
              </a:rPr>
              <a:t>Tyto oblasti nazýváme</a:t>
            </a:r>
          </a:p>
          <a:p>
            <a:r>
              <a:rPr lang="cs-CZ" sz="4000">
                <a:latin typeface="Candara" pitchFamily="34" charset="0"/>
              </a:rPr>
              <a:t>                          </a:t>
            </a:r>
            <a:r>
              <a:rPr lang="cs-CZ" sz="4000" b="1" i="1">
                <a:solidFill>
                  <a:srgbClr val="00B050"/>
                </a:solidFill>
                <a:latin typeface="Candara" pitchFamily="34" charset="0"/>
              </a:rPr>
              <a:t>národopisné oblasti.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284663" y="4508500"/>
            <a:ext cx="4727575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ndara" pitchFamily="34" charset="0"/>
              </a:rPr>
              <a:t>Děti ještě nespí, pořád tam šmejdí.</a:t>
            </a:r>
          </a:p>
          <a:p>
            <a:endParaRPr lang="cs-CZ">
              <a:latin typeface="Candara" pitchFamily="34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8F5700C-ACDD-40F5-81D5-1DB5358462A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pic>
        <p:nvPicPr>
          <p:cNvPr id="18434" name="Picture 2" descr="Geografie, Evropa, Mapa, &amp;Ccaron;esky, Republika, Fyzické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908050"/>
            <a:ext cx="7820025" cy="441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051050" y="476250"/>
            <a:ext cx="5351463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25000"/>
                  </a:schemeClr>
                </a:solidFill>
                <a:latin typeface="+mn-lt"/>
                <a:cs typeface="+mn-cs"/>
              </a:rPr>
              <a:t>Nejvýznamnější národopisné oblasti ČR</a:t>
            </a:r>
            <a:endParaRPr lang="cs-CZ" sz="2400" b="1" dirty="0">
              <a:solidFill>
                <a:schemeClr val="bg2">
                  <a:lumMod val="2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TextovéPole 10"/>
          <p:cNvSpPr txBox="1">
            <a:spLocks noChangeArrowheads="1"/>
          </p:cNvSpPr>
          <p:nvPr/>
        </p:nvSpPr>
        <p:spPr bwMode="auto">
          <a:xfrm rot="3047646">
            <a:off x="835025" y="3209925"/>
            <a:ext cx="1323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ndara" pitchFamily="34" charset="0"/>
              </a:rPr>
              <a:t>Chodsko</a:t>
            </a:r>
          </a:p>
        </p:txBody>
      </p:sp>
      <p:sp>
        <p:nvSpPr>
          <p:cNvPr id="18437" name="TextovéPole 13"/>
          <p:cNvSpPr txBox="1">
            <a:spLocks noChangeArrowheads="1"/>
          </p:cNvSpPr>
          <p:nvPr/>
        </p:nvSpPr>
        <p:spPr bwMode="auto">
          <a:xfrm rot="-859292">
            <a:off x="5689600" y="4497388"/>
            <a:ext cx="1381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2060"/>
                </a:solidFill>
                <a:latin typeface="Candara" pitchFamily="34" charset="0"/>
              </a:rPr>
              <a:t>Slovácko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940425" y="3716338"/>
            <a:ext cx="852488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  <a:latin typeface="+mn-lt"/>
                <a:cs typeface="+mn-cs"/>
              </a:rPr>
              <a:t>Haná</a:t>
            </a:r>
            <a:endParaRPr lang="cs-CZ" sz="2400" b="1" dirty="0">
              <a:solidFill>
                <a:schemeClr val="accent3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9" name="TextovéPole 15"/>
          <p:cNvSpPr txBox="1">
            <a:spLocks noChangeArrowheads="1"/>
          </p:cNvSpPr>
          <p:nvPr/>
        </p:nvSpPr>
        <p:spPr bwMode="auto">
          <a:xfrm rot="-2138631">
            <a:off x="6834188" y="3717925"/>
            <a:ext cx="13255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7030A0"/>
                </a:solidFill>
                <a:latin typeface="Candara" pitchFamily="34" charset="0"/>
              </a:rPr>
              <a:t>Valašsko</a:t>
            </a:r>
          </a:p>
        </p:txBody>
      </p:sp>
      <p:sp>
        <p:nvSpPr>
          <p:cNvPr id="18440" name="TextovéPole 8"/>
          <p:cNvSpPr txBox="1">
            <a:spLocks noChangeArrowheads="1"/>
          </p:cNvSpPr>
          <p:nvPr/>
        </p:nvSpPr>
        <p:spPr bwMode="auto">
          <a:xfrm>
            <a:off x="827088" y="1628775"/>
            <a:ext cx="523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č. 6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6F03A01-4BA4-4A8B-9116-544283F31AB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539750" y="549275"/>
            <a:ext cx="77200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>
                <a:latin typeface="Candara" pitchFamily="34" charset="0"/>
              </a:rPr>
              <a:t>Kultura jednotlivých národopisných oblastí je uchována</a:t>
            </a:r>
          </a:p>
          <a:p>
            <a:r>
              <a:rPr lang="cs-CZ" sz="2400" b="1">
                <a:latin typeface="Candara" pitchFamily="34" charset="0"/>
              </a:rPr>
              <a:t>    v různých muzeích a skanzenech.</a:t>
            </a:r>
          </a:p>
        </p:txBody>
      </p:sp>
      <p:pic>
        <p:nvPicPr>
          <p:cNvPr id="21506" name="Picture 2" descr="Summer view of preserved wooden folk house located in forests enclosing open-air museum (Skanzen) of Orava Village, Zuberec, Slovakia. Orava Skanzen. - stock phot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980728"/>
            <a:ext cx="3350146" cy="219609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1691680" y="1772816"/>
            <a:ext cx="3168352" cy="9233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scene3d>
            <a:camera prst="perspectiveContrastingRightFacing"/>
            <a:lightRig rig="threePt" dir="t"/>
          </a:scene3d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atin typeface="+mn-lt"/>
                <a:cs typeface="+mn-cs"/>
              </a:rPr>
              <a:t>Skanzen</a:t>
            </a:r>
            <a:r>
              <a:rPr lang="cs-CZ" sz="4400" b="1" dirty="0">
                <a:latin typeface="+mn-lt"/>
                <a:cs typeface="+mn-cs"/>
              </a:rPr>
              <a:t>?</a:t>
            </a:r>
            <a:endParaRPr lang="cs-CZ" sz="4400" b="1" dirty="0"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8313" y="3284538"/>
            <a:ext cx="7453312" cy="831850"/>
          </a:xfrm>
          <a:prstGeom prst="rect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i="1" dirty="0"/>
              <a:t>Muzeum lidových staveb v přírodě, jež nám přibližuje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i="1" dirty="0"/>
              <a:t>stará řemesla, lidové zvyky a způsob života našich předků.</a:t>
            </a:r>
            <a:endParaRPr lang="cs-CZ" sz="2400" i="1" dirty="0"/>
          </a:p>
        </p:txBody>
      </p:sp>
      <p:sp>
        <p:nvSpPr>
          <p:cNvPr id="8" name="Oválný popisek 7"/>
          <p:cNvSpPr/>
          <p:nvPr/>
        </p:nvSpPr>
        <p:spPr>
          <a:xfrm>
            <a:off x="1979712" y="4221088"/>
            <a:ext cx="5904656" cy="2124816"/>
          </a:xfrm>
          <a:prstGeom prst="wedgeEllipseCallout">
            <a:avLst>
              <a:gd name="adj1" fmla="val -83933"/>
              <a:gd name="adj2" fmla="val 7248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Navštívili jste někdy skanzen? Co Vás tam nejvíce zaujalo?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465" name="TextovéPole 8"/>
          <p:cNvSpPr txBox="1">
            <a:spLocks noChangeArrowheads="1"/>
          </p:cNvSpPr>
          <p:nvPr/>
        </p:nvSpPr>
        <p:spPr bwMode="auto">
          <a:xfrm>
            <a:off x="8243888" y="2565400"/>
            <a:ext cx="506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č. 7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896CBB5-9B15-4241-94B9-E13352A2467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20482" name="Obdélník 3"/>
          <p:cNvSpPr>
            <a:spLocks noChangeArrowheads="1"/>
          </p:cNvSpPr>
          <p:nvPr/>
        </p:nvSpPr>
        <p:spPr bwMode="auto">
          <a:xfrm>
            <a:off x="684213" y="476250"/>
            <a:ext cx="1890712" cy="64611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00"/>
                </a:solidFill>
                <a:latin typeface="Candara" pitchFamily="34" charset="0"/>
              </a:rPr>
              <a:t>Chodsko</a:t>
            </a:r>
          </a:p>
        </p:txBody>
      </p:sp>
      <p:sp>
        <p:nvSpPr>
          <p:cNvPr id="20483" name="TextovéPole 4"/>
          <p:cNvSpPr txBox="1">
            <a:spLocks noChangeArrowheads="1"/>
          </p:cNvSpPr>
          <p:nvPr/>
        </p:nvSpPr>
        <p:spPr bwMode="auto">
          <a:xfrm>
            <a:off x="539750" y="1628775"/>
            <a:ext cx="7980363" cy="332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ndara" pitchFamily="34" charset="0"/>
              </a:rPr>
              <a:t>*Najdeme v </a:t>
            </a:r>
            <a:r>
              <a:rPr lang="cs-CZ" sz="2400" b="1">
                <a:latin typeface="Candara" pitchFamily="34" charset="0"/>
              </a:rPr>
              <a:t>západních Čechách</a:t>
            </a:r>
            <a:r>
              <a:rPr lang="cs-CZ" sz="2400">
                <a:latin typeface="Candara" pitchFamily="34" charset="0"/>
              </a:rPr>
              <a:t>…území zhruba </a:t>
            </a:r>
            <a:r>
              <a:rPr lang="cs-CZ" sz="2400" b="1">
                <a:latin typeface="Candara" pitchFamily="34" charset="0"/>
              </a:rPr>
              <a:t>kolem měst </a:t>
            </a:r>
          </a:p>
          <a:p>
            <a:r>
              <a:rPr lang="cs-CZ" sz="2400" b="1">
                <a:latin typeface="Candara" pitchFamily="34" charset="0"/>
              </a:rPr>
              <a:t>  Domažlice a Tachov.</a:t>
            </a:r>
          </a:p>
          <a:p>
            <a:r>
              <a:rPr lang="cs-CZ" sz="2400">
                <a:latin typeface="Candara" pitchFamily="34" charset="0"/>
              </a:rPr>
              <a:t>*Kdysi chudý, lesnatý a hornatý kraj.</a:t>
            </a:r>
          </a:p>
          <a:p>
            <a:r>
              <a:rPr lang="cs-CZ" sz="2400">
                <a:latin typeface="Candara" pitchFamily="34" charset="0"/>
              </a:rPr>
              <a:t>*Obyvatelé Chodska zastávali </a:t>
            </a:r>
            <a:r>
              <a:rPr lang="cs-CZ" sz="2400" b="1">
                <a:latin typeface="Candara" pitchFamily="34" charset="0"/>
              </a:rPr>
              <a:t>v minulosti </a:t>
            </a:r>
            <a:r>
              <a:rPr lang="cs-CZ" sz="2400">
                <a:latin typeface="Candara" pitchFamily="34" charset="0"/>
              </a:rPr>
              <a:t>důležitou </a:t>
            </a:r>
            <a:r>
              <a:rPr lang="cs-CZ" sz="2400" b="1">
                <a:latin typeface="Candara" pitchFamily="34" charset="0"/>
              </a:rPr>
              <a:t>funkci</a:t>
            </a:r>
          </a:p>
          <a:p>
            <a:r>
              <a:rPr lang="cs-CZ" sz="2400" b="1">
                <a:latin typeface="Candara" pitchFamily="34" charset="0"/>
              </a:rPr>
              <a:t>   strážců hranic.</a:t>
            </a:r>
          </a:p>
          <a:p>
            <a:r>
              <a:rPr lang="cs-CZ" sz="2400">
                <a:latin typeface="Candara" pitchFamily="34" charset="0"/>
              </a:rPr>
              <a:t>*Tradiční hudební nástroj na Chodsku jsou </a:t>
            </a:r>
            <a:r>
              <a:rPr lang="cs-CZ" sz="2400" b="1">
                <a:latin typeface="Candara" pitchFamily="34" charset="0"/>
              </a:rPr>
              <a:t>dudy.</a:t>
            </a:r>
          </a:p>
          <a:p>
            <a:r>
              <a:rPr lang="cs-CZ" sz="2400">
                <a:latin typeface="Candara" pitchFamily="34" charset="0"/>
              </a:rPr>
              <a:t>*Místní kuchyni proslavily veliké </a:t>
            </a:r>
            <a:r>
              <a:rPr lang="cs-CZ" sz="2400" b="1">
                <a:latin typeface="Candara" pitchFamily="34" charset="0"/>
              </a:rPr>
              <a:t>chodské koláče, </a:t>
            </a:r>
            <a:r>
              <a:rPr lang="cs-CZ" sz="2400">
                <a:latin typeface="Candara" pitchFamily="34" charset="0"/>
              </a:rPr>
              <a:t>zdobené  </a:t>
            </a:r>
          </a:p>
          <a:p>
            <a:r>
              <a:rPr lang="cs-CZ" sz="2400">
                <a:latin typeface="Candara" pitchFamily="34" charset="0"/>
              </a:rPr>
              <a:t>  ornamenty z máků, povidel a tvarohu.</a:t>
            </a:r>
          </a:p>
          <a:p>
            <a:endParaRPr lang="cs-CZ">
              <a:latin typeface="Candara" pitchFamily="34" charset="0"/>
            </a:endParaRPr>
          </a:p>
        </p:txBody>
      </p:sp>
      <p:pic>
        <p:nvPicPr>
          <p:cNvPr id="22530" name="Picture 2" descr="File:Ujezd DO CZ muze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36501" y="4527376"/>
            <a:ext cx="3107499" cy="23306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2" name="Picture 4" descr="File:Makovy frg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680916"/>
            <a:ext cx="2242505" cy="21770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6" name="Picture 6" descr="C:\Users\baudyš\AppData\Local\Microsoft\Windows\Temporary Internet Files\Content.IE5\MUYP6MID\MC90030532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834301">
            <a:off x="3292475" y="4483100"/>
            <a:ext cx="1944688" cy="2173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Elipsa 11"/>
          <p:cNvSpPr/>
          <p:nvPr/>
        </p:nvSpPr>
        <p:spPr>
          <a:xfrm>
            <a:off x="3203575" y="260350"/>
            <a:ext cx="5616575" cy="1274763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Písnička</a:t>
            </a:r>
            <a:r>
              <a:rPr lang="cs-CZ" sz="2400" dirty="0"/>
              <a:t> </a:t>
            </a:r>
            <a:r>
              <a:rPr lang="cs-CZ" sz="2400" b="1" dirty="0" err="1">
                <a:solidFill>
                  <a:schemeClr val="tx1"/>
                </a:solidFill>
                <a:hlinkClick r:id="rId5"/>
              </a:rPr>
              <a:t>Žádnyj</a:t>
            </a:r>
            <a:r>
              <a:rPr lang="cs-CZ" sz="2400" b="1" dirty="0">
                <a:solidFill>
                  <a:schemeClr val="tx1"/>
                </a:solidFill>
                <a:hlinkClick r:id="rId5"/>
              </a:rPr>
              <a:t> neví, co sou Domažlice 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pochází z Chodska.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488" name="TextovéPole 8"/>
          <p:cNvSpPr txBox="1">
            <a:spLocks noChangeArrowheads="1"/>
          </p:cNvSpPr>
          <p:nvPr/>
        </p:nvSpPr>
        <p:spPr bwMode="auto">
          <a:xfrm>
            <a:off x="6011863" y="6524625"/>
            <a:ext cx="4730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č.8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AD52242-6B49-4933-9F8F-6B533DD7142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188" y="404813"/>
            <a:ext cx="1189037" cy="64611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+mn-lt"/>
                <a:cs typeface="+mn-cs"/>
              </a:rPr>
              <a:t>Haná</a:t>
            </a:r>
            <a:endParaRPr lang="cs-CZ" sz="3600" dirty="0">
              <a:latin typeface="+mn-lt"/>
              <a:cs typeface="+mn-cs"/>
            </a:endParaRPr>
          </a:p>
        </p:txBody>
      </p:sp>
      <p:sp>
        <p:nvSpPr>
          <p:cNvPr id="21507" name="TextovéPole 4"/>
          <p:cNvSpPr txBox="1">
            <a:spLocks noChangeArrowheads="1"/>
          </p:cNvSpPr>
          <p:nvPr/>
        </p:nvSpPr>
        <p:spPr bwMode="auto">
          <a:xfrm>
            <a:off x="395288" y="1196975"/>
            <a:ext cx="8607425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ndara" pitchFamily="34" charset="0"/>
              </a:rPr>
              <a:t>*Tuto oblast najdeme na </a:t>
            </a:r>
            <a:r>
              <a:rPr lang="cs-CZ" sz="2400" b="1">
                <a:latin typeface="Candara" pitchFamily="34" charset="0"/>
              </a:rPr>
              <a:t>střední Moravě</a:t>
            </a:r>
            <a:r>
              <a:rPr lang="cs-CZ" sz="2400">
                <a:latin typeface="Candara" pitchFamily="34" charset="0"/>
              </a:rPr>
              <a:t>, kolem řek Moravy, </a:t>
            </a:r>
          </a:p>
          <a:p>
            <a:r>
              <a:rPr lang="cs-CZ" sz="2400">
                <a:latin typeface="Candara" pitchFamily="34" charset="0"/>
              </a:rPr>
              <a:t>   Hané a Bečvy…v oblasti měst </a:t>
            </a:r>
            <a:r>
              <a:rPr lang="cs-CZ" sz="2400" b="1">
                <a:latin typeface="Candara" pitchFamily="34" charset="0"/>
              </a:rPr>
              <a:t>Olomouce, Přerova a Prostějova.</a:t>
            </a:r>
          </a:p>
          <a:p>
            <a:r>
              <a:rPr lang="cs-CZ" sz="2400">
                <a:latin typeface="Candara" pitchFamily="34" charset="0"/>
              </a:rPr>
              <a:t>*Zemědělský </a:t>
            </a:r>
            <a:r>
              <a:rPr lang="cs-CZ" sz="2400" b="1">
                <a:latin typeface="Candara" pitchFamily="34" charset="0"/>
              </a:rPr>
              <a:t>kraj s úrodnou půdou </a:t>
            </a:r>
            <a:r>
              <a:rPr lang="cs-CZ" sz="2400">
                <a:latin typeface="Candara" pitchFamily="34" charset="0"/>
              </a:rPr>
              <a:t>(pěstování především obilí).</a:t>
            </a:r>
          </a:p>
          <a:p>
            <a:r>
              <a:rPr lang="cs-CZ" sz="2400">
                <a:latin typeface="Candara" pitchFamily="34" charset="0"/>
              </a:rPr>
              <a:t>*Národopisná oblast Haná je známá především svými </a:t>
            </a:r>
            <a:r>
              <a:rPr lang="cs-CZ" sz="2400" b="1">
                <a:latin typeface="Candara" pitchFamily="34" charset="0"/>
              </a:rPr>
              <a:t>bohatě</a:t>
            </a:r>
          </a:p>
          <a:p>
            <a:r>
              <a:rPr lang="cs-CZ" sz="2400" b="1">
                <a:latin typeface="Candara" pitchFamily="34" charset="0"/>
              </a:rPr>
              <a:t>   zdobenými kroji.</a:t>
            </a:r>
          </a:p>
          <a:p>
            <a:r>
              <a:rPr lang="cs-CZ" sz="2400" b="1">
                <a:latin typeface="Candara" pitchFamily="34" charset="0"/>
              </a:rPr>
              <a:t>*</a:t>
            </a:r>
            <a:r>
              <a:rPr lang="cs-CZ" sz="2400">
                <a:latin typeface="Candara" pitchFamily="34" charset="0"/>
              </a:rPr>
              <a:t>Proslaveným hanáckým jídlem jsou tvarůžky (zpracované z</a:t>
            </a:r>
          </a:p>
          <a:p>
            <a:r>
              <a:rPr lang="cs-CZ" sz="2400">
                <a:latin typeface="Candara" pitchFamily="34" charset="0"/>
              </a:rPr>
              <a:t>   malých kousků zrajícího měkkého sýra).</a:t>
            </a:r>
          </a:p>
          <a:p>
            <a:endParaRPr lang="cs-CZ" sz="2400">
              <a:latin typeface="Candara" pitchFamily="34" charset="0"/>
            </a:endParaRPr>
          </a:p>
        </p:txBody>
      </p:sp>
      <p:pic>
        <p:nvPicPr>
          <p:cNvPr id="23554" name="Picture 2" descr="C:\Users\baudyš\AppData\Local\Microsoft\Windows\Temporary Internet Files\Content.IE5\67HZ3ROC\MP9004484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203785">
            <a:off x="88918" y="3786361"/>
            <a:ext cx="2555776" cy="16938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509" name="Picture 3" descr="C:\Users\baudyš\AppData\Local\Microsoft\Windows\Temporary Internet Files\Content.IE5\07WXUHWB\MC90003638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838533">
            <a:off x="7600950" y="153988"/>
            <a:ext cx="1422400" cy="117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 descr="File:Hanacky-kroj-par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23775" y="3807296"/>
            <a:ext cx="2420225" cy="30507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Elipsa 8"/>
          <p:cNvSpPr/>
          <p:nvPr/>
        </p:nvSpPr>
        <p:spPr>
          <a:xfrm>
            <a:off x="1187624" y="5013176"/>
            <a:ext cx="5472608" cy="1706488"/>
          </a:xfrm>
          <a:prstGeom prst="ellipse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Z Hané pochází známá </a:t>
            </a: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pověst O králi </a:t>
            </a:r>
            <a:r>
              <a:rPr lang="cs-CZ" sz="24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Ječmínkovi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Znáte ji?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514" name="TextovéPole 9"/>
          <p:cNvSpPr txBox="1">
            <a:spLocks noChangeArrowheads="1"/>
          </p:cNvSpPr>
          <p:nvPr/>
        </p:nvSpPr>
        <p:spPr bwMode="auto">
          <a:xfrm>
            <a:off x="8621713" y="3860800"/>
            <a:ext cx="5222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č. 9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9" name="Picture 9" descr="Soubor:Moravian Slovak Costumes during Jizda Kral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62192" y="3735288"/>
            <a:ext cx="2081808" cy="31227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2530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224BD42-61BE-4084-98E5-85CB32F68E7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8313" y="404813"/>
            <a:ext cx="1922462" cy="64611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bg1"/>
                </a:solidFill>
                <a:latin typeface="+mn-lt"/>
                <a:cs typeface="+mn-cs"/>
              </a:rPr>
              <a:t>Slovácko</a:t>
            </a:r>
            <a:endParaRPr lang="cs-CZ" sz="3600" dirty="0">
              <a:solidFill>
                <a:schemeClr val="bg1"/>
              </a:solidFill>
              <a:latin typeface="+mn-lt"/>
              <a:cs typeface="+mn-cs"/>
            </a:endParaRPr>
          </a:p>
        </p:txBody>
      </p:sp>
      <p:sp>
        <p:nvSpPr>
          <p:cNvPr id="22532" name="TextovéPole 3"/>
          <p:cNvSpPr txBox="1">
            <a:spLocks noChangeArrowheads="1"/>
          </p:cNvSpPr>
          <p:nvPr/>
        </p:nvSpPr>
        <p:spPr bwMode="auto">
          <a:xfrm>
            <a:off x="250825" y="1557338"/>
            <a:ext cx="8532813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ndara" pitchFamily="34" charset="0"/>
              </a:rPr>
              <a:t>*Leží na </a:t>
            </a:r>
            <a:r>
              <a:rPr lang="cs-CZ" sz="2400" b="1">
                <a:latin typeface="Candara" pitchFamily="34" charset="0"/>
              </a:rPr>
              <a:t>jihovýchodní Moravě </a:t>
            </a:r>
            <a:r>
              <a:rPr lang="cs-CZ" sz="2400">
                <a:latin typeface="Candara" pitchFamily="34" charset="0"/>
              </a:rPr>
              <a:t>při státní hranici se Slovenskem.</a:t>
            </a:r>
          </a:p>
          <a:p>
            <a:r>
              <a:rPr lang="cs-CZ" sz="2400">
                <a:latin typeface="Candara" pitchFamily="34" charset="0"/>
              </a:rPr>
              <a:t>*Zabírá území kolem </a:t>
            </a:r>
            <a:r>
              <a:rPr lang="cs-CZ" sz="2400" b="1">
                <a:latin typeface="Candara" pitchFamily="34" charset="0"/>
              </a:rPr>
              <a:t>měst Uherské Hradiště, Hodonín a Břeclav.</a:t>
            </a:r>
          </a:p>
          <a:p>
            <a:r>
              <a:rPr lang="cs-CZ" sz="2400" b="1">
                <a:latin typeface="Candara" pitchFamily="34" charset="0"/>
              </a:rPr>
              <a:t>*</a:t>
            </a:r>
            <a:r>
              <a:rPr lang="cs-CZ" sz="2400">
                <a:latin typeface="Candara" pitchFamily="34" charset="0"/>
              </a:rPr>
              <a:t>Oblast s </a:t>
            </a:r>
            <a:r>
              <a:rPr lang="cs-CZ" sz="2400" b="1">
                <a:latin typeface="Candara" pitchFamily="34" charset="0"/>
              </a:rPr>
              <a:t>teplým podnebím</a:t>
            </a:r>
            <a:r>
              <a:rPr lang="cs-CZ" sz="2400">
                <a:latin typeface="Candara" pitchFamily="34" charset="0"/>
              </a:rPr>
              <a:t>, proto se zde daří </a:t>
            </a:r>
            <a:r>
              <a:rPr lang="cs-CZ" sz="2400" b="1">
                <a:latin typeface="Candara" pitchFamily="34" charset="0"/>
              </a:rPr>
              <a:t>pěstování </a:t>
            </a:r>
          </a:p>
          <a:p>
            <a:r>
              <a:rPr lang="cs-CZ" sz="2400" b="1">
                <a:latin typeface="Candara" pitchFamily="34" charset="0"/>
              </a:rPr>
              <a:t>   vinné révy.</a:t>
            </a:r>
            <a:r>
              <a:rPr lang="cs-CZ" sz="2400">
                <a:latin typeface="Candara" pitchFamily="34" charset="0"/>
              </a:rPr>
              <a:t> Mnoho zdejších rodiny vlastní alespoň jednu vinici.</a:t>
            </a:r>
          </a:p>
          <a:p>
            <a:r>
              <a:rPr lang="cs-CZ" sz="2400" b="1">
                <a:latin typeface="Candara" pitchFamily="34" charset="0"/>
              </a:rPr>
              <a:t>*</a:t>
            </a:r>
            <a:r>
              <a:rPr lang="cs-CZ" sz="2400">
                <a:latin typeface="Candara" pitchFamily="34" charset="0"/>
              </a:rPr>
              <a:t>Venkovská stavení zde bývají krásně malována.</a:t>
            </a:r>
          </a:p>
          <a:p>
            <a:r>
              <a:rPr lang="cs-CZ" sz="2400" b="1">
                <a:latin typeface="Candara" pitchFamily="34" charset="0"/>
              </a:rPr>
              <a:t>*</a:t>
            </a:r>
            <a:r>
              <a:rPr lang="cs-CZ" sz="2400">
                <a:latin typeface="Candara" pitchFamily="34" charset="0"/>
              </a:rPr>
              <a:t>Na Slovácku se snad </a:t>
            </a:r>
            <a:r>
              <a:rPr lang="cs-CZ" sz="2400" b="1">
                <a:latin typeface="Candara" pitchFamily="34" charset="0"/>
              </a:rPr>
              <a:t>nejvíce dodržují zvyky a tradice lidové</a:t>
            </a:r>
          </a:p>
          <a:p>
            <a:r>
              <a:rPr lang="cs-CZ" sz="2400" b="1">
                <a:latin typeface="Candara" pitchFamily="34" charset="0"/>
              </a:rPr>
              <a:t>   kultury</a:t>
            </a:r>
            <a:r>
              <a:rPr lang="cs-CZ" sz="2400">
                <a:latin typeface="Candara" pitchFamily="34" charset="0"/>
              </a:rPr>
              <a:t> (mnoho národopisných souborů písní a tanců).</a:t>
            </a:r>
            <a:endParaRPr lang="cs-CZ" sz="2400" b="1">
              <a:latin typeface="Candara" pitchFamily="34" charset="0"/>
            </a:endParaRPr>
          </a:p>
        </p:txBody>
      </p:sp>
      <p:pic>
        <p:nvPicPr>
          <p:cNvPr id="22533" name="Picture 5" descr="C:\Users\baudyš\AppData\Local\Microsoft\Windows\Temporary Internet Files\Content.IE5\67HZ3ROC\MC90002333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188913"/>
            <a:ext cx="1123950" cy="1457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Picture 7" descr="File:Efikuv sklep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504" y="4221088"/>
            <a:ext cx="3227851" cy="24208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Elipsa 10"/>
          <p:cNvSpPr/>
          <p:nvPr/>
        </p:nvSpPr>
        <p:spPr>
          <a:xfrm>
            <a:off x="3347864" y="4941168"/>
            <a:ext cx="3744416" cy="163448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Víte jak se z hroznů získává </a:t>
            </a:r>
            <a:r>
              <a:rPr lang="cs-CZ" sz="2400" dirty="0">
                <a:hlinkClick r:id="rId5"/>
              </a:rPr>
              <a:t>víno</a:t>
            </a:r>
            <a:r>
              <a:rPr lang="cs-CZ" sz="2400" dirty="0"/>
              <a:t>?</a:t>
            </a:r>
            <a:endParaRPr lang="cs-CZ" sz="2400" dirty="0"/>
          </a:p>
        </p:txBody>
      </p:sp>
      <p:sp>
        <p:nvSpPr>
          <p:cNvPr id="22538" name="TextovéPole 8"/>
          <p:cNvSpPr txBox="1">
            <a:spLocks noChangeArrowheads="1"/>
          </p:cNvSpPr>
          <p:nvPr/>
        </p:nvSpPr>
        <p:spPr bwMode="auto">
          <a:xfrm>
            <a:off x="250825" y="6092825"/>
            <a:ext cx="6032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č. 10</a:t>
            </a:r>
          </a:p>
        </p:txBody>
      </p:sp>
      <p:sp>
        <p:nvSpPr>
          <p:cNvPr id="22539" name="TextovéPole 9"/>
          <p:cNvSpPr txBox="1">
            <a:spLocks noChangeArrowheads="1"/>
          </p:cNvSpPr>
          <p:nvPr/>
        </p:nvSpPr>
        <p:spPr bwMode="auto">
          <a:xfrm>
            <a:off x="7164388" y="6488113"/>
            <a:ext cx="5572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č. 11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66DD8F5-16B4-4CE0-8B90-07E1C36FB4D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323850" y="333375"/>
            <a:ext cx="1893888" cy="646113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chemeClr val="bg1"/>
                </a:solidFill>
                <a:latin typeface="Candara" pitchFamily="34" charset="0"/>
              </a:rPr>
              <a:t>Valašsko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850" y="1052513"/>
            <a:ext cx="8689975" cy="41544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*</a:t>
            </a:r>
            <a:r>
              <a:rPr lang="cs-CZ" sz="2400" dirty="0">
                <a:latin typeface="+mn-lt"/>
                <a:cs typeface="+mn-cs"/>
              </a:rPr>
              <a:t>Sousedí se Slováckem…nejdeme ho v okolí </a:t>
            </a:r>
            <a:r>
              <a:rPr lang="cs-CZ" sz="2400" b="1" dirty="0">
                <a:latin typeface="+mn-lt"/>
                <a:cs typeface="+mn-cs"/>
              </a:rPr>
              <a:t>měst Vsetín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  a Valašské Meziříčí.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*Lesnatý a hornatý kraj, </a:t>
            </a:r>
            <a:r>
              <a:rPr lang="cs-CZ" sz="2400" dirty="0">
                <a:latin typeface="+mn-lt"/>
                <a:cs typeface="+mn-cs"/>
              </a:rPr>
              <a:t>lidé se zde původně věnovali hlavně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  chovů ovcí.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*Pastevci ovcí </a:t>
            </a:r>
            <a:r>
              <a:rPr lang="cs-CZ" sz="2400" dirty="0">
                <a:latin typeface="+mn-lt"/>
                <a:cs typeface="+mn-cs"/>
              </a:rPr>
              <a:t>zvaní </a:t>
            </a:r>
            <a:r>
              <a:rPr lang="cs-CZ" sz="2400" b="1" dirty="0">
                <a:latin typeface="+mn-lt"/>
                <a:cs typeface="+mn-cs"/>
              </a:rPr>
              <a:t>      </a:t>
            </a:r>
            <a:r>
              <a:rPr lang="cs-CZ" sz="2400" b="1" dirty="0">
                <a:solidFill>
                  <a:srgbClr val="FF0000"/>
                </a:solidFill>
                <a:latin typeface="+mn-lt"/>
                <a:cs typeface="+mn-cs"/>
              </a:rPr>
              <a:t>bačové          </a:t>
            </a:r>
            <a:r>
              <a:rPr lang="cs-CZ" sz="2400" dirty="0">
                <a:latin typeface="+mn-lt"/>
                <a:cs typeface="+mn-cs"/>
              </a:rPr>
              <a:t>žili po celý rok na salaších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  <a:cs typeface="+mn-cs"/>
              </a:rPr>
              <a:t>   </a:t>
            </a:r>
            <a:r>
              <a:rPr lang="cs-CZ" sz="2400" dirty="0">
                <a:latin typeface="+mn-lt"/>
                <a:cs typeface="+mn-cs"/>
              </a:rPr>
              <a:t>vysoko v horách,                                  kde pásli svá stáda.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*</a:t>
            </a:r>
            <a:r>
              <a:rPr lang="cs-CZ" sz="2400" b="1" dirty="0">
                <a:latin typeface="+mn-lt"/>
                <a:cs typeface="+mn-cs"/>
              </a:rPr>
              <a:t>Rožnov pod Radhoštěm – </a:t>
            </a:r>
            <a:r>
              <a:rPr lang="cs-CZ" sz="2400" dirty="0">
                <a:latin typeface="+mn-lt"/>
                <a:cs typeface="+mn-cs"/>
              </a:rPr>
              <a:t>nachází se zde </a:t>
            </a:r>
            <a:r>
              <a:rPr lang="cs-CZ" sz="2400" u="sng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Valašské </a:t>
            </a:r>
            <a:r>
              <a:rPr lang="cs-CZ" sz="2400" u="sng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  <a:hlinkClick r:id="rId2"/>
              </a:rPr>
              <a:t>muzeum</a:t>
            </a:r>
            <a:r>
              <a:rPr lang="cs-CZ" sz="2400" u="sng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   přírodě,</a:t>
            </a:r>
            <a:r>
              <a:rPr lang="cs-CZ" sz="2400" u="sng" dirty="0">
                <a:latin typeface="+mn-lt"/>
                <a:cs typeface="+mn-cs"/>
              </a:rPr>
              <a:t> z</a:t>
            </a:r>
            <a:r>
              <a:rPr lang="cs-CZ" sz="2400" dirty="0">
                <a:latin typeface="+mn-lt"/>
                <a:cs typeface="+mn-cs"/>
              </a:rPr>
              <a:t>de se po celý rok konají národopisné slavnosti lidových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   </a:t>
            </a:r>
            <a:r>
              <a:rPr lang="cs-CZ" sz="2400" dirty="0">
                <a:latin typeface="+mn-lt"/>
                <a:cs typeface="+mn-cs"/>
              </a:rPr>
              <a:t>řemesel, písní a tanců.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*Tradiční valašská pochoutka jsou </a:t>
            </a:r>
            <a:r>
              <a:rPr lang="cs-CZ" sz="2400" dirty="0" err="1">
                <a:latin typeface="+mn-lt"/>
                <a:cs typeface="+mn-cs"/>
              </a:rPr>
              <a:t>frgále</a:t>
            </a:r>
            <a:r>
              <a:rPr lang="cs-CZ" sz="2400" dirty="0">
                <a:latin typeface="+mn-lt"/>
                <a:cs typeface="+mn-cs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3059832" y="2420888"/>
            <a:ext cx="1850504" cy="84239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6626" name="Picture 2" descr="C:\Users\baudyš\AppData\Local\Microsoft\Windows\Temporary Internet Files\Content.IE5\67HZ3ROC\MP9002277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033118"/>
            <a:ext cx="2758008" cy="18248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560" name="Picture 3" descr="C:\Users\baudyš\AppData\Local\Microsoft\Windows\Temporary Internet Files\Content.IE5\07WXUHWB\MC900434403[2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24525" y="3933825"/>
            <a:ext cx="857250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Picture 5" descr="Soubor:Cimbalovka Mala Rusav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4005064"/>
            <a:ext cx="2051720" cy="27356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562" name="Picture 7" descr="C:\Users\baudyš\AppData\Local\Microsoft\Windows\Temporary Internet Files\Content.IE5\67HZ3ROC\MC90035384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451725" y="260350"/>
            <a:ext cx="1495425" cy="1065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3" name="Picture 9" descr="Soubor:Valašské m&amp;ecaron;ste&amp;ccaron;ko, kostel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4020" y="5157192"/>
            <a:ext cx="3090032" cy="15567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3564" name="TextovéPole 10"/>
          <p:cNvSpPr txBox="1">
            <a:spLocks noChangeArrowheads="1"/>
          </p:cNvSpPr>
          <p:nvPr/>
        </p:nvSpPr>
        <p:spPr bwMode="auto">
          <a:xfrm>
            <a:off x="8459788" y="6237288"/>
            <a:ext cx="5842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č. 12</a:t>
            </a:r>
          </a:p>
        </p:txBody>
      </p:sp>
      <p:sp>
        <p:nvSpPr>
          <p:cNvPr id="23565" name="TextovéPole 11"/>
          <p:cNvSpPr txBox="1">
            <a:spLocks noChangeArrowheads="1"/>
          </p:cNvSpPr>
          <p:nvPr/>
        </p:nvSpPr>
        <p:spPr bwMode="auto">
          <a:xfrm>
            <a:off x="3132138" y="5157788"/>
            <a:ext cx="5889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č. 13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550" y="1341438"/>
            <a:ext cx="7408863" cy="3449637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sz="900" i="1" u="sng" dirty="0" smtClean="0"/>
              <a:t>Použitá literatura: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900" i="1" u="sng" dirty="0" smtClean="0"/>
              <a:t>Vlastivěda pro 4. ročník základní školy, SPN, 2010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sz="900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900" i="1" u="sng" dirty="0" smtClean="0"/>
              <a:t>Internetové odkazy: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900" i="1" u="sng" dirty="0" smtClean="0"/>
              <a:t>Obr. 1 </a:t>
            </a:r>
            <a:r>
              <a:rPr lang="cs-CZ" sz="900" dirty="0" smtClean="0"/>
              <a:t>CS:ŠJŮ. </a:t>
            </a:r>
            <a:r>
              <a:rPr lang="cs-CZ" sz="900" i="1" dirty="0" err="1" smtClean="0"/>
              <a:t>Wikimedia.org</a:t>
            </a:r>
            <a:r>
              <a:rPr lang="cs-CZ" sz="900" dirty="0" smtClean="0"/>
              <a:t> [online]. [cit. 11.2.2014]. Dostupný na WWW: http://upload.wikimedia.org/wikipedia/commons/a/a4/Skanzen_Vysok%C3%BD_Chlumec%2C_%C5%BEentour.jpg?uselang=cs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900" i="1" u="sng" dirty="0" smtClean="0"/>
              <a:t>Obr. 2 </a:t>
            </a:r>
            <a:r>
              <a:rPr lang="cs-CZ" sz="900" dirty="0" smtClean="0"/>
              <a:t>CS:ŠJŮ. </a:t>
            </a:r>
            <a:r>
              <a:rPr lang="cs-CZ" sz="900" i="1" dirty="0" err="1" smtClean="0"/>
              <a:t>Wikimedia.org</a:t>
            </a:r>
            <a:r>
              <a:rPr lang="cs-CZ" sz="900" dirty="0" smtClean="0"/>
              <a:t> [online]. [cit. 11.2.2014]. Dostupný na WWW: http://upload.wikimedia.org/wikipedia/commons/b/b7/Skanzen_Vysok%C3%BD_Chlumec_%2804%29.jpg?uselang=cs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900" i="1" u="sng" dirty="0" smtClean="0"/>
              <a:t>Obr. 3 </a:t>
            </a:r>
            <a:r>
              <a:rPr lang="cs-CZ" sz="900" dirty="0" smtClean="0"/>
              <a:t>JUANDEV. </a:t>
            </a:r>
            <a:r>
              <a:rPr lang="cs-CZ" sz="900" i="1" dirty="0" err="1" smtClean="0"/>
              <a:t>Wikimedia.org</a:t>
            </a:r>
            <a:r>
              <a:rPr lang="cs-CZ" sz="900" dirty="0" smtClean="0"/>
              <a:t> [online]. [cit. 11.2.2014]. Dostupný na WWW: http://upload.wikimedia.org/wikipedia/commons/f/f1/Hrn%C4%8D%C3%AD%C5%99sk%C3%A9_trhy_Beroun_2011%2C_chodsk%C3%A1_keramika_Jaroslava_Moj%C5%BE%C3%AD%C5%A1e.JPG?uselang=cs </a:t>
            </a:r>
            <a:endParaRPr lang="cs-CZ" sz="900" i="1" u="sng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900" i="1" u="sng" dirty="0" smtClean="0"/>
              <a:t>Obr. 4 </a:t>
            </a:r>
            <a:r>
              <a:rPr lang="cs-CZ" sz="900" dirty="0" smtClean="0"/>
              <a:t>AJA. </a:t>
            </a:r>
            <a:r>
              <a:rPr lang="cs-CZ" sz="900" i="1" dirty="0" err="1" smtClean="0"/>
              <a:t>Wikimedia.org</a:t>
            </a:r>
            <a:r>
              <a:rPr lang="cs-CZ" sz="900" dirty="0" smtClean="0"/>
              <a:t> [online]. [cit. 11.2.2014]. Dostupný na WWW: http://upload.wikimedia.org/wikipedia/commons/c/ce/Hanacky_kroj.jpg?uselang=cs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900" i="1" u="sng" dirty="0" smtClean="0"/>
              <a:t>Obr. 5 </a:t>
            </a:r>
            <a:r>
              <a:rPr lang="cs-CZ" sz="900" dirty="0" smtClean="0"/>
              <a:t>ATILLAK. </a:t>
            </a:r>
            <a:r>
              <a:rPr lang="cs-CZ" sz="900" i="1" dirty="0" err="1" smtClean="0"/>
              <a:t>Wikimedia.org</a:t>
            </a:r>
            <a:r>
              <a:rPr lang="cs-CZ" sz="900" dirty="0" smtClean="0"/>
              <a:t> [online]. [cit. 11.2.2014]. Dostupný na WWW: http://upload.wikimedia.org/wikipedia/commons/f/f2/Kroj_33.jpg?uselang=cs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900" i="1" u="sng" dirty="0" smtClean="0"/>
              <a:t>Obr. 6 </a:t>
            </a:r>
            <a:r>
              <a:rPr lang="cs-CZ" sz="900" dirty="0" smtClean="0"/>
              <a:t>NEMO. </a:t>
            </a:r>
            <a:r>
              <a:rPr lang="cs-CZ" sz="900" i="1" dirty="0" smtClean="0"/>
              <a:t>www.</a:t>
            </a:r>
            <a:r>
              <a:rPr lang="cs-CZ" sz="900" i="1" dirty="0" err="1" smtClean="0"/>
              <a:t>pixabay.com</a:t>
            </a:r>
            <a:r>
              <a:rPr lang="cs-CZ" sz="900" dirty="0" smtClean="0"/>
              <a:t> [online]. [cit. 15.2.2014]. Dostupný na WWW: </a:t>
            </a:r>
            <a:r>
              <a:rPr lang="cs-CZ" sz="900" dirty="0" err="1" smtClean="0"/>
              <a:t>bay.com</a:t>
            </a:r>
            <a:r>
              <a:rPr lang="cs-CZ" sz="900" dirty="0" smtClean="0"/>
              <a:t>/</a:t>
            </a:r>
            <a:r>
              <a:rPr lang="cs-CZ" sz="900" dirty="0" err="1" smtClean="0"/>
              <a:t>cs</a:t>
            </a:r>
            <a:r>
              <a:rPr lang="cs-CZ" sz="900" dirty="0" smtClean="0"/>
              <a:t>/geografie-</a:t>
            </a:r>
            <a:r>
              <a:rPr lang="cs-CZ" sz="900" dirty="0" err="1" smtClean="0"/>
              <a:t>evropa</a:t>
            </a:r>
            <a:r>
              <a:rPr lang="cs-CZ" sz="900" dirty="0" smtClean="0"/>
              <a:t>-mapa-česky-30401/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900" i="1" u="sng" dirty="0" smtClean="0"/>
              <a:t>Obr. 7 </a:t>
            </a:r>
            <a:r>
              <a:rPr lang="cs-CZ" sz="900" dirty="0" smtClean="0"/>
              <a:t>BORIS JAROSCAK. </a:t>
            </a:r>
            <a:r>
              <a:rPr lang="cs-CZ" sz="900" i="1" dirty="0" smtClean="0"/>
              <a:t>www.</a:t>
            </a:r>
            <a:r>
              <a:rPr lang="cs-CZ" sz="900" i="1" dirty="0" err="1" smtClean="0"/>
              <a:t>pixabay.com</a:t>
            </a:r>
            <a:r>
              <a:rPr lang="cs-CZ" sz="900" dirty="0" smtClean="0"/>
              <a:t> [online]. [cit. 15.2.2014]. Dostupný na WWW: http://www.</a:t>
            </a:r>
            <a:r>
              <a:rPr lang="cs-CZ" sz="900" dirty="0" err="1" smtClean="0"/>
              <a:t>shutterstock.com</a:t>
            </a:r>
            <a:r>
              <a:rPr lang="cs-CZ" sz="900" dirty="0" smtClean="0"/>
              <a:t>/pic.</a:t>
            </a:r>
            <a:r>
              <a:rPr lang="cs-CZ" sz="900" dirty="0" err="1" smtClean="0"/>
              <a:t>mhtml</a:t>
            </a:r>
            <a:r>
              <a:rPr lang="cs-CZ" sz="900" dirty="0" smtClean="0"/>
              <a:t>?</a:t>
            </a:r>
            <a:r>
              <a:rPr lang="cs-CZ" sz="900" dirty="0" err="1" smtClean="0"/>
              <a:t>language</a:t>
            </a:r>
            <a:r>
              <a:rPr lang="cs-CZ" sz="900" dirty="0" smtClean="0"/>
              <a:t>=</a:t>
            </a:r>
            <a:r>
              <a:rPr lang="cs-CZ" sz="900" dirty="0" err="1" smtClean="0"/>
              <a:t>cs</a:t>
            </a:r>
            <a:r>
              <a:rPr lang="cs-CZ" sz="900" dirty="0" smtClean="0"/>
              <a:t>&amp;id=152618135 </a:t>
            </a:r>
            <a:endParaRPr lang="cs-CZ" sz="900" i="1" u="sng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900" i="1" u="sng" dirty="0" smtClean="0"/>
              <a:t>Obr. 8 </a:t>
            </a:r>
            <a:r>
              <a:rPr lang="cs-CZ" sz="900" dirty="0" smtClean="0"/>
              <a:t>ONDREJ.KONICEK. </a:t>
            </a:r>
            <a:r>
              <a:rPr lang="cs-CZ" sz="900" i="1" dirty="0" err="1" smtClean="0"/>
              <a:t>Wikimedia.org</a:t>
            </a:r>
            <a:r>
              <a:rPr lang="cs-CZ" sz="900" dirty="0" smtClean="0"/>
              <a:t> [online]. [cit. 15.2.2014]. Dostupný na WWW: http://upload.wikimedia.org/wikipedia/commons/e/ec/Ujezd_DO_CZ_muzeum.jpg?uselang=cs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900" i="1" u="sng" dirty="0" smtClean="0"/>
              <a:t>Obr. 9 </a:t>
            </a:r>
            <a:r>
              <a:rPr lang="cs-CZ" sz="900" dirty="0" smtClean="0"/>
              <a:t>AJA. </a:t>
            </a:r>
            <a:r>
              <a:rPr lang="cs-CZ" sz="900" i="1" dirty="0" err="1" smtClean="0"/>
              <a:t>Wikimedia.org</a:t>
            </a:r>
            <a:r>
              <a:rPr lang="cs-CZ" sz="900" dirty="0" smtClean="0"/>
              <a:t> [online]. [cit. 15.2.2014]. Dostupný na WWW: http://upload.wikimedia.org/wikipedia/commons/6/6f/Hanacky-kroj-part.jpg?uselang=cs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900" i="1" u="sng" dirty="0" smtClean="0"/>
              <a:t>Obr. 10 </a:t>
            </a:r>
            <a:r>
              <a:rPr lang="cs-CZ" sz="900" dirty="0" smtClean="0"/>
              <a:t>MIRAAA. </a:t>
            </a:r>
            <a:r>
              <a:rPr lang="cs-CZ" sz="900" i="1" dirty="0" err="1" smtClean="0"/>
              <a:t>Wikimedia.org</a:t>
            </a:r>
            <a:r>
              <a:rPr lang="cs-CZ" sz="900" dirty="0" smtClean="0"/>
              <a:t> [online]. [cit. 15.2.2014]. Dostupný na WWW: http://upload.wikimedia.org/wikipedia/commons/4/45/Efikuv_sklep.jpg?uselang=cs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900" i="1" u="sng" dirty="0" smtClean="0"/>
              <a:t>Obr. 11 </a:t>
            </a:r>
            <a:r>
              <a:rPr lang="cs-CZ" sz="900" dirty="0" smtClean="0"/>
              <a:t>JIALIANG GAO. </a:t>
            </a:r>
            <a:r>
              <a:rPr lang="cs-CZ" sz="900" i="1" dirty="0" err="1" smtClean="0"/>
              <a:t>Wikimedia.org</a:t>
            </a:r>
            <a:r>
              <a:rPr lang="cs-CZ" sz="900" dirty="0" smtClean="0"/>
              <a:t> [online]. [cit. 15.2.2014]. Dostupný na WWW: http://upload.wikimedia.org/wikipedia/commons/c/cf/Moravian_Slovak_Costumes_during_Jizda_Kralu.jpg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900" i="1" u="sng" dirty="0" smtClean="0"/>
              <a:t>Obr. 12 </a:t>
            </a:r>
            <a:r>
              <a:rPr lang="cs-CZ" sz="900" dirty="0" smtClean="0"/>
              <a:t>HONZULA. </a:t>
            </a:r>
            <a:r>
              <a:rPr lang="cs-CZ" sz="900" i="1" dirty="0" err="1" smtClean="0"/>
              <a:t>Wikimedia.org</a:t>
            </a:r>
            <a:r>
              <a:rPr lang="cs-CZ" sz="900" dirty="0" smtClean="0"/>
              <a:t> [online]. [cit. 15.2.2014]. Dostupný na WWW: http://upload.wikimedia.org/wikipedia/commons/f/fe/Cimbalovka_Mala_Rusava.jpg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900" i="1" u="sng" dirty="0" smtClean="0"/>
              <a:t>Obr. 1š </a:t>
            </a:r>
            <a:r>
              <a:rPr lang="cs-CZ" sz="900" dirty="0" smtClean="0"/>
              <a:t>FLICKR. </a:t>
            </a:r>
            <a:r>
              <a:rPr lang="cs-CZ" sz="900" i="1" dirty="0" err="1" smtClean="0"/>
              <a:t>Wikimedia.org</a:t>
            </a:r>
            <a:r>
              <a:rPr lang="cs-CZ" sz="900" dirty="0" smtClean="0"/>
              <a:t> [online]. [cit. 15.2.2014]. Dostupný na WWW: http://upload.wikimedia.org/wikipedia/commons/d/d8/Vala%C5%A1sk%C3%A9_m%C4%9Bste%C4%8Dko%2C_kostel.jpg </a:t>
            </a:r>
            <a:endParaRPr lang="cs-CZ" sz="900" i="1" u="sng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900" i="1" u="sng" dirty="0" smtClean="0"/>
          </a:p>
          <a:p>
            <a:pPr marL="274320" indent="-274320" fontAlgn="auto">
              <a:spcAft>
                <a:spcPts val="0"/>
              </a:spcAft>
              <a:buClr>
                <a:srgbClr val="31B6FD"/>
              </a:buClr>
              <a:defRPr/>
            </a:pPr>
            <a:r>
              <a:rPr lang="cs-CZ" sz="900" i="1" u="sng" dirty="0" smtClean="0">
                <a:solidFill>
                  <a:srgbClr val="073E87"/>
                </a:solidFill>
              </a:rPr>
              <a:t>Jiné </a:t>
            </a:r>
            <a:r>
              <a:rPr lang="cs-CZ" sz="900" i="1" u="sng" dirty="0">
                <a:solidFill>
                  <a:srgbClr val="073E87"/>
                </a:solidFill>
              </a:rPr>
              <a:t>zdroje: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900" dirty="0" smtClean="0"/>
              <a:t>Galerie </a:t>
            </a:r>
            <a:r>
              <a:rPr lang="cs-CZ" sz="900" dirty="0" err="1" smtClean="0"/>
              <a:t>microsoft.office</a:t>
            </a:r>
            <a:endParaRPr lang="cs-CZ" sz="900" dirty="0" smtClean="0"/>
          </a:p>
        </p:txBody>
      </p:sp>
      <p:sp>
        <p:nvSpPr>
          <p:cNvPr id="2457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E7452F6-DF97-4679-9DD3-13F4CEC46EF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2457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1DCA70F-F58C-4A58-A0B6-6150AC75478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672</TotalTime>
  <Words>658</Words>
  <Application>Microsoft Office PowerPoint</Application>
  <PresentationFormat>On-screen Show (4:3)</PresentationFormat>
  <Paragraphs>120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12</vt:i4>
      </vt:variant>
    </vt:vector>
  </HeadingPairs>
  <TitlesOfParts>
    <vt:vector size="27" baseType="lpstr">
      <vt:lpstr>Candara</vt:lpstr>
      <vt:lpstr>Arial</vt:lpstr>
      <vt:lpstr>Symbol</vt:lpstr>
      <vt:lpstr>Calibri</vt:lpstr>
      <vt:lpstr>Wingdings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72</cp:revision>
  <dcterms:created xsi:type="dcterms:W3CDTF">2013-05-10T12:01:16Z</dcterms:created>
  <dcterms:modified xsi:type="dcterms:W3CDTF">2014-02-15T19:46:29Z</dcterms:modified>
</cp:coreProperties>
</file>