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0" r:id="rId1"/>
  </p:sldMasterIdLst>
  <p:notesMasterIdLst>
    <p:notesMasterId r:id="rId10"/>
  </p:notesMasterIdLst>
  <p:sldIdLst>
    <p:sldId id="256" r:id="rId2"/>
    <p:sldId id="262" r:id="rId3"/>
    <p:sldId id="269" r:id="rId4"/>
    <p:sldId id="267" r:id="rId5"/>
    <p:sldId id="268" r:id="rId6"/>
    <p:sldId id="265" r:id="rId7"/>
    <p:sldId id="270" r:id="rId8"/>
    <p:sldId id="260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66" y="12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sady:ČR – doprava </a:t>
          </a:r>
          <a:r>
            <a:rPr lang="cs-CZ" sz="2000" b="1" smtClean="0"/>
            <a:t>(kvíz)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err="1" smtClean="0"/>
            <a:t>Autor:Mgr</a:t>
          </a:r>
          <a:r>
            <a:rPr lang="cs-CZ" sz="2000" b="1" dirty="0" smtClean="0"/>
            <a:t>. Jana Strejčková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leden 2014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A062D0F-9C12-42A1-ADA5-D2E5933A33D0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2ED5881-D4C3-4F6F-9703-1600436919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E3B54640-DD72-472C-8A2A-A95A37776B02}" type="datetime1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6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97E7511E-C44B-4231-8B42-99A729DB3D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  <p:bldP spid="9" grpId="0" build="p" autoUpdateAnimBg="0" advAuto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7524175-6C93-4BA3-8174-C7F344F19C84}" type="datetime1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FB862FB-50D5-401F-B705-54FB313DA6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DA6B973F-4196-4D21-82B4-655D424587E6}" type="datetime1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6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F1062676-1727-4902-8F45-24926C8B15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9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B879AF0-B029-4956-B945-7192FD0DE94F}" type="datetime1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E1B2E79-9877-47C6-A832-EEEFFAD072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  <p:bldP spid="4" grpId="0" build="p" autoUpdateAnimBg="0" advAuto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9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Obdélník 10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86BC4E3-B25A-4B8D-9811-326282AAFDE2}" type="datetime1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11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2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96E7778-6671-40B9-8BDA-9A88F25EBC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  <p:bldP spid="4" grpId="0" build="p" autoUpdateAnimBg="0" advAuto="0"/>
      <p:bldP spid="5" grpId="0" build="p" autoUpdateAnimBg="0" advAuto="0"/>
      <p:bldP spid="6" grpId="0" build="p" autoUpdateAnimBg="0" advAuto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Obdélník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9152DF0-4658-46C5-9368-D26293F068B8}" type="datetime1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16EC772-43F4-4FE4-BCE1-A749D30C48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F28BC-2549-4BE4-97E1-C23006B2D210}" type="datetime1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7B9E1-6321-41B8-BDB3-CCBB3224C7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D2FC8B11-5807-4920-B607-09F6134E483D}" type="datetime1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7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B935319E-05EE-4505-877E-D842061F24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  <p:bldP spid="4" grpId="0" build="p" autoUpdateAnimBg="0" advAuto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07516188-5F2B-4E23-8FC3-E8C1801720EA}" type="datetime1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6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1F2C0454-412B-4D2F-AE77-3531AF6037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4" grpId="0" build="p" autoUpdateAnimBg="0" advAuto="0"/>
      <p:bldP spid="13" grpId="0" build="p" autoUpdateAnimBg="0" advAuto="0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C22DCA2-DBDF-4474-A5C8-79DE8DF72622}" type="datetime1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FA6E56A-3074-4BF1-AA36-FCB4214BE4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1D71617-E196-4107-BBA8-543BC7EEF557}" type="datetime1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8E2B95A-933D-4A54-857F-7E966CA0D8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 smtClean="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A94A778-F413-484C-A2DC-9787EDB56D3D}" type="datetime1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tx2">
                    <a:shade val="9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37E5176-F6D7-4233-9DFF-CD72D62B2F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1" r:id="rId7"/>
    <p:sldLayoutId id="2147483798" r:id="rId8"/>
    <p:sldLayoutId id="2147483799" r:id="rId9"/>
    <p:sldLayoutId id="2147483800" r:id="rId10"/>
    <p:sldLayoutId id="2147483801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3" grpId="0" build="p"/>
    </p:bldLst>
  </p:timing>
  <p:hf hdr="0" ftr="0" dt="0"/>
  <p:txStyles>
    <p:titleStyle>
      <a:lvl1pPr marL="53975" algn="r" rtl="0" fontAlgn="base">
        <a:spcBef>
          <a:spcPct val="0"/>
        </a:spcBef>
        <a:spcAft>
          <a:spcPct val="0"/>
        </a:spcAft>
        <a:defRPr sz="4600" kern="1200">
          <a:solidFill>
            <a:srgbClr val="E7EACB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2pPr>
      <a:lvl3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3pPr>
      <a:lvl4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4pPr>
      <a:lvl5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5pPr>
      <a:lvl6pPr marL="5111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6pPr>
      <a:lvl7pPr marL="9683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7pPr>
      <a:lvl8pPr marL="14255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8pPr>
      <a:lvl9pPr marL="18827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9pPr>
      <a:extLst/>
    </p:titleStyle>
    <p:bodyStyle>
      <a:lvl1pPr marL="292100" indent="-292100" algn="l" rtl="0" fontAlgn="base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cs/dej-znamen%C3%AD-zp%C5%AFsobem-v%C3%BDnos-znamen%C3%AD-160200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Základní </a:t>
            </a:r>
            <a:r>
              <a:rPr lang="cs-CZ" sz="2800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škola a Mateřská škola Bílá Třemešná, okres Trutnov</a:t>
            </a:r>
            <a:endParaRPr lang="cs-CZ" sz="2800" b="1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/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339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0688" y="476250"/>
            <a:ext cx="5761037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ovéPole 2"/>
          <p:cNvSpPr txBox="1">
            <a:spLocks noChangeArrowheads="1"/>
          </p:cNvSpPr>
          <p:nvPr/>
        </p:nvSpPr>
        <p:spPr bwMode="auto">
          <a:xfrm>
            <a:off x="1690688" y="2955925"/>
            <a:ext cx="57610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chemeClr val="bg1"/>
                </a:solidFill>
                <a:latin typeface="Rockwell" pitchFamily="18" charset="0"/>
              </a:rPr>
              <a:t>Škola pro 21. století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536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smtClean="0"/>
              <a:t>Materiál slouží k procvičení a zopakování učiva – doprava, zábavnou formou pomocí křížovky a kvízových otázek.</a:t>
            </a:r>
          </a:p>
          <a:p>
            <a:r>
              <a:rPr lang="cs-CZ" sz="2000" smtClean="0"/>
              <a:t>Cílová skupina: žáci 4. ročníku</a:t>
            </a:r>
          </a:p>
          <a:p>
            <a:r>
              <a:rPr lang="cs-CZ" sz="2000" smtClean="0"/>
              <a:t>Časová dotace: 20 min.</a:t>
            </a:r>
          </a:p>
          <a:p>
            <a:r>
              <a:rPr lang="cs-CZ" sz="2000" smtClean="0"/>
              <a:t>V první části čeká žáky křížovka se skrytou tajenkou. S výsledky tajenky pak žáci pracují na 2.</a:t>
            </a:r>
            <a:r>
              <a:rPr lang="cs-CZ" sz="2000" smtClean="0">
                <a:latin typeface="Arial" charset="0"/>
              </a:rPr>
              <a:t> </a:t>
            </a:r>
            <a:r>
              <a:rPr lang="cs-CZ" sz="2000" smtClean="0"/>
              <a:t>listu. Křížovka-každé poličko je odkrýváno samostatně při kliknutí na něj (hvězdu), pokud žáci nebudou vědět</a:t>
            </a:r>
            <a:r>
              <a:rPr lang="cs-CZ" sz="2000" smtClean="0">
                <a:latin typeface="Arial" charset="0"/>
              </a:rPr>
              <a:t>,</a:t>
            </a:r>
            <a:r>
              <a:rPr lang="cs-CZ" sz="2000" smtClean="0"/>
              <a:t> je možné různě odkrývat políčka jako nápovědu.</a:t>
            </a:r>
          </a:p>
          <a:p>
            <a:pPr>
              <a:buFont typeface="Wingdings 2" pitchFamily="18" charset="2"/>
              <a:buNone/>
            </a:pPr>
            <a:r>
              <a:rPr lang="cs-CZ" sz="2000" smtClean="0"/>
              <a:t>     Na 2., 3., a 4. listu jsou kvízové otázky. Při kliknutí na správnou odpověď se ta zvýrazní a špatná odpověď zmizí.</a:t>
            </a:r>
          </a:p>
          <a:p>
            <a:r>
              <a:rPr lang="cs-CZ" sz="2000" smtClean="0"/>
              <a:t>Materiál obsahuje 4 strany a je určen k interaktivní výuce.</a:t>
            </a:r>
          </a:p>
          <a:p>
            <a:endParaRPr lang="cs-CZ" sz="200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F1B7EA-A084-4DB1-9592-3D7FDFBE5B44}" type="slidenum">
              <a:rPr lang="cs-CZ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0AE7FE-EAA4-4526-B06E-BF43D9AFF5D8}" type="slidenum">
              <a:rPr lang="cs-CZ"/>
              <a:pPr>
                <a:defRPr/>
              </a:pPr>
              <a:t>3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 rot="20377246">
            <a:off x="1042988" y="1341438"/>
            <a:ext cx="3165475" cy="10144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dirty="0">
                <a:solidFill>
                  <a:schemeClr val="accent6">
                    <a:lumMod val="90000"/>
                  </a:schemeClr>
                </a:solidFill>
                <a:latin typeface="+mn-lt"/>
                <a:cs typeface="+mn-cs"/>
              </a:rPr>
              <a:t>Křížovka</a:t>
            </a:r>
            <a:endParaRPr lang="cs-CZ" sz="6000" dirty="0">
              <a:solidFill>
                <a:schemeClr val="accent6">
                  <a:lumMod val="9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TextovéPole 4"/>
          <p:cNvSpPr txBox="1"/>
          <p:nvPr/>
        </p:nvSpPr>
        <p:spPr>
          <a:xfrm rot="892869">
            <a:off x="5795963" y="1341438"/>
            <a:ext cx="1651000" cy="10144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dirty="0">
                <a:solidFill>
                  <a:schemeClr val="accent6">
                    <a:lumMod val="90000"/>
                  </a:schemeClr>
                </a:solidFill>
                <a:latin typeface="+mn-lt"/>
                <a:cs typeface="+mn-cs"/>
              </a:rPr>
              <a:t>Kvíz</a:t>
            </a:r>
            <a:endParaRPr lang="cs-CZ" sz="6000" dirty="0">
              <a:solidFill>
                <a:schemeClr val="accent6">
                  <a:lumMod val="9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388" name="TextovéPole 5"/>
          <p:cNvSpPr txBox="1">
            <a:spLocks noChangeArrowheads="1"/>
          </p:cNvSpPr>
          <p:nvPr/>
        </p:nvSpPr>
        <p:spPr bwMode="auto">
          <a:xfrm>
            <a:off x="2916238" y="5300663"/>
            <a:ext cx="37449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800">
                <a:latin typeface="Rockwell" pitchFamily="18" charset="0"/>
              </a:rPr>
              <a:t>…doprava…</a:t>
            </a:r>
          </a:p>
        </p:txBody>
      </p:sp>
      <p:pic>
        <p:nvPicPr>
          <p:cNvPr id="16389" name="Picture 2" descr="C:\Users\baudyš\AppData\Local\Microsoft\Windows\Temporary Internet Files\Content.IE5\OFZNDV5K\MC900440389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9475" y="1341438"/>
            <a:ext cx="2195513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3" descr="C:\Users\baudyš\AppData\Local\Microsoft\Windows\Temporary Internet Files\Content.IE5\MDL4DZMN\MC900441736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3463925"/>
            <a:ext cx="20161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4" descr="C:\Users\baudyš\AppData\Local\Microsoft\Windows\Temporary Internet Files\Content.IE5\4AZ0HYIR\MC900440390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3644900"/>
            <a:ext cx="2193925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5" descr="C:\Users\baudyš\AppData\Local\Microsoft\Windows\Temporary Internet Files\Content.IE5\OFZNDV5K\MC900028383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92725" y="2636838"/>
            <a:ext cx="2087563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6" descr="C:\Users\baudyš\AppData\Local\Microsoft\Windows\Temporary Internet Files\Content.IE5\OFZNDV5K\MC90031123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92500" y="3933825"/>
            <a:ext cx="1825625" cy="136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98F39E-2FDC-448F-895F-FDCB4A77FC65}" type="slidenum">
              <a:rPr lang="cs-CZ"/>
              <a:pPr>
                <a:defRPr/>
              </a:pPr>
              <a:t>4</a:t>
            </a:fld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692275" y="3789363"/>
          <a:ext cx="6096000" cy="2595562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A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U 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T</a:t>
                      </a:r>
                      <a:endParaRPr lang="cs-CZ" b="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O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M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O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B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I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L</a:t>
                      </a:r>
                      <a:endParaRPr lang="cs-CZ" b="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rowSpan="2"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3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496" name="TextovéPole 3"/>
          <p:cNvSpPr txBox="1">
            <a:spLocks noChangeArrowheads="1"/>
          </p:cNvSpPr>
          <p:nvPr/>
        </p:nvSpPr>
        <p:spPr bwMode="auto">
          <a:xfrm>
            <a:off x="539750" y="260350"/>
            <a:ext cx="51768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1. Nejrozšířenější dopravní prostředek?</a:t>
            </a:r>
          </a:p>
        </p:txBody>
      </p:sp>
      <p:sp>
        <p:nvSpPr>
          <p:cNvPr id="17497" name="TextovéPole 4"/>
          <p:cNvSpPr txBox="1">
            <a:spLocks noChangeArrowheads="1"/>
          </p:cNvSpPr>
          <p:nvPr/>
        </p:nvSpPr>
        <p:spPr bwMode="auto">
          <a:xfrm>
            <a:off x="1692275" y="692150"/>
            <a:ext cx="40306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2. Podzemní železniční dráha?</a:t>
            </a:r>
          </a:p>
        </p:txBody>
      </p:sp>
      <p:sp>
        <p:nvSpPr>
          <p:cNvPr id="17498" name="TextovéPole 5"/>
          <p:cNvSpPr txBox="1">
            <a:spLocks noChangeArrowheads="1"/>
          </p:cNvSpPr>
          <p:nvPr/>
        </p:nvSpPr>
        <p:spPr bwMode="auto">
          <a:xfrm>
            <a:off x="207963" y="1052513"/>
            <a:ext cx="79549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3. Jak se nazývala předchůdkyně motorové a elektrické </a:t>
            </a:r>
          </a:p>
          <a:p>
            <a:r>
              <a:rPr lang="cs-CZ" sz="2400">
                <a:latin typeface="Rockwell" pitchFamily="18" charset="0"/>
              </a:rPr>
              <a:t>    lokomotivy?</a:t>
            </a:r>
          </a:p>
        </p:txBody>
      </p:sp>
      <p:sp>
        <p:nvSpPr>
          <p:cNvPr id="17499" name="TextovéPole 6"/>
          <p:cNvSpPr txBox="1">
            <a:spLocks noChangeArrowheads="1"/>
          </p:cNvSpPr>
          <p:nvPr/>
        </p:nvSpPr>
        <p:spPr bwMode="auto">
          <a:xfrm>
            <a:off x="2411413" y="1700213"/>
            <a:ext cx="60912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4. Zkratka pro městskou hromadnou dopravu.</a:t>
            </a:r>
          </a:p>
        </p:txBody>
      </p:sp>
      <p:sp>
        <p:nvSpPr>
          <p:cNvPr id="17500" name="TextovéPole 7"/>
          <p:cNvSpPr txBox="1">
            <a:spLocks noChangeArrowheads="1"/>
          </p:cNvSpPr>
          <p:nvPr/>
        </p:nvSpPr>
        <p:spPr bwMode="auto">
          <a:xfrm>
            <a:off x="1042988" y="2205038"/>
            <a:ext cx="7185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5.Na horách se v zimě k dopravě používají lyžařské….?</a:t>
            </a:r>
          </a:p>
        </p:txBody>
      </p:sp>
      <p:sp>
        <p:nvSpPr>
          <p:cNvPr id="17501" name="TextovéPole 8"/>
          <p:cNvSpPr txBox="1">
            <a:spLocks noChangeArrowheads="1"/>
          </p:cNvSpPr>
          <p:nvPr/>
        </p:nvSpPr>
        <p:spPr bwMode="auto">
          <a:xfrm>
            <a:off x="1547813" y="2708275"/>
            <a:ext cx="54038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6. Ve kterém českém městě jezdí metro?</a:t>
            </a:r>
          </a:p>
        </p:txBody>
      </p:sp>
      <p:sp>
        <p:nvSpPr>
          <p:cNvPr id="17502" name="TextovéPole 9"/>
          <p:cNvSpPr txBox="1">
            <a:spLocks noChangeArrowheads="1"/>
          </p:cNvSpPr>
          <p:nvPr/>
        </p:nvSpPr>
        <p:spPr bwMode="auto">
          <a:xfrm>
            <a:off x="3563938" y="3141663"/>
            <a:ext cx="42656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7. Co říká tato dopravní značka?</a:t>
            </a:r>
          </a:p>
        </p:txBody>
      </p:sp>
      <p:sp>
        <p:nvSpPr>
          <p:cNvPr id="12" name="Elipsa 11"/>
          <p:cNvSpPr/>
          <p:nvPr/>
        </p:nvSpPr>
        <p:spPr>
          <a:xfrm>
            <a:off x="7812088" y="6021388"/>
            <a:ext cx="431800" cy="409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7</a:t>
            </a:r>
            <a:endParaRPr lang="cs-CZ" sz="2400" dirty="0"/>
          </a:p>
        </p:txBody>
      </p:sp>
      <p:sp>
        <p:nvSpPr>
          <p:cNvPr id="13" name="Elipsa 12"/>
          <p:cNvSpPr/>
          <p:nvPr/>
        </p:nvSpPr>
        <p:spPr>
          <a:xfrm>
            <a:off x="1763713" y="5661025"/>
            <a:ext cx="431800" cy="4111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6</a:t>
            </a:r>
            <a:endParaRPr lang="cs-CZ" sz="2400" dirty="0"/>
          </a:p>
        </p:txBody>
      </p:sp>
      <p:sp>
        <p:nvSpPr>
          <p:cNvPr id="14" name="Elipsa 13"/>
          <p:cNvSpPr/>
          <p:nvPr/>
        </p:nvSpPr>
        <p:spPr>
          <a:xfrm>
            <a:off x="5867400" y="5300663"/>
            <a:ext cx="433388" cy="4111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5</a:t>
            </a:r>
            <a:endParaRPr lang="cs-CZ" sz="2400" dirty="0"/>
          </a:p>
        </p:txBody>
      </p:sp>
      <p:sp>
        <p:nvSpPr>
          <p:cNvPr id="15" name="Elipsa 14"/>
          <p:cNvSpPr/>
          <p:nvPr/>
        </p:nvSpPr>
        <p:spPr>
          <a:xfrm>
            <a:off x="2627313" y="4941888"/>
            <a:ext cx="431800" cy="409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4</a:t>
            </a:r>
            <a:endParaRPr lang="cs-CZ" sz="2400" dirty="0"/>
          </a:p>
        </p:txBody>
      </p:sp>
      <p:sp>
        <p:nvSpPr>
          <p:cNvPr id="16" name="Elipsa 15"/>
          <p:cNvSpPr/>
          <p:nvPr/>
        </p:nvSpPr>
        <p:spPr>
          <a:xfrm>
            <a:off x="1116013" y="4508500"/>
            <a:ext cx="431800" cy="4111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3</a:t>
            </a:r>
            <a:endParaRPr lang="cs-CZ" sz="2400" dirty="0"/>
          </a:p>
        </p:txBody>
      </p:sp>
      <p:sp>
        <p:nvSpPr>
          <p:cNvPr id="17" name="Elipsa 16"/>
          <p:cNvSpPr/>
          <p:nvPr/>
        </p:nvSpPr>
        <p:spPr>
          <a:xfrm>
            <a:off x="4356100" y="4149725"/>
            <a:ext cx="431800" cy="409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2</a:t>
            </a:r>
            <a:endParaRPr lang="cs-CZ" sz="2400" dirty="0"/>
          </a:p>
        </p:txBody>
      </p:sp>
      <p:sp>
        <p:nvSpPr>
          <p:cNvPr id="18" name="Elipsa 17"/>
          <p:cNvSpPr/>
          <p:nvPr/>
        </p:nvSpPr>
        <p:spPr>
          <a:xfrm>
            <a:off x="1116013" y="3789363"/>
            <a:ext cx="431800" cy="409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</a:t>
            </a:r>
            <a:endParaRPr lang="cs-CZ" sz="2400" dirty="0"/>
          </a:p>
        </p:txBody>
      </p:sp>
      <p:pic>
        <p:nvPicPr>
          <p:cNvPr id="17510" name="Picture 2" descr="Dej Znamení Zp&amp;uring;sobem, Výnos Znamení, Silni&amp;ccaron;ní Znamení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56550" y="2997200"/>
            <a:ext cx="863600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7cípá hvězda 46"/>
          <p:cNvSpPr/>
          <p:nvPr/>
        </p:nvSpPr>
        <p:spPr>
          <a:xfrm>
            <a:off x="7308850" y="6027738"/>
            <a:ext cx="287338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8" name="7cípá hvězda 47"/>
          <p:cNvSpPr/>
          <p:nvPr/>
        </p:nvSpPr>
        <p:spPr>
          <a:xfrm>
            <a:off x="4787900" y="3771900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9" name="7cípá hvězda 48"/>
          <p:cNvSpPr/>
          <p:nvPr/>
        </p:nvSpPr>
        <p:spPr>
          <a:xfrm>
            <a:off x="2300288" y="3789363"/>
            <a:ext cx="287337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0" name="7cípá hvězda 49"/>
          <p:cNvSpPr/>
          <p:nvPr/>
        </p:nvSpPr>
        <p:spPr>
          <a:xfrm>
            <a:off x="4287838" y="3800475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1" name="7cípá hvězda 50"/>
          <p:cNvSpPr/>
          <p:nvPr/>
        </p:nvSpPr>
        <p:spPr>
          <a:xfrm>
            <a:off x="3775075" y="3760788"/>
            <a:ext cx="288925" cy="347662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2" name="7cípá hvězda 51"/>
          <p:cNvSpPr/>
          <p:nvPr/>
        </p:nvSpPr>
        <p:spPr>
          <a:xfrm>
            <a:off x="3203575" y="3783013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3" name="7cípá hvězda 52"/>
          <p:cNvSpPr/>
          <p:nvPr/>
        </p:nvSpPr>
        <p:spPr>
          <a:xfrm>
            <a:off x="2695575" y="3786188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4" name="7cípá hvězda 53"/>
          <p:cNvSpPr/>
          <p:nvPr/>
        </p:nvSpPr>
        <p:spPr>
          <a:xfrm>
            <a:off x="3746500" y="4919663"/>
            <a:ext cx="287338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5" name="7cípá hvězda 54"/>
          <p:cNvSpPr/>
          <p:nvPr/>
        </p:nvSpPr>
        <p:spPr>
          <a:xfrm>
            <a:off x="6300788" y="3819525"/>
            <a:ext cx="287337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6" name="7cípá hvězda 55"/>
          <p:cNvSpPr/>
          <p:nvPr/>
        </p:nvSpPr>
        <p:spPr>
          <a:xfrm>
            <a:off x="5762625" y="3819525"/>
            <a:ext cx="287338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7" name="7cípá hvězda 56"/>
          <p:cNvSpPr/>
          <p:nvPr/>
        </p:nvSpPr>
        <p:spPr>
          <a:xfrm>
            <a:off x="5283200" y="3760788"/>
            <a:ext cx="288925" cy="347662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8" name="7cípá hvězda 57"/>
          <p:cNvSpPr/>
          <p:nvPr/>
        </p:nvSpPr>
        <p:spPr>
          <a:xfrm>
            <a:off x="3779838" y="4179888"/>
            <a:ext cx="287337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9" name="7cípá hvězda 58"/>
          <p:cNvSpPr/>
          <p:nvPr/>
        </p:nvSpPr>
        <p:spPr>
          <a:xfrm>
            <a:off x="3203575" y="4194175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0" name="7cípá hvězda 59"/>
          <p:cNvSpPr/>
          <p:nvPr/>
        </p:nvSpPr>
        <p:spPr>
          <a:xfrm>
            <a:off x="2695575" y="4157663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1" name="7cípá hvězda 60"/>
          <p:cNvSpPr/>
          <p:nvPr/>
        </p:nvSpPr>
        <p:spPr>
          <a:xfrm>
            <a:off x="2195513" y="4149725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2" name="7cípá hvězda 61"/>
          <p:cNvSpPr/>
          <p:nvPr/>
        </p:nvSpPr>
        <p:spPr>
          <a:xfrm>
            <a:off x="1712913" y="4143375"/>
            <a:ext cx="287337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3" name="7cípá hvězda 62"/>
          <p:cNvSpPr/>
          <p:nvPr/>
        </p:nvSpPr>
        <p:spPr>
          <a:xfrm>
            <a:off x="3228975" y="4919663"/>
            <a:ext cx="287338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4" name="7cípá hvězda 63"/>
          <p:cNvSpPr/>
          <p:nvPr/>
        </p:nvSpPr>
        <p:spPr>
          <a:xfrm>
            <a:off x="4787900" y="4540250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5" name="7cípá hvězda 64"/>
          <p:cNvSpPr/>
          <p:nvPr/>
        </p:nvSpPr>
        <p:spPr>
          <a:xfrm>
            <a:off x="4249738" y="4543425"/>
            <a:ext cx="287337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6" name="7cípá hvězda 65"/>
          <p:cNvSpPr/>
          <p:nvPr/>
        </p:nvSpPr>
        <p:spPr>
          <a:xfrm>
            <a:off x="3708400" y="4540250"/>
            <a:ext cx="287338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7" name="7cípá hvězda 66"/>
          <p:cNvSpPr/>
          <p:nvPr/>
        </p:nvSpPr>
        <p:spPr>
          <a:xfrm>
            <a:off x="3228975" y="4529138"/>
            <a:ext cx="287338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8" name="7cípá hvězda 67"/>
          <p:cNvSpPr/>
          <p:nvPr/>
        </p:nvSpPr>
        <p:spPr>
          <a:xfrm>
            <a:off x="2700338" y="4540250"/>
            <a:ext cx="287337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9" name="7cípá hvězda 68"/>
          <p:cNvSpPr/>
          <p:nvPr/>
        </p:nvSpPr>
        <p:spPr>
          <a:xfrm>
            <a:off x="3203575" y="5637213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0" name="7cípá hvězda 69"/>
          <p:cNvSpPr/>
          <p:nvPr/>
        </p:nvSpPr>
        <p:spPr>
          <a:xfrm>
            <a:off x="2760663" y="5637213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1" name="7cípá hvězda 70"/>
          <p:cNvSpPr/>
          <p:nvPr/>
        </p:nvSpPr>
        <p:spPr>
          <a:xfrm>
            <a:off x="2198688" y="5610225"/>
            <a:ext cx="287337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2" name="7cípá hvězda 71"/>
          <p:cNvSpPr/>
          <p:nvPr/>
        </p:nvSpPr>
        <p:spPr>
          <a:xfrm>
            <a:off x="5243513" y="5260975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3" name="7cípá hvězda 72"/>
          <p:cNvSpPr/>
          <p:nvPr/>
        </p:nvSpPr>
        <p:spPr>
          <a:xfrm>
            <a:off x="4787900" y="5241925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4" name="7cípá hvězda 73"/>
          <p:cNvSpPr/>
          <p:nvPr/>
        </p:nvSpPr>
        <p:spPr>
          <a:xfrm>
            <a:off x="4287838" y="5275263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5" name="7cípá hvězda 74"/>
          <p:cNvSpPr/>
          <p:nvPr/>
        </p:nvSpPr>
        <p:spPr>
          <a:xfrm>
            <a:off x="3775075" y="5278438"/>
            <a:ext cx="288925" cy="347662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6" name="7cípá hvězda 75"/>
          <p:cNvSpPr/>
          <p:nvPr/>
        </p:nvSpPr>
        <p:spPr>
          <a:xfrm>
            <a:off x="3236913" y="5287963"/>
            <a:ext cx="287337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7" name="7cípá hvězda 76"/>
          <p:cNvSpPr/>
          <p:nvPr/>
        </p:nvSpPr>
        <p:spPr>
          <a:xfrm>
            <a:off x="4287838" y="4892675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8" name="7cípá hvězda 77"/>
          <p:cNvSpPr/>
          <p:nvPr/>
        </p:nvSpPr>
        <p:spPr>
          <a:xfrm>
            <a:off x="6300788" y="6010275"/>
            <a:ext cx="287337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9" name="7cípá hvězda 78"/>
          <p:cNvSpPr/>
          <p:nvPr/>
        </p:nvSpPr>
        <p:spPr>
          <a:xfrm>
            <a:off x="5795963" y="6027738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0" name="7cípá hvězda 79"/>
          <p:cNvSpPr/>
          <p:nvPr/>
        </p:nvSpPr>
        <p:spPr>
          <a:xfrm>
            <a:off x="5283200" y="6021388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1" name="7cípá hvězda 80"/>
          <p:cNvSpPr/>
          <p:nvPr/>
        </p:nvSpPr>
        <p:spPr>
          <a:xfrm>
            <a:off x="4732338" y="6013450"/>
            <a:ext cx="287337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2" name="7cípá hvězda 81"/>
          <p:cNvSpPr/>
          <p:nvPr/>
        </p:nvSpPr>
        <p:spPr>
          <a:xfrm>
            <a:off x="4284663" y="5980113"/>
            <a:ext cx="287337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3" name="7cípá hvězda 82"/>
          <p:cNvSpPr/>
          <p:nvPr/>
        </p:nvSpPr>
        <p:spPr>
          <a:xfrm>
            <a:off x="3746500" y="5994400"/>
            <a:ext cx="287338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4" name="7cípá hvězda 83"/>
          <p:cNvSpPr/>
          <p:nvPr/>
        </p:nvSpPr>
        <p:spPr>
          <a:xfrm>
            <a:off x="3213100" y="5981700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5" name="7cípá hvězda 84"/>
          <p:cNvSpPr/>
          <p:nvPr/>
        </p:nvSpPr>
        <p:spPr>
          <a:xfrm>
            <a:off x="2695575" y="5986463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6" name="7cípá hvězda 85"/>
          <p:cNvSpPr/>
          <p:nvPr/>
        </p:nvSpPr>
        <p:spPr>
          <a:xfrm>
            <a:off x="2198688" y="6021388"/>
            <a:ext cx="287337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7" name="7cípá hvězda 86"/>
          <p:cNvSpPr/>
          <p:nvPr/>
        </p:nvSpPr>
        <p:spPr>
          <a:xfrm>
            <a:off x="4211638" y="5661025"/>
            <a:ext cx="288925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8" name="7cípá hvězda 87"/>
          <p:cNvSpPr/>
          <p:nvPr/>
        </p:nvSpPr>
        <p:spPr>
          <a:xfrm>
            <a:off x="3779838" y="5661025"/>
            <a:ext cx="287337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9" name="7cípá hvězda 88"/>
          <p:cNvSpPr/>
          <p:nvPr/>
        </p:nvSpPr>
        <p:spPr>
          <a:xfrm>
            <a:off x="6731000" y="6021388"/>
            <a:ext cx="287338" cy="349250"/>
          </a:xfrm>
          <a:prstGeom prst="star7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554" name="TextovéPole 10"/>
          <p:cNvSpPr txBox="1">
            <a:spLocks noChangeArrowheads="1"/>
          </p:cNvSpPr>
          <p:nvPr/>
        </p:nvSpPr>
        <p:spPr bwMode="auto">
          <a:xfrm>
            <a:off x="8388350" y="3421063"/>
            <a:ext cx="231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Rockwell" pitchFamily="18" charset="0"/>
              </a:rPr>
              <a:t>1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>
                      <p:stCondLst>
                        <p:cond delay="0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FC0D77-5173-449E-93A2-A6C02B31D08E}" type="slidenum">
              <a:rPr lang="cs-CZ"/>
              <a:pPr>
                <a:defRPr/>
              </a:pPr>
              <a:t>5</a:t>
            </a:fld>
            <a:endParaRPr lang="cs-CZ"/>
          </a:p>
        </p:txBody>
      </p:sp>
      <p:sp>
        <p:nvSpPr>
          <p:cNvPr id="18434" name="TextovéPole 2"/>
          <p:cNvSpPr txBox="1">
            <a:spLocks noChangeArrowheads="1"/>
          </p:cNvSpPr>
          <p:nvPr/>
        </p:nvSpPr>
        <p:spPr bwMode="auto">
          <a:xfrm>
            <a:off x="4176713" y="661988"/>
            <a:ext cx="21129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Rockwell" pitchFamily="18" charset="0"/>
              </a:rPr>
              <a:t>Tramvaj?</a:t>
            </a:r>
          </a:p>
        </p:txBody>
      </p:sp>
      <p:pic>
        <p:nvPicPr>
          <p:cNvPr id="18435" name="Picture 2" descr="C:\Users\str\AppData\Local\Microsoft\Windows\Temporary Internet Files\Content.IE5\ZLR30FX4\MC90043440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3925" y="328613"/>
            <a:ext cx="1112838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3" descr="C:\Users\str\AppData\Local\Microsoft\Windows\Temporary Internet Files\Content.IE5\LBE1GSEJ\MC90035945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44488"/>
            <a:ext cx="1601787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Výbuch 2 3"/>
          <p:cNvSpPr/>
          <p:nvPr/>
        </p:nvSpPr>
        <p:spPr>
          <a:xfrm>
            <a:off x="6875463" y="2789238"/>
            <a:ext cx="2160587" cy="923925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ne</a:t>
            </a:r>
            <a:endParaRPr lang="cs-CZ" sz="2400" dirty="0"/>
          </a:p>
        </p:txBody>
      </p:sp>
      <p:sp>
        <p:nvSpPr>
          <p:cNvPr id="7" name="Výbuch 2 6"/>
          <p:cNvSpPr/>
          <p:nvPr/>
        </p:nvSpPr>
        <p:spPr>
          <a:xfrm>
            <a:off x="5675313" y="2252663"/>
            <a:ext cx="2016125" cy="111125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ano</a:t>
            </a:r>
            <a:endParaRPr lang="cs-CZ" sz="2400" dirty="0"/>
          </a:p>
        </p:txBody>
      </p:sp>
      <p:sp>
        <p:nvSpPr>
          <p:cNvPr id="8" name="Výbuch 2 7"/>
          <p:cNvSpPr/>
          <p:nvPr/>
        </p:nvSpPr>
        <p:spPr>
          <a:xfrm rot="685848">
            <a:off x="2479675" y="4083050"/>
            <a:ext cx="3994150" cy="252095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V Brně, v </a:t>
            </a:r>
            <a:r>
              <a:rPr lang="cs-CZ" sz="2400" dirty="0"/>
              <a:t>P</a:t>
            </a:r>
            <a:r>
              <a:rPr lang="cs-CZ" sz="2400" dirty="0"/>
              <a:t>raze, Ostravě</a:t>
            </a:r>
            <a:endParaRPr lang="cs-CZ" sz="2400" dirty="0"/>
          </a:p>
        </p:txBody>
      </p:sp>
      <p:sp>
        <p:nvSpPr>
          <p:cNvPr id="9" name="Výbuch 2 8"/>
          <p:cNvSpPr/>
          <p:nvPr/>
        </p:nvSpPr>
        <p:spPr>
          <a:xfrm rot="20768130">
            <a:off x="-115888" y="3659188"/>
            <a:ext cx="4344988" cy="2867025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Ve Dvoře Králové </a:t>
            </a:r>
            <a:r>
              <a:rPr lang="cs-CZ" sz="2400" dirty="0" err="1"/>
              <a:t>n.L.</a:t>
            </a:r>
            <a:r>
              <a:rPr lang="cs-CZ" sz="2400" dirty="0"/>
              <a:t>,  Trutnově, Jičíně</a:t>
            </a:r>
            <a:endParaRPr lang="cs-CZ" sz="2400" dirty="0"/>
          </a:p>
        </p:txBody>
      </p:sp>
      <p:sp>
        <p:nvSpPr>
          <p:cNvPr id="10" name="Výbuch 2 9"/>
          <p:cNvSpPr/>
          <p:nvPr/>
        </p:nvSpPr>
        <p:spPr>
          <a:xfrm rot="21024349">
            <a:off x="2555875" y="2173288"/>
            <a:ext cx="3240088" cy="140493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 silnici</a:t>
            </a:r>
            <a:endParaRPr lang="cs-CZ" sz="2400" dirty="0"/>
          </a:p>
        </p:txBody>
      </p:sp>
      <p:sp>
        <p:nvSpPr>
          <p:cNvPr id="11" name="Výbuch 2 10"/>
          <p:cNvSpPr/>
          <p:nvPr/>
        </p:nvSpPr>
        <p:spPr>
          <a:xfrm rot="1194546">
            <a:off x="-74613" y="2173288"/>
            <a:ext cx="3600451" cy="159226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kolejích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03450" y="1943100"/>
            <a:ext cx="186372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Jezdí po…?</a:t>
            </a:r>
            <a:endParaRPr lang="cs-CZ" sz="2400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444" name="Obdélník 11"/>
          <p:cNvSpPr>
            <a:spLocks noChangeArrowheads="1"/>
          </p:cNvSpPr>
          <p:nvPr/>
        </p:nvSpPr>
        <p:spPr bwMode="auto">
          <a:xfrm>
            <a:off x="2555875" y="3860800"/>
            <a:ext cx="29987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CF6868"/>
                </a:solidFill>
                <a:latin typeface="Rockwell" pitchFamily="18" charset="0"/>
              </a:rPr>
              <a:t>Můžeme ji potkat?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864225" y="1771650"/>
            <a:ext cx="2816225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Je součástí MHD?</a:t>
            </a:r>
            <a:endParaRPr lang="cs-CZ" sz="2400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" grpId="0" animBg="1"/>
      <p:bldP spid="8" grpId="0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1AEDB2-A115-4508-9181-00EACF6A1594}" type="slidenum">
              <a:rPr lang="cs-CZ"/>
              <a:pPr>
                <a:defRPr/>
              </a:pPr>
              <a:t>6</a:t>
            </a:fld>
            <a:endParaRPr lang="cs-CZ"/>
          </a:p>
        </p:txBody>
      </p:sp>
      <p:sp>
        <p:nvSpPr>
          <p:cNvPr id="19458" name="TextovéPole 2"/>
          <p:cNvSpPr txBox="1">
            <a:spLocks noChangeArrowheads="1"/>
          </p:cNvSpPr>
          <p:nvPr/>
        </p:nvSpPr>
        <p:spPr bwMode="auto">
          <a:xfrm>
            <a:off x="250825" y="358775"/>
            <a:ext cx="53609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Rockwell" pitchFamily="18" charset="0"/>
              </a:rPr>
              <a:t>Splavné řeky pro nákladní lodě jsou Labe a Vltava</a:t>
            </a:r>
            <a:r>
              <a:rPr lang="cs-CZ">
                <a:latin typeface="Rockwell" pitchFamily="18" charset="0"/>
              </a:rPr>
              <a:t>.</a:t>
            </a:r>
          </a:p>
        </p:txBody>
      </p:sp>
      <p:sp>
        <p:nvSpPr>
          <p:cNvPr id="4" name="Obdélník 3"/>
          <p:cNvSpPr/>
          <p:nvPr/>
        </p:nvSpPr>
        <p:spPr>
          <a:xfrm flipH="1">
            <a:off x="7885113" y="434975"/>
            <a:ext cx="760412" cy="679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ne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 flipH="1">
            <a:off x="6950075" y="454025"/>
            <a:ext cx="792163" cy="679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ano</a:t>
            </a:r>
            <a:endParaRPr lang="cs-CZ" sz="2400" dirty="0"/>
          </a:p>
        </p:txBody>
      </p:sp>
      <p:sp>
        <p:nvSpPr>
          <p:cNvPr id="19461" name="TextovéPole 5"/>
          <p:cNvSpPr txBox="1">
            <a:spLocks noChangeArrowheads="1"/>
          </p:cNvSpPr>
          <p:nvPr/>
        </p:nvSpPr>
        <p:spPr bwMode="auto">
          <a:xfrm>
            <a:off x="250825" y="1438275"/>
            <a:ext cx="51577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Základem dopravy v ČR jsou železnice.</a:t>
            </a:r>
          </a:p>
        </p:txBody>
      </p:sp>
      <p:sp>
        <p:nvSpPr>
          <p:cNvPr id="8" name="Obdélník 7"/>
          <p:cNvSpPr/>
          <p:nvPr/>
        </p:nvSpPr>
        <p:spPr>
          <a:xfrm flipH="1">
            <a:off x="6940550" y="5394325"/>
            <a:ext cx="792163" cy="6778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ano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 flipH="1">
            <a:off x="6940550" y="4514850"/>
            <a:ext cx="792163" cy="679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ano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 flipH="1">
            <a:off x="6992938" y="3573463"/>
            <a:ext cx="792162" cy="679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ano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 flipH="1">
            <a:off x="6940550" y="2154238"/>
            <a:ext cx="792163" cy="679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ano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 flipH="1">
            <a:off x="6950075" y="1328738"/>
            <a:ext cx="792163" cy="679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ano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 flipH="1">
            <a:off x="7885113" y="1328738"/>
            <a:ext cx="760412" cy="679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ne</a:t>
            </a:r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 flipH="1">
            <a:off x="7994650" y="5376863"/>
            <a:ext cx="760413" cy="679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ne</a:t>
            </a:r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 flipH="1">
            <a:off x="7931150" y="4514850"/>
            <a:ext cx="760413" cy="679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ne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 flipH="1">
            <a:off x="7931150" y="3573463"/>
            <a:ext cx="760413" cy="679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ne</a:t>
            </a:r>
            <a:endParaRPr lang="cs-CZ" sz="2400" dirty="0"/>
          </a:p>
        </p:txBody>
      </p:sp>
      <p:sp>
        <p:nvSpPr>
          <p:cNvPr id="18" name="Obdélník 17"/>
          <p:cNvSpPr/>
          <p:nvPr/>
        </p:nvSpPr>
        <p:spPr>
          <a:xfrm flipH="1">
            <a:off x="7885113" y="2154238"/>
            <a:ext cx="760412" cy="679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ne</a:t>
            </a:r>
            <a:endParaRPr lang="cs-CZ" sz="2400" dirty="0"/>
          </a:p>
        </p:txBody>
      </p:sp>
      <p:pic>
        <p:nvPicPr>
          <p:cNvPr id="19472" name="Picture 2" descr="Znamení, Silniční Znamení, Dopravní Znač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287588"/>
            <a:ext cx="973138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3" name="TextovéPole 19"/>
          <p:cNvSpPr txBox="1">
            <a:spLocks noChangeArrowheads="1"/>
          </p:cNvSpPr>
          <p:nvPr/>
        </p:nvSpPr>
        <p:spPr bwMode="auto">
          <a:xfrm>
            <a:off x="930275" y="2371725"/>
            <a:ext cx="4206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Železniční přejezd se závorami.</a:t>
            </a:r>
          </a:p>
        </p:txBody>
      </p:sp>
      <p:sp>
        <p:nvSpPr>
          <p:cNvPr id="19474" name="TextovéPole 22"/>
          <p:cNvSpPr txBox="1">
            <a:spLocks noChangeArrowheads="1"/>
          </p:cNvSpPr>
          <p:nvPr/>
        </p:nvSpPr>
        <p:spPr bwMode="auto">
          <a:xfrm>
            <a:off x="328613" y="4622800"/>
            <a:ext cx="5937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Povolená rychlost jízdy ve vesnici je 70 km/h.</a:t>
            </a:r>
          </a:p>
        </p:txBody>
      </p:sp>
      <p:sp>
        <p:nvSpPr>
          <p:cNvPr id="19475" name="TextovéPole 23"/>
          <p:cNvSpPr txBox="1">
            <a:spLocks noChangeArrowheads="1"/>
          </p:cNvSpPr>
          <p:nvPr/>
        </p:nvSpPr>
        <p:spPr bwMode="auto">
          <a:xfrm>
            <a:off x="328613" y="5445125"/>
            <a:ext cx="47704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Vůz tažený koňmi smí jet po dálnici.</a:t>
            </a:r>
          </a:p>
        </p:txBody>
      </p:sp>
      <p:sp>
        <p:nvSpPr>
          <p:cNvPr id="19476" name="TextovéPole 24"/>
          <p:cNvSpPr txBox="1">
            <a:spLocks noChangeArrowheads="1"/>
          </p:cNvSpPr>
          <p:nvPr/>
        </p:nvSpPr>
        <p:spPr bwMode="auto">
          <a:xfrm>
            <a:off x="522288" y="3573463"/>
            <a:ext cx="57435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Největší mezinárodní letiště v ČR se nazývá</a:t>
            </a:r>
          </a:p>
          <a:p>
            <a:r>
              <a:rPr lang="cs-CZ" sz="2400">
                <a:latin typeface="Rockwell" pitchFamily="18" charset="0"/>
              </a:rPr>
              <a:t>letiště Václava Havla.</a:t>
            </a:r>
          </a:p>
        </p:txBody>
      </p:sp>
      <p:sp>
        <p:nvSpPr>
          <p:cNvPr id="19477" name="TextovéPole 25"/>
          <p:cNvSpPr txBox="1">
            <a:spLocks noChangeArrowheads="1"/>
          </p:cNvSpPr>
          <p:nvPr/>
        </p:nvSpPr>
        <p:spPr bwMode="auto">
          <a:xfrm>
            <a:off x="373063" y="2233613"/>
            <a:ext cx="292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Rockwell" pitchFamily="18" charset="0"/>
              </a:rPr>
              <a:t>2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1" grpId="1" animBg="1"/>
      <p:bldP spid="12" grpId="0" animBg="1"/>
      <p:bldP spid="13" grpId="0" animBg="1"/>
      <p:bldP spid="13" grpId="1" animBg="1"/>
      <p:bldP spid="15" grpId="0" animBg="1"/>
      <p:bldP spid="16" grpId="0" animBg="1"/>
      <p:bldP spid="17" grpId="0" animBg="1"/>
      <p:bldP spid="17" grpId="1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8AFDBB-66BA-4DA2-BB19-F0FA559A141B}" type="slidenum">
              <a:rPr lang="cs-CZ"/>
              <a:pPr>
                <a:defRPr/>
              </a:pPr>
              <a:t>7</a:t>
            </a:fld>
            <a:endParaRPr lang="cs-CZ"/>
          </a:p>
        </p:txBody>
      </p:sp>
      <p:pic>
        <p:nvPicPr>
          <p:cNvPr id="20482" name="Picture 3" descr="C:\Users\baudyš\AppData\Local\Microsoft\Windows\Temporary Internet Files\Content.IE5\MDL4DZMN\MC90041126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549275"/>
            <a:ext cx="1674812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051050" y="549275"/>
            <a:ext cx="2012950" cy="460375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Zákaz vjezdu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979613" y="1484313"/>
            <a:ext cx="1739900" cy="461962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Zákaz stání</a:t>
            </a:r>
          </a:p>
        </p:txBody>
      </p:sp>
      <p:pic>
        <p:nvPicPr>
          <p:cNvPr id="20485" name="Picture 4" descr="C:\Users\baudyš\AppData\Local\Microsoft\Windows\Temporary Internet Files\Content.IE5\4AZ0HYIR\MC90043202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492375"/>
            <a:ext cx="1417637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2124075" y="3500438"/>
            <a:ext cx="3025775" cy="4619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Přechod pro chodce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95513" y="2492375"/>
            <a:ext cx="2135187" cy="4619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Pozor, chodci!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20488" name="TextovéPole 11"/>
          <p:cNvSpPr txBox="1">
            <a:spLocks noChangeArrowheads="1"/>
          </p:cNvSpPr>
          <p:nvPr/>
        </p:nvSpPr>
        <p:spPr bwMode="auto">
          <a:xfrm>
            <a:off x="5148263" y="333375"/>
            <a:ext cx="3095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Rockwell" pitchFamily="18" charset="0"/>
              </a:rPr>
              <a:t>3</a:t>
            </a:r>
          </a:p>
        </p:txBody>
      </p:sp>
      <p:pic>
        <p:nvPicPr>
          <p:cNvPr id="20489" name="Picture 9" descr="Pruh, Bicyle, Cyklistika, Znamení, Silni&amp;ccaron;ní Znamení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67175" y="549275"/>
            <a:ext cx="1728788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5724525" y="404813"/>
            <a:ext cx="2830513" cy="46196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Stezka pro cyklisty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156325" y="1412875"/>
            <a:ext cx="2052638" cy="46196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Cyklisto, stůj!</a:t>
            </a:r>
            <a:endParaRPr lang="cs-CZ" sz="2400" dirty="0">
              <a:latin typeface="+mn-lt"/>
              <a:cs typeface="+mn-cs"/>
            </a:endParaRPr>
          </a:p>
        </p:txBody>
      </p:sp>
      <p:pic>
        <p:nvPicPr>
          <p:cNvPr id="20492" name="Picture 11" descr="Zákaz Parkování, Dopravní Zna&amp;ccaron;ka, Znamení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4724400"/>
            <a:ext cx="1774825" cy="177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3" name="TextovéPole 16"/>
          <p:cNvSpPr txBox="1">
            <a:spLocks noChangeArrowheads="1"/>
          </p:cNvSpPr>
          <p:nvPr/>
        </p:nvSpPr>
        <p:spPr bwMode="auto">
          <a:xfrm>
            <a:off x="611188" y="4652963"/>
            <a:ext cx="3095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Rockwell" pitchFamily="18" charset="0"/>
              </a:rPr>
              <a:t>4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2268538" y="4581525"/>
            <a:ext cx="1738312" cy="461963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Zákaz stání</a:t>
            </a: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2268538" y="6021388"/>
            <a:ext cx="2368550" cy="461962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Zákaz zastavení</a:t>
            </a:r>
          </a:p>
        </p:txBody>
      </p:sp>
      <p:pic>
        <p:nvPicPr>
          <p:cNvPr id="20496" name="Picture 13" descr="Dopravní Zna&amp;ccaron;ka, Štít, Provoz, Silnice, Ulice Podepsat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84888" y="2781300"/>
            <a:ext cx="215900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7" name="TextovéPole 20"/>
          <p:cNvSpPr txBox="1">
            <a:spLocks noChangeArrowheads="1"/>
          </p:cNvSpPr>
          <p:nvPr/>
        </p:nvSpPr>
        <p:spPr bwMode="auto">
          <a:xfrm>
            <a:off x="7596188" y="2997200"/>
            <a:ext cx="3095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Rockwell" pitchFamily="18" charset="0"/>
              </a:rPr>
              <a:t>5</a:t>
            </a: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4932363" y="4868863"/>
            <a:ext cx="2082800" cy="4619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Hlavní silnice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6588125" y="5516563"/>
            <a:ext cx="2324100" cy="4619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Rockwell" pitchFamily="18" charset="0"/>
              </a:rPr>
              <a:t>Vedlejší silnice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6" grpId="2" animBg="1"/>
      <p:bldP spid="6" grpId="3" animBg="1"/>
      <p:bldP spid="8" grpId="0" animBg="1"/>
      <p:bldP spid="9" grpId="0" animBg="1"/>
      <p:bldP spid="9" grpId="1" animBg="1"/>
      <p:bldP spid="14" grpId="0" animBg="1"/>
      <p:bldP spid="15" grpId="0" animBg="1"/>
      <p:bldP spid="15" grpId="1" animBg="1"/>
      <p:bldP spid="18" grpId="0" animBg="1"/>
      <p:bldP spid="19" grpId="0" animBg="1"/>
      <p:bldP spid="19" grpId="1" animBg="1"/>
      <p:bldP spid="19" grpId="2" animBg="1"/>
      <p:bldP spid="22" grpId="0" animBg="1"/>
      <p:bldP spid="23" grpId="0" animBg="1"/>
      <p:bldP spid="2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Použité zdroje</a:t>
            </a:r>
            <a:endParaRPr lang="cs-CZ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2565400"/>
            <a:ext cx="8064500" cy="39592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1400" i="1" u="sng" smtClean="0"/>
              <a:t>Použitá literatura:</a:t>
            </a:r>
          </a:p>
          <a:p>
            <a:pPr>
              <a:lnSpc>
                <a:spcPct val="80000"/>
              </a:lnSpc>
            </a:pPr>
            <a:endParaRPr lang="cs-CZ" sz="1400" smtClean="0"/>
          </a:p>
          <a:p>
            <a:pPr>
              <a:lnSpc>
                <a:spcPct val="80000"/>
              </a:lnSpc>
            </a:pPr>
            <a:r>
              <a:rPr lang="cs-CZ" sz="1400" i="1" u="sng" smtClean="0"/>
              <a:t>Internetové odkazy: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cs-CZ" sz="1400" smtClean="0"/>
              <a:t>Obr. 1 OPENCLIPS. </a:t>
            </a:r>
            <a:r>
              <a:rPr lang="cs-CZ" sz="1400" i="1" smtClean="0"/>
              <a:t>www.pixabay.com</a:t>
            </a:r>
            <a:r>
              <a:rPr lang="cs-CZ" sz="1400" smtClean="0"/>
              <a:t> [online]. [cit. 15.1.2014]. Dostupný na WWW: </a:t>
            </a:r>
            <a:r>
              <a:rPr lang="cs-CZ" sz="1400" smtClean="0">
                <a:hlinkClick r:id="rId2"/>
              </a:rPr>
              <a:t>http://pixabay.com/cs/dej-znamen%C3%AD-zp%C5%AFsobem-v%C3%BDnos-znamen%C3%AD-160200/</a:t>
            </a:r>
            <a:endParaRPr lang="cs-CZ" sz="1400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cs-CZ" sz="1400" smtClean="0"/>
              <a:t>Obr. 2 OPENCLIPS. </a:t>
            </a:r>
            <a:r>
              <a:rPr lang="cs-CZ" sz="1400" i="1" smtClean="0"/>
              <a:t>pixabay.com</a:t>
            </a:r>
            <a:r>
              <a:rPr lang="cs-CZ" sz="1400" smtClean="0"/>
              <a:t> [online]. [cit. 16.1.2014]. Dostupný na WWW: http://pixabay.com/cs/znamen%C3%AD-silni%C4%8Dn%C3%AD-znamen%C3%AD-160658/  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cs-CZ" sz="1400" smtClean="0"/>
              <a:t>Obr. 3 OPENCLIPS. </a:t>
            </a:r>
            <a:r>
              <a:rPr lang="cs-CZ" sz="1400" i="1" smtClean="0"/>
              <a:t>www.pixabay.com</a:t>
            </a:r>
            <a:r>
              <a:rPr lang="cs-CZ" sz="1400" smtClean="0"/>
              <a:t> [online]. [cit. 19.1.2014]. Dostupný na WWW: http://pixabay.com/cs/pruh-bicyle-cyklistika-znamen%C3%AD-160714/ 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cs-CZ" sz="1400" smtClean="0"/>
              <a:t>Obr. 4 OPENCLIPS. </a:t>
            </a:r>
            <a:r>
              <a:rPr lang="cs-CZ" sz="1400" i="1" smtClean="0"/>
              <a:t>www.pixabay.com</a:t>
            </a:r>
            <a:r>
              <a:rPr lang="cs-CZ" sz="1400" smtClean="0"/>
              <a:t> [online]. [cit. 19.1.2014]. Dostupný na WWW: http://pixabay.com/cs/z%C3%A1kaz-parkov%C3%A1n%C3%AD-dopravn%C3%AD-zna%C4%8Dka-160693/ 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cs-CZ" sz="1400" smtClean="0"/>
              <a:t>Obr. 5 </a:t>
            </a:r>
            <a:r>
              <a:rPr lang="en-US" sz="1400" smtClean="0"/>
              <a:t>ROADRUNNER. </a:t>
            </a:r>
            <a:r>
              <a:rPr lang="en-US" sz="1400" i="1" smtClean="0"/>
              <a:t>www.pixabay.com</a:t>
            </a:r>
            <a:r>
              <a:rPr lang="en-US" sz="1400" smtClean="0"/>
              <a:t> [online]. [cit. 19.1.2014]. Dostupný na WWW: http://pixabay.com/cs/dopravn%C3%AD-zna%C4%8Dka-%C5%A1t%C3%ADt-provoz-silnice-6708/ </a:t>
            </a:r>
            <a:endParaRPr lang="cs-CZ" sz="1400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cs-CZ" sz="1400" i="1" u="sng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cs-CZ" sz="1400" i="1" u="sng" smtClean="0"/>
          </a:p>
          <a:p>
            <a:pPr>
              <a:lnSpc>
                <a:spcPct val="80000"/>
              </a:lnSpc>
              <a:buClr>
                <a:srgbClr val="31B6FD"/>
              </a:buClr>
            </a:pPr>
            <a:r>
              <a:rPr lang="cs-CZ" sz="1400" i="1" u="sng" smtClean="0">
                <a:solidFill>
                  <a:srgbClr val="073E87"/>
                </a:solidFill>
              </a:rPr>
              <a:t>Jiné zdroje:</a:t>
            </a:r>
          </a:p>
          <a:p>
            <a:pPr>
              <a:lnSpc>
                <a:spcPct val="80000"/>
              </a:lnSpc>
              <a:buClr>
                <a:srgbClr val="31B6FD"/>
              </a:buClr>
            </a:pPr>
            <a:r>
              <a:rPr lang="cs-CZ" sz="1400" i="1" u="sng" smtClean="0"/>
              <a:t>Galerie </a:t>
            </a:r>
            <a:r>
              <a:rPr lang="cs-CZ" sz="1400" i="1" u="sng" smtClean="0">
                <a:latin typeface="Arial" charset="0"/>
              </a:rPr>
              <a:t>www.office.microsoft.com</a:t>
            </a:r>
          </a:p>
          <a:p>
            <a:pPr>
              <a:lnSpc>
                <a:spcPct val="80000"/>
              </a:lnSpc>
              <a:buClr>
                <a:srgbClr val="31B6FD"/>
              </a:buClr>
            </a:pPr>
            <a:endParaRPr lang="cs-CZ" sz="2000" i="1" u="sng" smtClean="0">
              <a:solidFill>
                <a:srgbClr val="073E87"/>
              </a:solidFill>
            </a:endParaRPr>
          </a:p>
          <a:p>
            <a:pPr>
              <a:lnSpc>
                <a:spcPct val="80000"/>
              </a:lnSpc>
              <a:buClr>
                <a:srgbClr val="31B6FD"/>
              </a:buClr>
            </a:pPr>
            <a:endParaRPr lang="cs-CZ" sz="2000" i="1" u="sng" smtClean="0">
              <a:solidFill>
                <a:srgbClr val="073E87"/>
              </a:solidFill>
            </a:endParaRPr>
          </a:p>
          <a:p>
            <a:pPr>
              <a:lnSpc>
                <a:spcPct val="80000"/>
              </a:lnSpc>
              <a:buClr>
                <a:srgbClr val="31B6FD"/>
              </a:buClr>
            </a:pPr>
            <a:endParaRPr lang="cs-CZ" sz="2000" i="1" u="sng" smtClean="0">
              <a:solidFill>
                <a:srgbClr val="073E87"/>
              </a:solidFill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cs-CZ" sz="130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6E26F7-E6B9-4583-BAFA-ACC9BB0B485A}" type="slidenum">
              <a:rPr lang="cs-CZ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1197</TotalTime>
  <Words>379</Words>
  <Application>Microsoft Office PowerPoint</Application>
  <PresentationFormat>On-screen Show (4:3)</PresentationFormat>
  <Paragraphs>133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11</vt:i4>
      </vt:variant>
      <vt:variant>
        <vt:lpstr>Nadpisy snímků</vt:lpstr>
      </vt:variant>
      <vt:variant>
        <vt:i4>8</vt:i4>
      </vt:variant>
    </vt:vector>
  </HeadingPairs>
  <TitlesOfParts>
    <vt:vector size="23" baseType="lpstr">
      <vt:lpstr>Rockwell</vt:lpstr>
      <vt:lpstr>Arial</vt:lpstr>
      <vt:lpstr>Wingdings 2</vt:lpstr>
      <vt:lpstr>Calibri</vt:lpstr>
      <vt:lpstr>Lití písma</vt:lpstr>
      <vt:lpstr>Lití písma</vt:lpstr>
      <vt:lpstr>Lití písma</vt:lpstr>
      <vt:lpstr>Lití písma</vt:lpstr>
      <vt:lpstr>Lití písma</vt:lpstr>
      <vt:lpstr>Lití písma</vt:lpstr>
      <vt:lpstr>Lití písma</vt:lpstr>
      <vt:lpstr>Lití písma</vt:lpstr>
      <vt:lpstr>Lití písma</vt:lpstr>
      <vt:lpstr>Lití písma</vt:lpstr>
      <vt:lpstr>Lití písma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120</cp:revision>
  <dcterms:created xsi:type="dcterms:W3CDTF">2013-05-10T12:01:16Z</dcterms:created>
  <dcterms:modified xsi:type="dcterms:W3CDTF">2014-02-15T20:45:27Z</dcterms:modified>
</cp:coreProperties>
</file>