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67" r:id="rId4"/>
    <p:sldId id="268" r:id="rId5"/>
    <p:sldId id="270" r:id="rId6"/>
    <p:sldId id="271" r:id="rId7"/>
    <p:sldId id="272" r:id="rId8"/>
    <p:sldId id="274" r:id="rId9"/>
    <p:sldId id="273" r:id="rId10"/>
    <p:sldId id="275" r:id="rId11"/>
    <p:sldId id="276" r:id="rId12"/>
    <p:sldId id="264" r:id="rId13"/>
    <p:sldId id="265" r:id="rId14"/>
    <p:sldId id="266" r:id="rId15"/>
    <p:sldId id="263" r:id="rId16"/>
    <p:sldId id="277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sady:ČR- dopravní výchova(doprava)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err="1" smtClean="0"/>
            <a:t>Autor:Mgr</a:t>
          </a:r>
          <a:r>
            <a:rPr lang="cs-CZ" sz="2000" b="1" dirty="0" smtClean="0"/>
            <a:t>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leden/2014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/>
            <a:t>Autor:Mgr</a:t>
          </a:r>
          <a:r>
            <a:rPr lang="cs-CZ" sz="2000" b="1" kern="1200" dirty="0" smtClean="0"/>
            <a:t>. Jana Strejčková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leden/2014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sady:ČR- dopravní výchova(doprava)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6.png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12" Type="http://schemas.openxmlformats.org/officeDocument/2006/relationships/image" Target="../media/image5.wmf"/><Relationship Id="rId17" Type="http://schemas.openxmlformats.org/officeDocument/2006/relationships/image" Target="../media/image30.png"/><Relationship Id="rId2" Type="http://schemas.openxmlformats.org/officeDocument/2006/relationships/image" Target="../media/image16.wmf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11" Type="http://schemas.openxmlformats.org/officeDocument/2006/relationships/image" Target="../media/image25.wmf"/><Relationship Id="rId5" Type="http://schemas.openxmlformats.org/officeDocument/2006/relationships/image" Target="../media/image19.wmf"/><Relationship Id="rId15" Type="http://schemas.openxmlformats.org/officeDocument/2006/relationships/image" Target="../media/image28.png"/><Relationship Id="rId10" Type="http://schemas.openxmlformats.org/officeDocument/2006/relationships/image" Target="../media/image24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Relationship Id="rId1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z%C3%A1kaz-zastaven%C3%AD-dopravn%C3%AD-zna%C4%8Dka-160697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368585041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484784"/>
            <a:ext cx="7848872" cy="468052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*Materiál slouží k procvičení dopravní výchovy, zároveň jako    příprava pro Průkaz malého cyklisty.</a:t>
            </a:r>
          </a:p>
          <a:p>
            <a:pPr marL="0" indent="0">
              <a:buNone/>
            </a:pPr>
            <a:r>
              <a:rPr lang="cs-CZ" dirty="0" smtClean="0"/>
              <a:t>*Materiál je určen pro žáky 4. ročníku, možné i pro 5</a:t>
            </a:r>
            <a:r>
              <a:rPr lang="cs-CZ" dirty="0" smtClean="0"/>
              <a:t>. ročník</a:t>
            </a:r>
            <a:r>
              <a:rPr lang="cs-CZ" dirty="0" smtClean="0"/>
              <a:t>, je určen k interaktivní výuce.</a:t>
            </a:r>
          </a:p>
          <a:p>
            <a:pPr marL="0" indent="0">
              <a:buNone/>
            </a:pPr>
            <a:r>
              <a:rPr lang="cs-CZ" dirty="0" smtClean="0"/>
              <a:t>*Časová dotace: 20 – 30 minut</a:t>
            </a:r>
          </a:p>
          <a:p>
            <a:pPr marL="0" indent="0">
              <a:buNone/>
            </a:pPr>
            <a:r>
              <a:rPr lang="cs-CZ" dirty="0" smtClean="0"/>
              <a:t>*Děti pracují ve skupinách (možné i pro jednotlivce). Nejdříve projdou žáci s vyučujícím všechny otázky, jejichž odpovědi zapisují ve skupince na papír. Po zodpovězení všech otázek si skupinky mezi sebou vymění list s odpověďmi a vzájemně postupně opraví.</a:t>
            </a:r>
          </a:p>
          <a:p>
            <a:pPr marL="0" indent="0">
              <a:buNone/>
            </a:pPr>
            <a:r>
              <a:rPr lang="cs-CZ" dirty="0" smtClean="0"/>
              <a:t>*Správné odpovědi-vždy jeden z žák z dané skupiny ověří pravdivost odpovědi při kliknutí na odpověď. </a:t>
            </a:r>
            <a:r>
              <a:rPr lang="cs-CZ" dirty="0" smtClean="0"/>
              <a:t>Ta, </a:t>
            </a:r>
            <a:r>
              <a:rPr lang="cs-CZ" dirty="0" smtClean="0"/>
              <a:t>pokud je </a:t>
            </a:r>
            <a:r>
              <a:rPr lang="cs-CZ" dirty="0" smtClean="0"/>
              <a:t>správná, </a:t>
            </a:r>
            <a:r>
              <a:rPr lang="cs-CZ" dirty="0" smtClean="0"/>
              <a:t>objeví se veselý </a:t>
            </a:r>
            <a:r>
              <a:rPr lang="cs-CZ" dirty="0" err="1" smtClean="0"/>
              <a:t>smajlík</a:t>
            </a:r>
            <a:r>
              <a:rPr lang="cs-CZ" dirty="0" smtClean="0"/>
              <a:t> a odpověď se zvýrazní. Pokud je </a:t>
            </a:r>
            <a:r>
              <a:rPr lang="cs-CZ" dirty="0" smtClean="0"/>
              <a:t>odpověď, špatná </a:t>
            </a:r>
            <a:r>
              <a:rPr lang="cs-CZ" dirty="0" smtClean="0"/>
              <a:t>písmo zšedne a objeví se </a:t>
            </a:r>
            <a:r>
              <a:rPr lang="cs-CZ" dirty="0" err="1" smtClean="0"/>
              <a:t>smajlík</a:t>
            </a:r>
            <a:r>
              <a:rPr lang="cs-CZ" dirty="0" smtClean="0"/>
              <a:t> „posměváček“. Poslední snímek-procvičení znalosti dopravních značek-kliknutím na značku se DZ </a:t>
            </a:r>
            <a:r>
              <a:rPr lang="cs-CZ" dirty="0" smtClean="0"/>
              <a:t>rozpohybuje </a:t>
            </a:r>
            <a:r>
              <a:rPr lang="cs-CZ" dirty="0" smtClean="0"/>
              <a:t>a projede-žáci musí poznat, určit danou značku.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 flipH="1">
            <a:off x="2123728" y="548680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Při přechodu přes přechod musím?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348880"/>
            <a:ext cx="6603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*Musím se podívat </a:t>
            </a:r>
            <a:r>
              <a:rPr lang="cs-CZ" sz="2400" dirty="0" smtClean="0"/>
              <a:t>vlevo, </a:t>
            </a:r>
            <a:r>
              <a:rPr lang="cs-CZ" sz="2400" dirty="0" smtClean="0"/>
              <a:t>zda nejede nějaké auto.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861048"/>
            <a:ext cx="6808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*Nemusím se rozhlédnout, jdu </a:t>
            </a:r>
            <a:r>
              <a:rPr lang="cs-CZ" sz="2400" dirty="0" smtClean="0"/>
              <a:t>přece </a:t>
            </a:r>
            <a:r>
              <a:rPr lang="cs-CZ" sz="2400" dirty="0" smtClean="0"/>
              <a:t>přes přechod.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517232"/>
            <a:ext cx="5142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*Musím se rozhlédnout na obě strany.</a:t>
            </a:r>
            <a:endParaRPr lang="cs-CZ" sz="2400" dirty="0"/>
          </a:p>
        </p:txBody>
      </p:sp>
      <p:pic>
        <p:nvPicPr>
          <p:cNvPr id="1026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2132856"/>
            <a:ext cx="1251151" cy="904999"/>
          </a:xfrm>
          <a:prstGeom prst="rect">
            <a:avLst/>
          </a:prstGeom>
          <a:noFill/>
        </p:spPr>
      </p:pic>
      <p:pic>
        <p:nvPicPr>
          <p:cNvPr id="8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3645024"/>
            <a:ext cx="1251151" cy="904999"/>
          </a:xfrm>
          <a:prstGeom prst="rect">
            <a:avLst/>
          </a:prstGeom>
          <a:noFill/>
        </p:spPr>
      </p:pic>
      <p:pic>
        <p:nvPicPr>
          <p:cNvPr id="1027" name="Picture 3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37835" y="5085184"/>
            <a:ext cx="1224136" cy="1003495"/>
          </a:xfrm>
          <a:prstGeom prst="rect">
            <a:avLst/>
          </a:prstGeom>
          <a:noFill/>
        </p:spPr>
      </p:pic>
      <p:pic>
        <p:nvPicPr>
          <p:cNvPr id="1028" name="Picture 4" descr="C:\Users\baudyš\AppData\Local\Microsoft\Windows\Temporary Internet Files\Content.IE5\OFZNDV5K\MC9004320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04664"/>
            <a:ext cx="1475656" cy="14756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27784" y="620688"/>
            <a:ext cx="3959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Jaká má být tvoje přilba?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060848"/>
            <a:ext cx="43885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*Velká, moje, prasklá, rozepnutá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429000"/>
            <a:ext cx="5184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*Akorát, půjčená, zalepená, rozepnutá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373216"/>
            <a:ext cx="4895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*Moje, akorát, nepoškozená, přesná</a:t>
            </a:r>
            <a:endParaRPr lang="cs-CZ" sz="2400" dirty="0"/>
          </a:p>
        </p:txBody>
      </p:sp>
      <p:pic>
        <p:nvPicPr>
          <p:cNvPr id="2050" name="Picture 2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8450" y="4941168"/>
            <a:ext cx="1368152" cy="1121553"/>
          </a:xfrm>
          <a:prstGeom prst="rect">
            <a:avLst/>
          </a:prstGeom>
          <a:noFill/>
        </p:spPr>
      </p:pic>
      <p:pic>
        <p:nvPicPr>
          <p:cNvPr id="2051" name="Picture 3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68244" y="3212976"/>
            <a:ext cx="1528564" cy="1105661"/>
          </a:xfrm>
          <a:prstGeom prst="rect">
            <a:avLst/>
          </a:prstGeom>
          <a:noFill/>
        </p:spPr>
      </p:pic>
      <p:pic>
        <p:nvPicPr>
          <p:cNvPr id="9" name="Picture 3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68244" y="1628800"/>
            <a:ext cx="1528564" cy="1105661"/>
          </a:xfrm>
          <a:prstGeom prst="rect">
            <a:avLst/>
          </a:prstGeom>
          <a:noFill/>
        </p:spPr>
      </p:pic>
      <p:pic>
        <p:nvPicPr>
          <p:cNvPr id="2052" name="Picture 4" descr="C:\Users\baudyš\AppData\Local\Microsoft\Windows\Temporary Internet Files\Content.IE5\OFZNDV5K\MC9003564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32656"/>
            <a:ext cx="1801368" cy="17977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692696"/>
            <a:ext cx="3433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Cyklista jede na kole?</a:t>
            </a:r>
            <a:endParaRPr lang="cs-CZ" sz="2800" b="1" dirty="0"/>
          </a:p>
        </p:txBody>
      </p:sp>
      <p:pic>
        <p:nvPicPr>
          <p:cNvPr id="4098" name="Picture 2" descr="C:\Users\baudyš\AppData\Local\Microsoft\Windows\Temporary Internet Files\Content.IE5\4AZ0HYIR\MM91000114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990600" cy="13411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7584" y="2132856"/>
            <a:ext cx="16001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*Kde chce.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717032"/>
            <a:ext cx="3741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*Při pravém okraji vozovky.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229200"/>
            <a:ext cx="35397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*Při levém okraji vozovky.</a:t>
            </a:r>
            <a:endParaRPr lang="cs-CZ" sz="2400" dirty="0"/>
          </a:p>
        </p:txBody>
      </p:sp>
      <p:pic>
        <p:nvPicPr>
          <p:cNvPr id="8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916832"/>
            <a:ext cx="1384548" cy="1001490"/>
          </a:xfrm>
          <a:prstGeom prst="rect">
            <a:avLst/>
          </a:prstGeom>
          <a:noFill/>
        </p:spPr>
      </p:pic>
      <p:pic>
        <p:nvPicPr>
          <p:cNvPr id="9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869160"/>
            <a:ext cx="1384548" cy="1001490"/>
          </a:xfrm>
          <a:prstGeom prst="rect">
            <a:avLst/>
          </a:prstGeom>
          <a:noFill/>
        </p:spPr>
      </p:pic>
      <p:pic>
        <p:nvPicPr>
          <p:cNvPr id="10" name="Picture 3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18448" y="3284984"/>
            <a:ext cx="1492052" cy="122312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620688"/>
            <a:ext cx="4248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 jízdě na kole se cyklista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348880"/>
            <a:ext cx="2348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</a:t>
            </a:r>
            <a:r>
              <a:rPr lang="cs-CZ" sz="2400" dirty="0" smtClean="0"/>
              <a:t>Dívá, </a:t>
            </a:r>
            <a:r>
              <a:rPr lang="cs-CZ" sz="2400" dirty="0" smtClean="0"/>
              <a:t>kam chce.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789040"/>
            <a:ext cx="36391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*Dívá jen přímo před sebe.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301208"/>
            <a:ext cx="33570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*Dívá na všechny strany.</a:t>
            </a:r>
            <a:endParaRPr lang="cs-CZ" sz="2400" dirty="0"/>
          </a:p>
        </p:txBody>
      </p:sp>
      <p:pic>
        <p:nvPicPr>
          <p:cNvPr id="7" name="Picture 3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06380" y="5085184"/>
            <a:ext cx="1492052" cy="1223121"/>
          </a:xfrm>
          <a:prstGeom prst="rect">
            <a:avLst/>
          </a:prstGeom>
          <a:noFill/>
        </p:spPr>
      </p:pic>
      <p:pic>
        <p:nvPicPr>
          <p:cNvPr id="9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60132" y="2204864"/>
            <a:ext cx="1384548" cy="1001490"/>
          </a:xfrm>
          <a:prstGeom prst="rect">
            <a:avLst/>
          </a:prstGeom>
          <a:noFill/>
        </p:spPr>
      </p:pic>
      <p:pic>
        <p:nvPicPr>
          <p:cNvPr id="10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60132" y="3573016"/>
            <a:ext cx="1384548" cy="1001490"/>
          </a:xfrm>
          <a:prstGeom prst="rect">
            <a:avLst/>
          </a:prstGeom>
          <a:noFill/>
        </p:spPr>
      </p:pic>
      <p:pic>
        <p:nvPicPr>
          <p:cNvPr id="9218" name="Picture 2" descr="C:\Users\baudyš\AppData\Local\Microsoft\Windows\Temporary Internet Files\Content.IE5\OFZNDV5K\MC9003787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476672"/>
            <a:ext cx="1825142" cy="12344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548680"/>
            <a:ext cx="26949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Zřetelnou jízdou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9629" y="4854351"/>
            <a:ext cx="35044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*Jezdí jen </a:t>
            </a:r>
            <a:r>
              <a:rPr lang="cs-CZ" sz="2400" dirty="0" smtClean="0"/>
              <a:t>dospělí </a:t>
            </a:r>
            <a:r>
              <a:rPr lang="cs-CZ" sz="2400" dirty="0" smtClean="0"/>
              <a:t>cyklisté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501008"/>
            <a:ext cx="4071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*Se rozumí jízda podle značek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359132"/>
            <a:ext cx="6660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*Cyklista dává jasně najevo, co v příští chvíli udělá.</a:t>
            </a:r>
            <a:endParaRPr lang="cs-CZ" sz="2400" dirty="0"/>
          </a:p>
        </p:txBody>
      </p:sp>
      <p:pic>
        <p:nvPicPr>
          <p:cNvPr id="7" name="Picture 3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10536" y="1305271"/>
            <a:ext cx="1492052" cy="1223121"/>
          </a:xfrm>
          <a:prstGeom prst="rect">
            <a:avLst/>
          </a:prstGeom>
          <a:noFill/>
        </p:spPr>
      </p:pic>
      <p:pic>
        <p:nvPicPr>
          <p:cNvPr id="8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5084439"/>
            <a:ext cx="1384548" cy="1001490"/>
          </a:xfrm>
          <a:prstGeom prst="rect">
            <a:avLst/>
          </a:prstGeom>
          <a:noFill/>
        </p:spPr>
      </p:pic>
      <p:pic>
        <p:nvPicPr>
          <p:cNvPr id="9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8040" y="3212976"/>
            <a:ext cx="1384548" cy="1001490"/>
          </a:xfrm>
          <a:prstGeom prst="rect">
            <a:avLst/>
          </a:prstGeom>
          <a:noFill/>
        </p:spPr>
      </p:pic>
      <p:pic>
        <p:nvPicPr>
          <p:cNvPr id="10242" name="Picture 2" descr="C:\Users\baudyš\AppData\Local\Microsoft\Windows\Temporary Internet Files\Content.IE5\4AZ0HYIR\MM90028369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916832"/>
            <a:ext cx="1495028" cy="166114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620688"/>
            <a:ext cx="5697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 chůzi po </a:t>
            </a:r>
            <a:r>
              <a:rPr lang="cs-CZ" sz="2800" b="1" dirty="0" smtClean="0"/>
              <a:t>silnici, </a:t>
            </a:r>
            <a:r>
              <a:rPr lang="cs-CZ" sz="2800" b="1" dirty="0" smtClean="0"/>
              <a:t>kde není chodník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564904"/>
            <a:ext cx="48013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*Jdu vždy  po levém okraji vozovky.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005064"/>
            <a:ext cx="49359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*Jdu vždy po pravém okraji vozovky.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445224"/>
            <a:ext cx="5444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*Můžu jít po levé i pravé straně vozovky.</a:t>
            </a:r>
            <a:endParaRPr lang="cs-CZ" sz="2400" dirty="0"/>
          </a:p>
        </p:txBody>
      </p:sp>
      <p:pic>
        <p:nvPicPr>
          <p:cNvPr id="7" name="Picture 5" descr="C:\Users\baudyš\AppData\Local\Microsoft\Windows\Temporary Internet Files\Content.IE5\TCCF7NND\MC9003969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452067" cy="1937614"/>
          </a:xfrm>
          <a:prstGeom prst="rect">
            <a:avLst/>
          </a:prstGeom>
          <a:noFill/>
        </p:spPr>
      </p:pic>
      <p:pic>
        <p:nvPicPr>
          <p:cNvPr id="8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8020" y="2348880"/>
            <a:ext cx="1384548" cy="1001490"/>
          </a:xfrm>
          <a:prstGeom prst="rect">
            <a:avLst/>
          </a:prstGeom>
          <a:noFill/>
        </p:spPr>
      </p:pic>
      <p:pic>
        <p:nvPicPr>
          <p:cNvPr id="9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8020" y="5085184"/>
            <a:ext cx="1384548" cy="1001490"/>
          </a:xfrm>
          <a:prstGeom prst="rect">
            <a:avLst/>
          </a:prstGeom>
          <a:noFill/>
        </p:spPr>
      </p:pic>
      <p:pic>
        <p:nvPicPr>
          <p:cNvPr id="10" name="Picture 3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84268" y="3645024"/>
            <a:ext cx="1492052" cy="122312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0466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Za tmy a snížené viditelnosti musím mít k povinné výbavě ještě?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060848"/>
            <a:ext cx="559480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*vpředu nebo vzadu bílé světlo a na sobě </a:t>
            </a:r>
          </a:p>
          <a:p>
            <a:r>
              <a:rPr lang="cs-CZ" sz="2400" dirty="0" smtClean="0"/>
              <a:t>   reflexní doplňky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3429000"/>
            <a:ext cx="71287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*vpředu červené a vzadu bílé světlo a na sobě</a:t>
            </a:r>
          </a:p>
          <a:p>
            <a:r>
              <a:rPr lang="cs-CZ" sz="2400" dirty="0" smtClean="0"/>
              <a:t>   reflexní doplňky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755645"/>
            <a:ext cx="548579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*vpředu bílé a vzadu červené světlo a na </a:t>
            </a:r>
          </a:p>
          <a:p>
            <a:r>
              <a:rPr lang="cs-CZ" sz="2400" dirty="0" smtClean="0"/>
              <a:t>   sobě  </a:t>
            </a:r>
            <a:r>
              <a:rPr lang="cs-CZ" sz="2400" dirty="0" smtClean="0"/>
              <a:t>reflexní </a:t>
            </a:r>
            <a:r>
              <a:rPr lang="cs-CZ" sz="2400" dirty="0" smtClean="0"/>
              <a:t>doplňky</a:t>
            </a:r>
          </a:p>
          <a:p>
            <a:endParaRPr lang="cs-CZ" dirty="0"/>
          </a:p>
        </p:txBody>
      </p:sp>
      <p:pic>
        <p:nvPicPr>
          <p:cNvPr id="10" name="Picture 3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56276" y="4653136"/>
            <a:ext cx="1492052" cy="1223121"/>
          </a:xfrm>
          <a:prstGeom prst="rect">
            <a:avLst/>
          </a:prstGeom>
          <a:noFill/>
        </p:spPr>
      </p:pic>
      <p:pic>
        <p:nvPicPr>
          <p:cNvPr id="11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10028" y="1916832"/>
            <a:ext cx="1384548" cy="1001490"/>
          </a:xfrm>
          <a:prstGeom prst="rect">
            <a:avLst/>
          </a:prstGeom>
          <a:noFill/>
        </p:spPr>
      </p:pic>
      <p:pic>
        <p:nvPicPr>
          <p:cNvPr id="12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10028" y="3140968"/>
            <a:ext cx="1384548" cy="10014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3265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Když na semaforu svítí zelený panáček, tak…</a:t>
            </a:r>
            <a:endParaRPr lang="cs-CZ" sz="2800" b="1" dirty="0"/>
          </a:p>
        </p:txBody>
      </p:sp>
      <p:pic>
        <p:nvPicPr>
          <p:cNvPr id="28675" name="Picture 3" descr="C:\Users\baudyš\AppData\Local\Microsoft\Windows\Temporary Internet Files\Content.IE5\TCCF7NND\MM90031575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404664"/>
            <a:ext cx="739140" cy="10515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7544" y="3284984"/>
            <a:ext cx="1859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*Musím stát.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484784"/>
            <a:ext cx="36904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*Můžu přejít přes přechod.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509120"/>
            <a:ext cx="55322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*Musím </a:t>
            </a:r>
            <a:r>
              <a:rPr lang="cs-CZ" sz="2400" dirty="0" smtClean="0"/>
              <a:t>počkat, </a:t>
            </a:r>
            <a:r>
              <a:rPr lang="cs-CZ" sz="2400" dirty="0" smtClean="0"/>
              <a:t>až se rozsvítí žlutá barva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9" name="Picture 3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20172" y="1412776"/>
            <a:ext cx="1492052" cy="1223121"/>
          </a:xfrm>
          <a:prstGeom prst="rect">
            <a:avLst/>
          </a:prstGeom>
          <a:noFill/>
        </p:spPr>
      </p:pic>
      <p:pic>
        <p:nvPicPr>
          <p:cNvPr id="10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73924" y="2996952"/>
            <a:ext cx="1384548" cy="1001490"/>
          </a:xfrm>
          <a:prstGeom prst="rect">
            <a:avLst/>
          </a:prstGeom>
          <a:noFill/>
        </p:spPr>
      </p:pic>
      <p:pic>
        <p:nvPicPr>
          <p:cNvPr id="11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73924" y="4293096"/>
            <a:ext cx="1384548" cy="10014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467544" y="692696"/>
            <a:ext cx="787427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Jestliže mám v dohledu přechod pro chodce,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484784"/>
            <a:ext cx="4963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*nemusím ho použít, když nic nejede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852936"/>
            <a:ext cx="5665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*musím ho použít, jestliže je v mém směru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005064"/>
            <a:ext cx="39604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*musím ho použít</a:t>
            </a:r>
          </a:p>
          <a:p>
            <a:endParaRPr lang="cs-CZ" dirty="0"/>
          </a:p>
        </p:txBody>
      </p:sp>
      <p:pic>
        <p:nvPicPr>
          <p:cNvPr id="8" name="Picture 3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8204" y="3789040"/>
            <a:ext cx="1492052" cy="1223121"/>
          </a:xfrm>
          <a:prstGeom prst="rect">
            <a:avLst/>
          </a:prstGeom>
          <a:noFill/>
        </p:spPr>
      </p:pic>
      <p:pic>
        <p:nvPicPr>
          <p:cNvPr id="9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61956" y="1268760"/>
            <a:ext cx="1384548" cy="1001490"/>
          </a:xfrm>
          <a:prstGeom prst="rect">
            <a:avLst/>
          </a:prstGeom>
          <a:noFill/>
        </p:spPr>
      </p:pic>
      <p:pic>
        <p:nvPicPr>
          <p:cNvPr id="10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61956" y="2564904"/>
            <a:ext cx="1384548" cy="10014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04664"/>
            <a:ext cx="79415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Používat telefon při jízdě na kole smíme v případě?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323528" y="908720"/>
            <a:ext cx="3410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*Nikdy nesmíme.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420888"/>
            <a:ext cx="4913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*Můžeme, ale pouze na cyklostezce.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789040"/>
            <a:ext cx="4451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*Můžeme, když nás nikdo nevidí.</a:t>
            </a:r>
            <a:endParaRPr lang="cs-CZ" sz="2400" dirty="0"/>
          </a:p>
        </p:txBody>
      </p:sp>
      <p:pic>
        <p:nvPicPr>
          <p:cNvPr id="2050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36251" y="3429000"/>
            <a:ext cx="1656184" cy="1197973"/>
          </a:xfrm>
          <a:prstGeom prst="rect">
            <a:avLst/>
          </a:prstGeom>
          <a:noFill/>
        </p:spPr>
      </p:pic>
      <p:pic>
        <p:nvPicPr>
          <p:cNvPr id="8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36251" y="2204864"/>
            <a:ext cx="1656184" cy="1197973"/>
          </a:xfrm>
          <a:prstGeom prst="rect">
            <a:avLst/>
          </a:prstGeom>
          <a:noFill/>
        </p:spPr>
      </p:pic>
      <p:pic>
        <p:nvPicPr>
          <p:cNvPr id="2051" name="Picture 3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36196" y="836712"/>
            <a:ext cx="1656294" cy="1357759"/>
          </a:xfrm>
          <a:prstGeom prst="rect">
            <a:avLst/>
          </a:prstGeom>
          <a:noFill/>
        </p:spPr>
      </p:pic>
      <p:pic>
        <p:nvPicPr>
          <p:cNvPr id="6149" name="Picture 5" descr="C:\Users\baudyš\AppData\Local\Microsoft\Windows\Temporary Internet Files\Content.IE5\OFZNDV5K\MP9003852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564901"/>
            <a:ext cx="1637928" cy="229309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548680"/>
            <a:ext cx="56188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 kole můžu po silnici jezdit, když?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772816"/>
            <a:ext cx="35894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*Jsem v doprovodu osoby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starší 15 let.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068960"/>
            <a:ext cx="26388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*Je mi 10 let a více.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293096"/>
            <a:ext cx="20489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*Se mně chce.</a:t>
            </a:r>
            <a:endParaRPr lang="cs-CZ" sz="2400" dirty="0"/>
          </a:p>
        </p:txBody>
      </p:sp>
      <p:pic>
        <p:nvPicPr>
          <p:cNvPr id="3074" name="Picture 2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8164" y="2636912"/>
            <a:ext cx="1420044" cy="1164092"/>
          </a:xfrm>
          <a:prstGeom prst="rect">
            <a:avLst/>
          </a:prstGeom>
          <a:noFill/>
        </p:spPr>
      </p:pic>
      <p:pic>
        <p:nvPicPr>
          <p:cNvPr id="8" name="Picture 2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8164" y="1340768"/>
            <a:ext cx="1420044" cy="1164092"/>
          </a:xfrm>
          <a:prstGeom prst="rect">
            <a:avLst/>
          </a:prstGeom>
          <a:noFill/>
        </p:spPr>
      </p:pic>
      <p:pic>
        <p:nvPicPr>
          <p:cNvPr id="3075" name="Picture 3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66098" y="3861048"/>
            <a:ext cx="1584176" cy="1145887"/>
          </a:xfrm>
          <a:prstGeom prst="rect">
            <a:avLst/>
          </a:prstGeom>
          <a:noFill/>
        </p:spPr>
      </p:pic>
      <p:pic>
        <p:nvPicPr>
          <p:cNvPr id="7170" name="Picture 2" descr="C:\Users\baudyš\AppData\Local\Microsoft\Windows\Temporary Internet Files\Content.IE5\TCCF7NND\MM90039571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60648"/>
            <a:ext cx="1605136" cy="136436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620688"/>
            <a:ext cx="5285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Přilbu při jízdě na kole používám?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284984"/>
            <a:ext cx="1034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*Vždy.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941168"/>
            <a:ext cx="44839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*Pokud jedu trasu delší než 3 km.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484784"/>
            <a:ext cx="3930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*Pouze pokud jedu po silnici.</a:t>
            </a:r>
            <a:endParaRPr lang="cs-CZ" sz="2400" dirty="0"/>
          </a:p>
        </p:txBody>
      </p:sp>
      <p:pic>
        <p:nvPicPr>
          <p:cNvPr id="9" name="Picture 2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10336" y="2996952"/>
            <a:ext cx="1420044" cy="1164092"/>
          </a:xfrm>
          <a:prstGeom prst="rect">
            <a:avLst/>
          </a:prstGeom>
          <a:noFill/>
        </p:spPr>
      </p:pic>
      <p:pic>
        <p:nvPicPr>
          <p:cNvPr id="4098" name="Picture 2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6076" y="4388337"/>
            <a:ext cx="1528564" cy="1105661"/>
          </a:xfrm>
          <a:prstGeom prst="rect">
            <a:avLst/>
          </a:prstGeom>
          <a:noFill/>
        </p:spPr>
      </p:pic>
      <p:pic>
        <p:nvPicPr>
          <p:cNvPr id="4099" name="Picture 3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45458" y="1340768"/>
            <a:ext cx="1549801" cy="1121023"/>
          </a:xfrm>
          <a:prstGeom prst="rect">
            <a:avLst/>
          </a:prstGeom>
          <a:noFill/>
        </p:spPr>
      </p:pic>
      <p:pic>
        <p:nvPicPr>
          <p:cNvPr id="8194" name="Picture 2" descr="C:\Users\baudyš\AppData\Local\Microsoft\Windows\Temporary Internet Files\Content.IE5\4AZ0HYIR\MC9003553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4725144"/>
            <a:ext cx="1355141" cy="180868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764704"/>
            <a:ext cx="30812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Silnici přecházíme?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420888"/>
            <a:ext cx="4772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*Kdekoliv nás napadne, je to jedno.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789040"/>
            <a:ext cx="3139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*Nejlépe po přechodu.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5229200"/>
            <a:ext cx="22701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*Před zatáčkou.</a:t>
            </a:r>
            <a:endParaRPr lang="cs-CZ" sz="2400" dirty="0"/>
          </a:p>
        </p:txBody>
      </p:sp>
      <p:pic>
        <p:nvPicPr>
          <p:cNvPr id="1030" name="Picture 6" descr="C:\Users\baudyš\AppData\Local\Microsoft\Windows\Temporary Internet Files\Content.IE5\MDL4DZMN\MC90043779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2318" y="3573016"/>
            <a:ext cx="1132012" cy="927975"/>
          </a:xfrm>
          <a:prstGeom prst="rect">
            <a:avLst/>
          </a:prstGeom>
          <a:noFill/>
        </p:spPr>
      </p:pic>
      <p:pic>
        <p:nvPicPr>
          <p:cNvPr id="1032" name="Picture 8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0252" y="2060848"/>
            <a:ext cx="1296144" cy="937544"/>
          </a:xfrm>
          <a:prstGeom prst="rect">
            <a:avLst/>
          </a:prstGeom>
          <a:noFill/>
        </p:spPr>
      </p:pic>
      <p:pic>
        <p:nvPicPr>
          <p:cNvPr id="14" name="Picture 8" descr="C:\Users\baudyš\AppData\Local\Microsoft\Windows\Temporary Internet Files\Content.IE5\4AZ0HYIR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0252" y="5085184"/>
            <a:ext cx="1296144" cy="937544"/>
          </a:xfrm>
          <a:prstGeom prst="rect">
            <a:avLst/>
          </a:prstGeom>
          <a:noFill/>
        </p:spPr>
      </p:pic>
      <p:pic>
        <p:nvPicPr>
          <p:cNvPr id="5122" name="Picture 2" descr="C:\Users\baudyš\AppData\Local\Microsoft\Windows\Temporary Internet Files\Content.IE5\MDL4DZMN\MP9004276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32656"/>
            <a:ext cx="2606486" cy="199559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31751" name="Picture 7" descr="C:\Users\baudyš\AppData\Local\Microsoft\Windows\Temporary Internet Files\Content.IE5\4AZ0HYIR\MC9001571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7385"/>
            <a:ext cx="9144000" cy="6857999"/>
          </a:xfrm>
          <a:prstGeom prst="rect">
            <a:avLst/>
          </a:prstGeom>
          <a:noFill/>
        </p:spPr>
      </p:pic>
      <p:pic>
        <p:nvPicPr>
          <p:cNvPr id="31752" name="Picture 8" descr="C:\Users\baudyš\AppData\Local\Microsoft\Windows\Temporary Internet Files\Content.IE5\OFZNDV5K\MC9004112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459432"/>
            <a:ext cx="1530960" cy="1450316"/>
          </a:xfrm>
          <a:prstGeom prst="rect">
            <a:avLst/>
          </a:prstGeom>
          <a:noFill/>
        </p:spPr>
      </p:pic>
      <p:pic>
        <p:nvPicPr>
          <p:cNvPr id="31753" name="Picture 9" descr="C:\Users\baudyš\AppData\Local\Microsoft\Windows\Temporary Internet Files\Content.IE5\MDL4DZMN\MC900411266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-387424"/>
            <a:ext cx="1827291" cy="1721668"/>
          </a:xfrm>
          <a:prstGeom prst="rect">
            <a:avLst/>
          </a:prstGeom>
          <a:noFill/>
        </p:spPr>
      </p:pic>
      <p:pic>
        <p:nvPicPr>
          <p:cNvPr id="31754" name="Picture 10" descr="C:\Users\baudyš\AppData\Local\Microsoft\Windows\Temporary Internet Files\Content.IE5\TCCF7NND\MC9004113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-387424"/>
            <a:ext cx="2145672" cy="1723176"/>
          </a:xfrm>
          <a:prstGeom prst="rect">
            <a:avLst/>
          </a:prstGeom>
          <a:noFill/>
        </p:spPr>
      </p:pic>
      <p:pic>
        <p:nvPicPr>
          <p:cNvPr id="31755" name="Picture 11" descr="C:\Users\baudyš\AppData\Local\Microsoft\Windows\Temporary Internet Files\Content.IE5\4AZ0HYIR\MC90041140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-868538"/>
            <a:ext cx="1800200" cy="1737075"/>
          </a:xfrm>
          <a:prstGeom prst="rect">
            <a:avLst/>
          </a:prstGeom>
          <a:noFill/>
        </p:spPr>
      </p:pic>
      <p:pic>
        <p:nvPicPr>
          <p:cNvPr id="31756" name="Picture 12" descr="C:\Users\baudyš\AppData\Local\Microsoft\Windows\Temporary Internet Files\Content.IE5\OFZNDV5K\MC90041141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-531440"/>
            <a:ext cx="1512168" cy="1716393"/>
          </a:xfrm>
          <a:prstGeom prst="rect">
            <a:avLst/>
          </a:prstGeom>
          <a:noFill/>
        </p:spPr>
      </p:pic>
      <p:pic>
        <p:nvPicPr>
          <p:cNvPr id="31757" name="Picture 13" descr="C:\Users\baudyš\AppData\Local\Microsoft\Windows\Temporary Internet Files\Content.IE5\MDL4DZMN\MC90043203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-1053383"/>
            <a:ext cx="1037381" cy="1566257"/>
          </a:xfrm>
          <a:prstGeom prst="rect">
            <a:avLst/>
          </a:prstGeom>
          <a:noFill/>
        </p:spPr>
      </p:pic>
      <p:pic>
        <p:nvPicPr>
          <p:cNvPr id="31758" name="Picture 14" descr="C:\Users\baudyš\AppData\Local\Microsoft\Windows\Temporary Internet Files\Content.IE5\TCCF7NND\MC90043199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-828092"/>
            <a:ext cx="1656184" cy="1656184"/>
          </a:xfrm>
          <a:prstGeom prst="rect">
            <a:avLst/>
          </a:prstGeom>
          <a:noFill/>
        </p:spPr>
      </p:pic>
      <p:pic>
        <p:nvPicPr>
          <p:cNvPr id="31759" name="Picture 15" descr="C:\Users\baudyš\AppData\Local\Microsoft\Windows\Temporary Internet Files\Content.IE5\4AZ0HYIR\MC90043203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009985" y="-182481"/>
            <a:ext cx="1562015" cy="1562015"/>
          </a:xfrm>
          <a:prstGeom prst="rect">
            <a:avLst/>
          </a:prstGeom>
          <a:noFill/>
        </p:spPr>
      </p:pic>
      <p:pic>
        <p:nvPicPr>
          <p:cNvPr id="31760" name="Picture 16" descr="C:\Users\baudyš\AppData\Local\Microsoft\Windows\Temporary Internet Files\Content.IE5\OFZNDV5K\MC90043202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067944" y="-603448"/>
            <a:ext cx="1827886" cy="1603858"/>
          </a:xfrm>
          <a:prstGeom prst="rect">
            <a:avLst/>
          </a:prstGeom>
          <a:noFill/>
        </p:spPr>
      </p:pic>
      <p:pic>
        <p:nvPicPr>
          <p:cNvPr id="31761" name="Picture 17" descr="C:\Users\baudyš\AppData\Local\Microsoft\Windows\Temporary Internet Files\Content.IE5\MDL4DZMN\MC900432029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230057" y="-913943"/>
            <a:ext cx="1827886" cy="1827886"/>
          </a:xfrm>
          <a:prstGeom prst="rect">
            <a:avLst/>
          </a:prstGeom>
          <a:noFill/>
        </p:spPr>
      </p:pic>
      <p:pic>
        <p:nvPicPr>
          <p:cNvPr id="31764" name="Picture 20" descr="Dopravní Zna&amp;ccaron;ka, Štít, Provoz, Silnice, Ulice Podepsat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299176" y="77998"/>
            <a:ext cx="1844824" cy="1844824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8091264" y="-99392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31766" name="Picture 22" descr="Dej Znamení Zp&amp;uring;sobem, Výnos Znamení, Silni&amp;ccaron;ní Znamení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187624" y="-1238698"/>
            <a:ext cx="1260360" cy="1238698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1331640" y="-662634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31768" name="Picture 24" descr="Zákaz Zastavení, Dopravní Zna&amp;ccaron;ka, Znamení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267744" y="-1467544"/>
            <a:ext cx="1946921" cy="1946921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2555776" y="-117951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31770" name="Picture 26" descr="Dopravní Zna&amp;ccaron;ka, Štít, Provoz, Silnice, Ulice Podepsat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860032" y="-1656184"/>
            <a:ext cx="1656184" cy="1656184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5004048" y="-1343473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31772" name="Picture 28" descr="Dopravní Zna&amp;ccaron;ka, Znamení, Sv&amp;ecaron;telná Signalizace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252536" y="507656"/>
            <a:ext cx="2016224" cy="1776798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251520" y="1659082"/>
            <a:ext cx="232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7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1457 L -0.14566 1.103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17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2" y="559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7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0 L -0.09132 1.181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6" y="590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7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9963E-6 L 0.02361 0.9151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17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1" y="45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7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17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57262E-6 L -0.02118 0.9937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17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9" y="49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17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 L 0.01198 1.1813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17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" y="590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7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86772E-7 L 0.0276 1.3124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17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2" y="65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7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7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 L -0.06684 1.1709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17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51" y="585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7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58187E-6 L 0.01823 1.14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17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3" y="57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17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36994E-6 L -0.00121 1.0730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17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536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7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10405E-6 L -0.03143 1.2060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17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60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17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38778E-17 L -0.02361 1.0906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17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545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17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7341E-6 L -0.02899 1.0282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8" y="513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17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4104E-6 L -0.01371 1.15583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317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4" y="577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17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64162E-6 L 0.01823 1.15746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317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3" y="578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17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71676E-6 L -0.00104 1.14243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57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70000" lnSpcReduction="20000"/>
          </a:bodyPr>
          <a:lstStyle/>
          <a:p>
            <a:r>
              <a:rPr lang="cs-CZ" sz="1900" i="1" u="sng" dirty="0" smtClean="0"/>
              <a:t>Použitá literatura: </a:t>
            </a:r>
          </a:p>
          <a:p>
            <a:pPr>
              <a:buNone/>
            </a:pPr>
            <a:r>
              <a:rPr lang="cs-CZ" sz="1900" i="1" dirty="0" smtClean="0"/>
              <a:t>       Dopravní výchova cyklista pro 4. ročník ZŠ (Ministerstvo dopravy)</a:t>
            </a:r>
          </a:p>
          <a:p>
            <a:endParaRPr lang="cs-CZ" sz="1900" dirty="0"/>
          </a:p>
          <a:p>
            <a:r>
              <a:rPr lang="cs-CZ" sz="1900" i="1" u="sng" dirty="0" smtClean="0"/>
              <a:t>Internetové odkazy:</a:t>
            </a:r>
          </a:p>
          <a:p>
            <a:pPr marL="0" indent="0">
              <a:buNone/>
            </a:pPr>
            <a:r>
              <a:rPr lang="cs-CZ" sz="1900" i="1" u="sng" dirty="0" smtClean="0"/>
              <a:t>Obr. 1 </a:t>
            </a:r>
            <a:r>
              <a:rPr lang="en-US" sz="1900" dirty="0" smtClean="0"/>
              <a:t>ROADRUNNER. </a:t>
            </a:r>
            <a:r>
              <a:rPr lang="en-US" sz="1900" i="1" dirty="0" smtClean="0"/>
              <a:t>www.pixabay.com</a:t>
            </a:r>
            <a:r>
              <a:rPr lang="en-US" sz="1900" dirty="0" smtClean="0"/>
              <a:t> [online]. [cit. 20.1.2014]. </a:t>
            </a:r>
            <a:r>
              <a:rPr lang="en-US" sz="1900" dirty="0" err="1" smtClean="0"/>
              <a:t>Dostupný</a:t>
            </a:r>
            <a:r>
              <a:rPr lang="en-US" sz="1900" dirty="0" smtClean="0"/>
              <a:t> </a:t>
            </a:r>
            <a:r>
              <a:rPr lang="en-US" sz="1900" dirty="0" err="1" smtClean="0"/>
              <a:t>na</a:t>
            </a:r>
            <a:r>
              <a:rPr lang="en-US" sz="1900" dirty="0" smtClean="0"/>
              <a:t> WWW: http://pixabay.com/cs/dopravn%C3%AD-zna%C4%8Dka-%C5%A1t%C3%ADt-provoz-silnice-6708/ </a:t>
            </a:r>
            <a:endParaRPr lang="cs-CZ" sz="1900" dirty="0" smtClean="0"/>
          </a:p>
          <a:p>
            <a:pPr marL="0" indent="0">
              <a:buNone/>
            </a:pPr>
            <a:r>
              <a:rPr lang="cs-CZ" sz="1900" i="1" u="sng" dirty="0" smtClean="0"/>
              <a:t>Obr. 2 </a:t>
            </a:r>
            <a:r>
              <a:rPr lang="cs-CZ" sz="1900" dirty="0" smtClean="0"/>
              <a:t>OPENCLIPS. </a:t>
            </a:r>
            <a:r>
              <a:rPr lang="cs-CZ" sz="1900" i="1" dirty="0" smtClean="0"/>
              <a:t>www.</a:t>
            </a:r>
            <a:r>
              <a:rPr lang="cs-CZ" sz="1900" i="1" dirty="0" err="1" smtClean="0"/>
              <a:t>pixabay.com</a:t>
            </a:r>
            <a:r>
              <a:rPr lang="cs-CZ" sz="1900" dirty="0" smtClean="0"/>
              <a:t> [online]. [cit. 20.1.2014]. Dostupný na WWW: http://pixabay.com/cs/dej-znamen%C3%AD-zp%C5%AFsobem-v%C3%BDnos-znamen%C3%AD-160200/ </a:t>
            </a:r>
          </a:p>
          <a:p>
            <a:pPr marL="0" indent="0">
              <a:buNone/>
            </a:pPr>
            <a:r>
              <a:rPr lang="cs-CZ" sz="1900" i="1" u="sng" dirty="0" smtClean="0"/>
              <a:t>Obr. 3 </a:t>
            </a:r>
            <a:r>
              <a:rPr lang="cs-CZ" sz="1900" dirty="0" smtClean="0"/>
              <a:t>OPENCLIPS. </a:t>
            </a:r>
            <a:r>
              <a:rPr lang="cs-CZ" sz="1900" i="1" dirty="0" smtClean="0"/>
              <a:t>www.</a:t>
            </a:r>
            <a:r>
              <a:rPr lang="cs-CZ" sz="1900" i="1" dirty="0" err="1" smtClean="0"/>
              <a:t>pixabay.com</a:t>
            </a:r>
            <a:r>
              <a:rPr lang="cs-CZ" sz="1900" dirty="0" smtClean="0"/>
              <a:t> [online]. [cit. 20.1.2014]. Dostupný na WWW: </a:t>
            </a:r>
            <a:r>
              <a:rPr lang="cs-CZ" sz="1900" dirty="0" smtClean="0">
                <a:hlinkClick r:id="rId2"/>
              </a:rPr>
              <a:t>http://pixabay.com/cs/z%C3%A1kaz-zastaven%C3%AD-dopravn%C3%AD-zna%C4%8Dka-160697/</a:t>
            </a:r>
            <a:endParaRPr lang="cs-CZ" sz="1900" dirty="0" smtClean="0"/>
          </a:p>
          <a:p>
            <a:pPr marL="0" indent="0">
              <a:buNone/>
            </a:pPr>
            <a:r>
              <a:rPr lang="cs-CZ" sz="1900" dirty="0" smtClean="0"/>
              <a:t>Obr. 4 </a:t>
            </a:r>
            <a:r>
              <a:rPr lang="en-US" sz="1900" dirty="0" smtClean="0"/>
              <a:t>ROADRUNNER. </a:t>
            </a:r>
            <a:r>
              <a:rPr lang="en-US" sz="1900" i="1" dirty="0" smtClean="0"/>
              <a:t>www.pixabay.com</a:t>
            </a:r>
            <a:r>
              <a:rPr lang="en-US" sz="1900" dirty="0" smtClean="0"/>
              <a:t> [online]. [cit. 20.1.2014]. </a:t>
            </a:r>
            <a:r>
              <a:rPr lang="en-US" sz="1900" dirty="0" err="1" smtClean="0"/>
              <a:t>Dostupný</a:t>
            </a:r>
            <a:r>
              <a:rPr lang="en-US" sz="1900" dirty="0" smtClean="0"/>
              <a:t> </a:t>
            </a:r>
            <a:r>
              <a:rPr lang="en-US" sz="1900" dirty="0" err="1" smtClean="0"/>
              <a:t>na</a:t>
            </a:r>
            <a:r>
              <a:rPr lang="en-US" sz="1900" dirty="0" smtClean="0"/>
              <a:t> WWW: http://pixabay.com/cs/dopravn%C3%AD-zna%C4%8Dka-%C5%A1t%C3%ADt-provoz-silnice-6727/ </a:t>
            </a:r>
            <a:r>
              <a:rPr lang="cs-CZ" sz="1900" dirty="0" smtClean="0"/>
              <a:t> </a:t>
            </a:r>
          </a:p>
          <a:p>
            <a:pPr marL="0" indent="0">
              <a:buNone/>
            </a:pPr>
            <a:r>
              <a:rPr lang="cs-CZ" sz="1900" i="1" u="sng" dirty="0" smtClean="0"/>
              <a:t>Obr. 5 </a:t>
            </a:r>
            <a:r>
              <a:rPr lang="cs-CZ" sz="1900" dirty="0" smtClean="0"/>
              <a:t>OPENCLIPS. </a:t>
            </a:r>
            <a:r>
              <a:rPr lang="cs-CZ" sz="1900" i="1" dirty="0" smtClean="0"/>
              <a:t>www.</a:t>
            </a:r>
            <a:r>
              <a:rPr lang="cs-CZ" sz="1900" i="1" dirty="0" err="1" smtClean="0"/>
              <a:t>pixabay.com</a:t>
            </a:r>
            <a:r>
              <a:rPr lang="cs-CZ" sz="1900" dirty="0" smtClean="0"/>
              <a:t> [online]. [cit. 20.1.2014]. Dostupný na WWW: http://pixabay.com/cs/dopravn%C3%AD-zna%C4%8Dka-znamen%C3%AD-160660/ </a:t>
            </a:r>
            <a:endParaRPr lang="cs-CZ" sz="1900" i="1" u="sng" dirty="0" smtClean="0"/>
          </a:p>
          <a:p>
            <a:pPr marL="0" indent="0">
              <a:buNone/>
            </a:pPr>
            <a:endParaRPr lang="cs-CZ" sz="1900" i="1" u="sng" dirty="0"/>
          </a:p>
          <a:p>
            <a:pPr lvl="0">
              <a:buClr>
                <a:srgbClr val="31B6FD"/>
              </a:buClr>
            </a:pPr>
            <a:r>
              <a:rPr lang="cs-CZ" sz="1900" i="1" u="sng" dirty="0">
                <a:solidFill>
                  <a:srgbClr val="073E87"/>
                </a:solidFill>
              </a:rPr>
              <a:t>Jiné zdroje</a:t>
            </a:r>
            <a:r>
              <a:rPr lang="cs-CZ" sz="1900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  <a:buNone/>
            </a:pPr>
            <a:r>
              <a:rPr lang="cs-CZ" sz="1900" i="1" dirty="0" smtClean="0">
                <a:solidFill>
                  <a:srgbClr val="073E87"/>
                </a:solidFill>
              </a:rPr>
              <a:t>        Galerie.</a:t>
            </a:r>
            <a:r>
              <a:rPr lang="cs-CZ" sz="1900" i="1" dirty="0" err="1" smtClean="0">
                <a:solidFill>
                  <a:srgbClr val="073E87"/>
                </a:solidFill>
              </a:rPr>
              <a:t>microsoft.office</a:t>
            </a:r>
            <a:endParaRPr lang="cs-CZ" sz="1900" i="1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906</TotalTime>
  <Words>741</Words>
  <Application>Microsoft Office PowerPoint</Application>
  <PresentationFormat>Předvádění na obrazovce (4:3)</PresentationFormat>
  <Paragraphs>108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107</cp:revision>
  <dcterms:created xsi:type="dcterms:W3CDTF">2013-05-10T12:01:16Z</dcterms:created>
  <dcterms:modified xsi:type="dcterms:W3CDTF">2014-02-16T07:47:18Z</dcterms:modified>
</cp:coreProperties>
</file>