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notesMasterIdLst>
    <p:notesMasterId r:id="rId9"/>
  </p:notesMasterIdLst>
  <p:sldIdLst>
    <p:sldId id="272" r:id="rId2"/>
    <p:sldId id="281" r:id="rId3"/>
    <p:sldId id="291" r:id="rId4"/>
    <p:sldId id="307" r:id="rId5"/>
    <p:sldId id="303" r:id="rId6"/>
    <p:sldId id="304" r:id="rId7"/>
    <p:sldId id="276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8"/>
    <a:srgbClr val="FF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93" autoAdjust="0"/>
    <p:restoredTop sz="94660"/>
  </p:normalViewPr>
  <p:slideViewPr>
    <p:cSldViewPr>
      <p:cViewPr>
        <p:scale>
          <a:sx n="100" d="100"/>
          <a:sy n="100" d="100"/>
        </p:scale>
        <p:origin x="-360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D4A1A14F-1140-4182-A5E3-36D13ABDB104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1024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2B99F5CB-03AA-40EA-BF6F-A371F82FB1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125971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25972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680D41-B121-4676-A9AA-21F81F5ED0D4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A42B49-44EC-4F13-927E-D6B6A18970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D9550D-F53B-4BC6-9F5C-CD4751B755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5471AB-2CB1-46C7-906B-AAF6E24341DC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F4B7CF-D2C4-4651-AF8E-B7B9B9A04F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743894-B723-49F2-9774-AEAAA092AFE5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64B29E-B61F-4928-9BB9-8F9B30A2D2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556143-F356-4967-B918-D891C568FECB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B64483-BADB-453D-9A2E-FEB5AA6BA3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FC0FE3-8B3B-4EAA-B557-3EECC1E005F2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446DD0-52C3-40DB-B887-E946A78AD5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C8AEB3-2114-42BE-940E-07E4BE911EA7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676CE3-C342-4738-AE5C-984B0B4826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FD14A6-DE92-4D61-ABDF-A2484D81FD1C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35D5F9-9497-4251-A51D-7A33278CEE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E5B6BA-65F6-4D2C-B802-9CCC9ED92A50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2B8FF0-6C23-45F0-BB4C-B28B780BF8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E3F106-E888-4D18-ADB2-9D3DECBF59CA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657248-D07F-46C6-853F-76577DF865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BC16A7-B757-4FAF-BE39-037D96F6398E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6C6ECC-E87D-4CE8-8F6D-A4570B5FDD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B949D0-C395-4FF7-873B-C96F1D972A08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4A184A-CCD6-4A24-BF40-08047D6227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F4A3E0-8611-4CF9-AAA2-2868DE69CACF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8E3F8E-CD8A-47E8-8C95-F902D4126C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7E8F5C-D381-4951-9C1B-7B359929A36B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>
              <a:defRPr/>
            </a:pPr>
            <a:fld id="{3144C66A-A450-4D7E-9B6D-7A7D7E0DDD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24933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4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5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6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7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38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9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40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41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4944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fld id="{3ABC3ACC-5459-4552-BCAF-E66071E0ABA8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2" r:id="rId1"/>
    <p:sldLayoutId id="2147483870" r:id="rId2"/>
    <p:sldLayoutId id="2147483871" r:id="rId3"/>
    <p:sldLayoutId id="2147483872" r:id="rId4"/>
    <p:sldLayoutId id="2147483873" r:id="rId5"/>
    <p:sldLayoutId id="2147483874" r:id="rId6"/>
    <p:sldLayoutId id="2147483875" r:id="rId7"/>
    <p:sldLayoutId id="2147483876" r:id="rId8"/>
    <p:sldLayoutId id="2147483877" r:id="rId9"/>
    <p:sldLayoutId id="2147483878" r:id="rId10"/>
    <p:sldLayoutId id="2147483879" r:id="rId11"/>
    <p:sldLayoutId id="2147483880" r:id="rId12"/>
    <p:sldLayoutId id="2147483881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26307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VY_32_INOVACE_CH_6E_BAR_28_OXIDMANGANISTY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Ivan Bartoš,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Ph.D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Chemické reakce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6.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15.9.2013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Ukázka reaktivity sloučenin manganu.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Pracovní list je určen jako výuková pomůcka se zaměřením na mezipředmětové vztahy předmětů chemie, fyzika, biologie, dějepis i jako materiál k samostudiu. </a:t>
                      </a:r>
                    </a:p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Možnosti využití: promítání, práce jednotlivců nebo dvojic u PC, vytištění pracovního listu pro laboratorní cvičení.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0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9"/>
          <p:cNvSpPr>
            <a:spLocks noGrp="1"/>
          </p:cNvSpPr>
          <p:nvPr>
            <p:ph type="title"/>
          </p:nvPr>
        </p:nvSpPr>
        <p:spPr>
          <a:xfrm>
            <a:off x="285750" y="357188"/>
            <a:ext cx="8401050" cy="4714875"/>
          </a:xfrm>
        </p:spPr>
        <p:txBody>
          <a:bodyPr/>
          <a:lstStyle/>
          <a:p>
            <a:r>
              <a:rPr lang="cs-CZ" sz="1800" b="1" smtClean="0"/>
              <a:t>Pomůcky</a:t>
            </a:r>
            <a:r>
              <a:rPr lang="cs-CZ" sz="1800" smtClean="0"/>
              <a:t>: Kádinka, zkumavka, rukavice, štít</a:t>
            </a:r>
            <a:br>
              <a:rPr lang="cs-CZ" sz="1800" smtClean="0"/>
            </a:br>
            <a:r>
              <a:rPr lang="cs-CZ" sz="1800" b="1" smtClean="0"/>
              <a:t>Chemikálie</a:t>
            </a:r>
            <a:r>
              <a:rPr lang="cs-CZ" sz="1800" smtClean="0"/>
              <a:t>: manganistan draselný, kyselina sírová (konc.)</a:t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u="sng" smtClean="0"/>
              <a:t>Bezpečnost</a:t>
            </a:r>
            <a:r>
              <a:rPr lang="cs-CZ" sz="1800" smtClean="0"/>
              <a:t>: </a:t>
            </a:r>
            <a:br>
              <a:rPr lang="cs-CZ" sz="1800" smtClean="0"/>
            </a:br>
            <a:r>
              <a:rPr lang="cs-CZ" sz="1800" smtClean="0"/>
              <a:t> manganistan draselný, kyselina sírová: S9,26,36</a:t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b="1" smtClean="0"/>
              <a:t>Příprava:</a:t>
            </a:r>
            <a:r>
              <a:rPr lang="cs-CZ" sz="1800" smtClean="0"/>
              <a:t> Do malé kádinky nebo zkumavky nasypeme 1 g jemně rozetřeného manganistanu draselného a přidáme 1-2 ml koncentrované kyseliny sírové. Vytvoří se černozelená olejovitá kapalina - oxid manganistý. Pokud na dně zůstal nezreagovaný manganistan, je možné přidat trochu kyseliny (nefiltrovat!). Oxid je nestabilní a velmi citlivý, za nepříznivých podmínek může vybuchnout! Je nutné použít silné kožené rukavice a štít!</a:t>
            </a:r>
            <a:br>
              <a:rPr lang="cs-CZ" sz="1800" smtClean="0"/>
            </a:br>
            <a:r>
              <a:rPr lang="cs-CZ" sz="1800" b="1" smtClean="0"/>
              <a:t>2KMnO</a:t>
            </a:r>
            <a:r>
              <a:rPr lang="cs-CZ" sz="1800" b="1" baseline="-25000" smtClean="0"/>
              <a:t>4</a:t>
            </a:r>
            <a:r>
              <a:rPr lang="cs-CZ" sz="1800" b="1" smtClean="0"/>
              <a:t> + H</a:t>
            </a:r>
            <a:r>
              <a:rPr lang="cs-CZ" sz="1800" b="1" baseline="-25000" smtClean="0"/>
              <a:t>2</a:t>
            </a:r>
            <a:r>
              <a:rPr lang="cs-CZ" sz="1800" b="1" smtClean="0"/>
              <a:t>SO</a:t>
            </a:r>
            <a:r>
              <a:rPr lang="cs-CZ" sz="1800" b="1" baseline="-25000" smtClean="0"/>
              <a:t>4</a:t>
            </a:r>
            <a:r>
              <a:rPr lang="cs-CZ" sz="1800" b="1" smtClean="0"/>
              <a:t> ==&gt; Mn</a:t>
            </a:r>
            <a:r>
              <a:rPr lang="cs-CZ" sz="1800" b="1" baseline="-25000" smtClean="0"/>
              <a:t>2</a:t>
            </a:r>
            <a:r>
              <a:rPr lang="cs-CZ" sz="1800" b="1" smtClean="0"/>
              <a:t>O</a:t>
            </a:r>
            <a:r>
              <a:rPr lang="cs-CZ" sz="1800" b="1" baseline="-25000" smtClean="0"/>
              <a:t>7</a:t>
            </a:r>
            <a:r>
              <a:rPr lang="cs-CZ" sz="1800" b="1" smtClean="0"/>
              <a:t> + K</a:t>
            </a:r>
            <a:r>
              <a:rPr lang="cs-CZ" sz="1800" b="1" baseline="-25000" smtClean="0"/>
              <a:t>2</a:t>
            </a:r>
            <a:r>
              <a:rPr lang="cs-CZ" sz="1800" b="1" smtClean="0"/>
              <a:t>SO</a:t>
            </a:r>
            <a:r>
              <a:rPr lang="cs-CZ" sz="1800" b="1" baseline="-25000" smtClean="0"/>
              <a:t>4</a:t>
            </a:r>
            <a:r>
              <a:rPr lang="cs-CZ" sz="1800" b="1" smtClean="0"/>
              <a:t> + H</a:t>
            </a:r>
            <a:r>
              <a:rPr lang="cs-CZ" sz="1800" b="1" baseline="-25000" smtClean="0"/>
              <a:t>2</a:t>
            </a:r>
            <a:r>
              <a:rPr lang="cs-CZ" sz="1800" b="1" smtClean="0"/>
              <a:t>O</a:t>
            </a:r>
            <a:br>
              <a:rPr lang="cs-CZ" sz="1800" b="1" smtClean="0"/>
            </a:br>
            <a:endParaRPr lang="cs-CZ" sz="1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9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614363"/>
          </a:xfrm>
        </p:spPr>
        <p:txBody>
          <a:bodyPr/>
          <a:lstStyle/>
          <a:p>
            <a:endParaRPr lang="cs-CZ" sz="1200" smtClean="0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75"/>
            <a:ext cx="8229600" cy="4581525"/>
          </a:xfrm>
        </p:spPr>
        <p:txBody>
          <a:bodyPr/>
          <a:lstStyle/>
          <a:p>
            <a:endParaRPr lang="cs-CZ" sz="1400" b="1" i="1" smtClean="0"/>
          </a:p>
          <a:p>
            <a:pPr>
              <a:buFont typeface="Wingdings" pitchFamily="2" charset="2"/>
              <a:buNone/>
            </a:pPr>
            <a:r>
              <a:rPr lang="cs-CZ" sz="1800" b="1" i="1" smtClean="0"/>
              <a:t>	</a:t>
            </a:r>
            <a:r>
              <a:rPr lang="cs-CZ" sz="2000" b="1" smtClean="0"/>
              <a:t>Vysvětlení</a:t>
            </a:r>
          </a:p>
          <a:p>
            <a:r>
              <a:rPr lang="cs-CZ" sz="1800" smtClean="0"/>
              <a:t> Oxid manganistý je velmi silné oxidační činidlo. Snadno může zapálit organické látky, případně ve směsi s nimi i vybuchnout! Je nestabilní a časem se rozkládá - v žádném případě neskladovat! Při pokusech s touto látkou je nutné dbát zvýšené opatrnosti, používat rukavice a štít a vyvarovat se kontaktu oxidu s hořlavinami, výbušninami apod. Je rozpustný ve vodě a kyselině sírové, už při 55 </a:t>
            </a:r>
            <a:r>
              <a:rPr lang="cs-CZ" sz="1800" baseline="30000" smtClean="0"/>
              <a:t>o</a:t>
            </a:r>
            <a:r>
              <a:rPr lang="cs-CZ" sz="1800" smtClean="0"/>
              <a:t>C se rozkládá, při nepatrně vyšších teplotách i explozivně! V procházejícím světle je červený, v rozptýleném tmavě zelený až černozelený.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2000" dirty="0" smtClean="0"/>
          </a:p>
          <a:p>
            <a:r>
              <a:rPr lang="cs-CZ" sz="2000" dirty="0" smtClean="0"/>
              <a:t>Na rozhraní kapalin se začnou za chvíli vytvářet jiskry. Reakcí manganistanu draselného s kyselinou sírovou vzniká oxid manganistý, který prudce </a:t>
            </a:r>
            <a:r>
              <a:rPr lang="cs-CZ" sz="2000" dirty="0" smtClean="0"/>
              <a:t>reaguje </a:t>
            </a:r>
            <a:r>
              <a:rPr lang="cs-CZ" sz="2000" dirty="0" smtClean="0"/>
              <a:t>s </a:t>
            </a:r>
            <a:r>
              <a:rPr lang="cs-CZ" sz="2000" dirty="0" err="1" smtClean="0"/>
              <a:t>ethanolem</a:t>
            </a:r>
            <a:r>
              <a:rPr lang="cs-CZ" sz="2000" dirty="0" smtClean="0"/>
              <a:t>. Zkumavky je dobré chladit ponořením do vody nebo ledu. Doporučuji použít štít na obličej.</a:t>
            </a:r>
          </a:p>
          <a:p>
            <a:endParaRPr lang="cs-CZ" sz="1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714480" y="3714752"/>
            <a:ext cx="5486400" cy="285750"/>
          </a:xfrm>
        </p:spPr>
        <p:txBody>
          <a:bodyPr/>
          <a:lstStyle/>
          <a:p>
            <a:r>
              <a:rPr lang="cs-CZ" sz="1200" b="1" dirty="0" smtClean="0"/>
              <a:t>Obr. 1</a:t>
            </a:r>
          </a:p>
        </p:txBody>
      </p:sp>
      <p:pic>
        <p:nvPicPr>
          <p:cNvPr id="7171" name="Zástupný symbol pro obrázek 14" descr="blesky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7733" b="7733"/>
          <a:stretch>
            <a:fillRect/>
          </a:stretch>
        </p:blipFill>
        <p:spPr>
          <a:xfrm>
            <a:off x="1792288" y="612775"/>
            <a:ext cx="4779962" cy="303053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1785938" y="4071938"/>
            <a:ext cx="5486400" cy="214318"/>
          </a:xfrm>
        </p:spPr>
        <p:txBody>
          <a:bodyPr/>
          <a:lstStyle/>
          <a:p>
            <a:r>
              <a:rPr lang="cs-CZ" sz="1200" dirty="0" smtClean="0"/>
              <a:t>Obr. 2</a:t>
            </a:r>
          </a:p>
        </p:txBody>
      </p:sp>
      <p:pic>
        <p:nvPicPr>
          <p:cNvPr id="8195" name="Zástupný symbol pro obrázek 14" descr="blesky2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5394" r="5394"/>
          <a:stretch>
            <a:fillRect/>
          </a:stretch>
        </p:blipFill>
        <p:spPr>
          <a:xfrm>
            <a:off x="1792288" y="612775"/>
            <a:ext cx="4494212" cy="33702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9219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Zdroje:</a:t>
            </a:r>
          </a:p>
          <a:p>
            <a:pPr>
              <a:buFont typeface="Wingdings" pitchFamily="2" charset="2"/>
              <a:buNone/>
            </a:pPr>
            <a:r>
              <a:rPr lang="cs-CZ" sz="1200" dirty="0" smtClean="0"/>
              <a:t>Obr. 1, Obr. 2: archiv autora</a:t>
            </a:r>
          </a:p>
          <a:p>
            <a:pPr>
              <a:buFont typeface="Wingdings" pitchFamily="2" charset="2"/>
              <a:buNone/>
            </a:pPr>
            <a:endParaRPr lang="cs-CZ" sz="1200" dirty="0" smtClean="0"/>
          </a:p>
          <a:p>
            <a:pPr>
              <a:buFont typeface="Wingdings" pitchFamily="2" charset="2"/>
              <a:buNone/>
            </a:pPr>
            <a:r>
              <a:rPr lang="cs-CZ" sz="1200" b="1" dirty="0" smtClean="0"/>
              <a:t>BARTOŠ I.</a:t>
            </a:r>
            <a:r>
              <a:rPr lang="cs-CZ" sz="1200" dirty="0" smtClean="0"/>
              <a:t>: </a:t>
            </a:r>
            <a:r>
              <a:rPr lang="cs-CZ" sz="1200" b="1" dirty="0" smtClean="0"/>
              <a:t> </a:t>
            </a:r>
            <a:r>
              <a:rPr lang="cs-CZ" sz="1200" dirty="0" smtClean="0"/>
              <a:t>Digitalizovaný experiment - prostředek k osvojení vybraného učiva obecné chemie. </a:t>
            </a:r>
            <a:r>
              <a:rPr lang="cs-CZ" sz="1200" i="1" dirty="0" smtClean="0"/>
              <a:t>Disertační práce. </a:t>
            </a:r>
            <a:r>
              <a:rPr lang="cs-CZ" sz="1200" dirty="0" smtClean="0"/>
              <a:t>Praha: </a:t>
            </a:r>
            <a:r>
              <a:rPr lang="cs-CZ" sz="1200" dirty="0" err="1" smtClean="0"/>
              <a:t>Př</a:t>
            </a:r>
            <a:r>
              <a:rPr lang="cs-CZ" sz="1200" dirty="0" smtClean="0"/>
              <a:t> UK, 2010.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ixel">
  <a:themeElements>
    <a:clrScheme name="Vlastní 3">
      <a:dk1>
        <a:srgbClr val="000000"/>
      </a:dk1>
      <a:lt1>
        <a:srgbClr val="FFFFFF"/>
      </a:lt1>
      <a:dk2>
        <a:srgbClr val="000000"/>
      </a:dk2>
      <a:lt2>
        <a:srgbClr val="0070C0"/>
      </a:lt2>
      <a:accent1>
        <a:srgbClr val="40AFFF"/>
      </a:accent1>
      <a:accent2>
        <a:srgbClr val="40AFFF"/>
      </a:accent2>
      <a:accent3>
        <a:srgbClr val="FFFFFF"/>
      </a:accent3>
      <a:accent4>
        <a:srgbClr val="000000"/>
      </a:accent4>
      <a:accent5>
        <a:srgbClr val="B2DFFF"/>
      </a:accent5>
      <a:accent6>
        <a:srgbClr val="B2DFFF"/>
      </a:accent6>
      <a:hlink>
        <a:srgbClr val="B2DFFF"/>
      </a:hlink>
      <a:folHlink>
        <a:srgbClr val="B2DFF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Watermark</Template>
  <TotalTime>888</TotalTime>
  <Words>179</Words>
  <Application>Microsoft Office PowerPoint</Application>
  <PresentationFormat>Předvádění na obrazovce (4:3)</PresentationFormat>
  <Paragraphs>33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Pixel</vt:lpstr>
      <vt:lpstr>Snímek 1</vt:lpstr>
      <vt:lpstr>Pomůcky: Kádinka, zkumavka, rukavice, štít Chemikálie: manganistan draselný, kyselina sírová (konc.)  Bezpečnost:   manganistan draselný, kyselina sírová: S9,26,36  Příprava: Do malé kádinky nebo zkumavky nasypeme 1 g jemně rozetřeného manganistanu draselného a přidáme 1-2 ml koncentrované kyseliny sírové. Vytvoří se černozelená olejovitá kapalina - oxid manganistý. Pokud na dně zůstal nezreagovaný manganistan, je možné přidat trochu kyseliny (nefiltrovat!). Oxid je nestabilní a velmi citlivý, za nepříznivých podmínek může vybuchnout! Je nutné použít silné kožené rukavice a štít! 2KMnO4 + H2SO4 ==&gt; Mn2O7 + K2SO4 + H2O </vt:lpstr>
      <vt:lpstr>Snímek 3</vt:lpstr>
      <vt:lpstr>Snímek 4</vt:lpstr>
      <vt:lpstr>Snímek 5</vt:lpstr>
      <vt:lpstr>Obr. 2</vt:lpstr>
      <vt:lpstr>Snímek 7</vt:lpstr>
    </vt:vector>
  </TitlesOfParts>
  <Company>Privat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79</cp:revision>
  <dcterms:created xsi:type="dcterms:W3CDTF">2012-07-13T11:26:26Z</dcterms:created>
  <dcterms:modified xsi:type="dcterms:W3CDTF">2014-02-16T09:06:02Z</dcterms:modified>
</cp:coreProperties>
</file>